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62"/>
  </p:notesMasterIdLst>
  <p:handoutMasterIdLst>
    <p:handoutMasterId r:id="rId63"/>
  </p:handoutMasterIdLst>
  <p:sldIdLst>
    <p:sldId id="320" r:id="rId3"/>
    <p:sldId id="397" r:id="rId4"/>
    <p:sldId id="388" r:id="rId5"/>
    <p:sldId id="370" r:id="rId6"/>
    <p:sldId id="361" r:id="rId7"/>
    <p:sldId id="362" r:id="rId8"/>
    <p:sldId id="364" r:id="rId9"/>
    <p:sldId id="365" r:id="rId10"/>
    <p:sldId id="366" r:id="rId11"/>
    <p:sldId id="415" r:id="rId12"/>
    <p:sldId id="333" r:id="rId13"/>
    <p:sldId id="321" r:id="rId14"/>
    <p:sldId id="335" r:id="rId15"/>
    <p:sldId id="334" r:id="rId16"/>
    <p:sldId id="326" r:id="rId17"/>
    <p:sldId id="312" r:id="rId18"/>
    <p:sldId id="337" r:id="rId19"/>
    <p:sldId id="324" r:id="rId20"/>
    <p:sldId id="390" r:id="rId21"/>
    <p:sldId id="327" r:id="rId22"/>
    <p:sldId id="260" r:id="rId23"/>
    <p:sldId id="356" r:id="rId24"/>
    <p:sldId id="378" r:id="rId25"/>
    <p:sldId id="345" r:id="rId26"/>
    <p:sldId id="357" r:id="rId27"/>
    <p:sldId id="328" r:id="rId28"/>
    <p:sldId id="276" r:id="rId29"/>
    <p:sldId id="277" r:id="rId30"/>
    <p:sldId id="382" r:id="rId31"/>
    <p:sldId id="279" r:id="rId32"/>
    <p:sldId id="282" r:id="rId33"/>
    <p:sldId id="283" r:id="rId34"/>
    <p:sldId id="379" r:id="rId35"/>
    <p:sldId id="413" r:id="rId36"/>
    <p:sldId id="384" r:id="rId37"/>
    <p:sldId id="385" r:id="rId38"/>
    <p:sldId id="386" r:id="rId39"/>
    <p:sldId id="387" r:id="rId40"/>
    <p:sldId id="396" r:id="rId41"/>
    <p:sldId id="363" r:id="rId42"/>
    <p:sldId id="371" r:id="rId43"/>
    <p:sldId id="412" r:id="rId44"/>
    <p:sldId id="380" r:id="rId45"/>
    <p:sldId id="377" r:id="rId46"/>
    <p:sldId id="391" r:id="rId47"/>
    <p:sldId id="359" r:id="rId48"/>
    <p:sldId id="392" r:id="rId49"/>
    <p:sldId id="338" r:id="rId50"/>
    <p:sldId id="341" r:id="rId51"/>
    <p:sldId id="383" r:id="rId52"/>
    <p:sldId id="405" r:id="rId53"/>
    <p:sldId id="406" r:id="rId54"/>
    <p:sldId id="407" r:id="rId55"/>
    <p:sldId id="408" r:id="rId56"/>
    <p:sldId id="409" r:id="rId57"/>
    <p:sldId id="375" r:id="rId58"/>
    <p:sldId id="410" r:id="rId59"/>
    <p:sldId id="414" r:id="rId60"/>
    <p:sldId id="416" r:id="rId6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517" autoAdjust="0"/>
  </p:normalViewPr>
  <p:slideViewPr>
    <p:cSldViewPr snapToGrid="0">
      <p:cViewPr varScale="1">
        <p:scale>
          <a:sx n="71" d="100"/>
          <a:sy n="71" d="100"/>
        </p:scale>
        <p:origin x="484" y="56"/>
      </p:cViewPr>
      <p:guideLst/>
    </p:cSldViewPr>
  </p:slideViewPr>
  <p:outlineViewPr>
    <p:cViewPr>
      <p:scale>
        <a:sx n="33" d="100"/>
        <a:sy n="33" d="100"/>
      </p:scale>
      <p:origin x="0" y="-22632"/>
    </p:cViewPr>
  </p:outlineViewPr>
  <p:notesTextViewPr>
    <p:cViewPr>
      <p:scale>
        <a:sx n="1" d="1"/>
        <a:sy n="1" d="1"/>
      </p:scale>
      <p:origin x="0" y="0"/>
    </p:cViewPr>
  </p:notesTextViewPr>
  <p:sorterViewPr>
    <p:cViewPr varScale="1">
      <p:scale>
        <a:sx n="100" d="100"/>
        <a:sy n="100" d="100"/>
      </p:scale>
      <p:origin x="0" y="-35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A4A5C-A8EE-451A-9643-0DB0BFE935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9D4B24D0-F26B-4D84-86A6-18EF0B22B22F}">
      <dgm:prSet phldrT="[Text]"/>
      <dgm:spPr/>
      <dgm:t>
        <a:bodyPr/>
        <a:lstStyle/>
        <a:p>
          <a:r>
            <a:rPr lang="de-DE" b="1" i="0" dirty="0" smtClean="0">
              <a:solidFill>
                <a:schemeClr val="tx1"/>
              </a:solidFill>
              <a:latin typeface="+mn-lt"/>
            </a:rPr>
            <a:t>Beruf</a:t>
          </a:r>
          <a:endParaRPr lang="de-DE" b="1" i="0" dirty="0">
            <a:solidFill>
              <a:schemeClr val="tx1"/>
            </a:solidFill>
          </a:endParaRPr>
        </a:p>
      </dgm:t>
    </dgm:pt>
    <dgm:pt modelId="{5C227834-0BD1-4491-8DDB-9995F3074E95}" type="parTrans" cxnId="{E0E8B66A-894E-4D03-B0A9-2E9EB0D3DCBA}">
      <dgm:prSet/>
      <dgm:spPr/>
      <dgm:t>
        <a:bodyPr/>
        <a:lstStyle/>
        <a:p>
          <a:endParaRPr lang="de-DE"/>
        </a:p>
      </dgm:t>
    </dgm:pt>
    <dgm:pt modelId="{2F624C4D-E819-467A-A272-9A07A9B1BFBF}" type="sibTrans" cxnId="{E0E8B66A-894E-4D03-B0A9-2E9EB0D3DCBA}">
      <dgm:prSet/>
      <dgm:spPr/>
      <dgm:t>
        <a:bodyPr/>
        <a:lstStyle/>
        <a:p>
          <a:endParaRPr lang="de-DE"/>
        </a:p>
      </dgm:t>
    </dgm:pt>
    <dgm:pt modelId="{999164D0-13A7-4523-8FFD-F54FE79419E8}">
      <dgm:prSet phldrT="[Text]"/>
      <dgm:spPr/>
      <dgm:t>
        <a:bodyPr/>
        <a:lstStyle/>
        <a:p>
          <a:r>
            <a:rPr lang="en-US" dirty="0" smtClean="0">
              <a:latin typeface="+mn-lt"/>
            </a:rPr>
            <a:t>“Moving in and out of different employment and educational statuses”</a:t>
          </a:r>
          <a:endParaRPr lang="de-DE" dirty="0"/>
        </a:p>
      </dgm:t>
    </dgm:pt>
    <dgm:pt modelId="{3C43C008-3B0E-458C-8C37-227B957FDE5E}" type="parTrans" cxnId="{2D9B7481-4D52-4577-A098-41C46A344C3A}">
      <dgm:prSet/>
      <dgm:spPr/>
      <dgm:t>
        <a:bodyPr/>
        <a:lstStyle/>
        <a:p>
          <a:endParaRPr lang="de-DE"/>
        </a:p>
      </dgm:t>
    </dgm:pt>
    <dgm:pt modelId="{CF545409-3DC9-4594-B88F-7702B3EAAE0D}" type="sibTrans" cxnId="{2D9B7481-4D52-4577-A098-41C46A344C3A}">
      <dgm:prSet/>
      <dgm:spPr/>
      <dgm:t>
        <a:bodyPr/>
        <a:lstStyle/>
        <a:p>
          <a:endParaRPr lang="de-DE"/>
        </a:p>
      </dgm:t>
    </dgm:pt>
    <dgm:pt modelId="{D972488C-D1ED-4A5D-A0A9-BD49CE0C4637}">
      <dgm:prSet/>
      <dgm:spPr/>
      <dgm:t>
        <a:bodyPr/>
        <a:lstStyle/>
        <a:p>
          <a:r>
            <a:rPr lang="de-DE" b="1" i="0" dirty="0" smtClean="0">
              <a:solidFill>
                <a:schemeClr val="tx1"/>
              </a:solidFill>
              <a:latin typeface="+mn-lt"/>
            </a:rPr>
            <a:t>Partnerbeziehungen</a:t>
          </a:r>
          <a:endParaRPr lang="de-DE" b="1" i="0" dirty="0">
            <a:solidFill>
              <a:schemeClr val="tx1"/>
            </a:solidFill>
            <a:latin typeface="+mn-lt"/>
          </a:endParaRPr>
        </a:p>
      </dgm:t>
    </dgm:pt>
    <dgm:pt modelId="{2A957111-09AF-4803-8678-F0C46EADAE3C}" type="parTrans" cxnId="{ED1F51CB-E5C2-45D2-B491-974323EC43C6}">
      <dgm:prSet/>
      <dgm:spPr/>
      <dgm:t>
        <a:bodyPr/>
        <a:lstStyle/>
        <a:p>
          <a:endParaRPr lang="de-DE"/>
        </a:p>
      </dgm:t>
    </dgm:pt>
    <dgm:pt modelId="{6F3007B7-1D0A-492D-B39F-E9877504AB47}" type="sibTrans" cxnId="{ED1F51CB-E5C2-45D2-B491-974323EC43C6}">
      <dgm:prSet/>
      <dgm:spPr/>
      <dgm:t>
        <a:bodyPr/>
        <a:lstStyle/>
        <a:p>
          <a:endParaRPr lang="de-DE"/>
        </a:p>
      </dgm:t>
    </dgm:pt>
    <dgm:pt modelId="{8DD117B9-0192-4411-95DC-D48DD3279C5E}">
      <dgm:prSet/>
      <dgm:spPr/>
      <dgm:t>
        <a:bodyPr/>
        <a:lstStyle/>
        <a:p>
          <a:r>
            <a:rPr lang="en-US" dirty="0" err="1" smtClean="0"/>
            <a:t>Vielzahl</a:t>
          </a:r>
          <a:r>
            <a:rPr lang="en-US" dirty="0" smtClean="0"/>
            <a:t> von </a:t>
          </a:r>
          <a:r>
            <a:rPr lang="en-US" dirty="0" err="1" smtClean="0"/>
            <a:t>offenen</a:t>
          </a:r>
          <a:r>
            <a:rPr lang="en-US" dirty="0" smtClean="0"/>
            <a:t>, </a:t>
          </a:r>
          <a:r>
            <a:rPr lang="en-US" dirty="0" err="1" smtClean="0"/>
            <a:t>uncommited</a:t>
          </a:r>
          <a:r>
            <a:rPr lang="en-US" dirty="0" smtClean="0"/>
            <a:t> romantic relationships</a:t>
          </a:r>
          <a:endParaRPr lang="de-DE" dirty="0"/>
        </a:p>
      </dgm:t>
    </dgm:pt>
    <dgm:pt modelId="{96D57516-495A-4127-BE2F-420EDA4963E4}" type="parTrans" cxnId="{57E5253E-838B-4E3D-BE7C-026044CC9D1D}">
      <dgm:prSet/>
      <dgm:spPr/>
      <dgm:t>
        <a:bodyPr/>
        <a:lstStyle/>
        <a:p>
          <a:endParaRPr lang="de-DE"/>
        </a:p>
      </dgm:t>
    </dgm:pt>
    <dgm:pt modelId="{A61C23CE-6D85-4789-81BA-F3D8ACA8B209}" type="sibTrans" cxnId="{57E5253E-838B-4E3D-BE7C-026044CC9D1D}">
      <dgm:prSet/>
      <dgm:spPr/>
      <dgm:t>
        <a:bodyPr/>
        <a:lstStyle/>
        <a:p>
          <a:endParaRPr lang="de-DE"/>
        </a:p>
      </dgm:t>
    </dgm:pt>
    <dgm:pt modelId="{3B985BBF-84B0-4EEA-A294-012A7D573838}">
      <dgm:prSet/>
      <dgm:spPr/>
      <dgm:t>
        <a:bodyPr/>
        <a:lstStyle/>
        <a:p>
          <a:r>
            <a:rPr lang="de-DE" dirty="0"/>
            <a:t>On/ Off relationships</a:t>
          </a:r>
        </a:p>
      </dgm:t>
    </dgm:pt>
    <dgm:pt modelId="{89BF1E20-AF57-4832-BACD-BA25BA9DA6E6}" type="parTrans" cxnId="{D9C6505A-F8C0-4ACB-9537-726EF5F0AA3E}">
      <dgm:prSet/>
      <dgm:spPr/>
      <dgm:t>
        <a:bodyPr/>
        <a:lstStyle/>
        <a:p>
          <a:endParaRPr lang="de-DE"/>
        </a:p>
      </dgm:t>
    </dgm:pt>
    <dgm:pt modelId="{CBB16A4C-5445-4081-9A04-1325281A597B}" type="sibTrans" cxnId="{D9C6505A-F8C0-4ACB-9537-726EF5F0AA3E}">
      <dgm:prSet/>
      <dgm:spPr/>
      <dgm:t>
        <a:bodyPr/>
        <a:lstStyle/>
        <a:p>
          <a:endParaRPr lang="de-DE"/>
        </a:p>
      </dgm:t>
    </dgm:pt>
    <dgm:pt modelId="{32B10359-FA82-461A-B682-EAB87CADD3F8}">
      <dgm:prSet/>
      <dgm:spPr/>
      <dgm:t>
        <a:bodyPr/>
        <a:lstStyle/>
        <a:p>
          <a:r>
            <a:rPr lang="de-DE" dirty="0"/>
            <a:t> </a:t>
          </a:r>
          <a:r>
            <a:rPr lang="de-DE" dirty="0" smtClean="0"/>
            <a:t>Hook </a:t>
          </a:r>
          <a:r>
            <a:rPr lang="de-DE" dirty="0" err="1" smtClean="0"/>
            <a:t>ups</a:t>
          </a:r>
          <a:endParaRPr lang="de-DE" dirty="0"/>
        </a:p>
      </dgm:t>
    </dgm:pt>
    <dgm:pt modelId="{F7404C7D-629E-4D18-8801-97B9D033B787}" type="parTrans" cxnId="{9126D11C-CCEE-4F64-9AA8-1561D786E5D8}">
      <dgm:prSet/>
      <dgm:spPr/>
      <dgm:t>
        <a:bodyPr/>
        <a:lstStyle/>
        <a:p>
          <a:endParaRPr lang="de-DE"/>
        </a:p>
      </dgm:t>
    </dgm:pt>
    <dgm:pt modelId="{14B5B3E0-E922-47B5-9E3D-A9595BA48DA9}" type="sibTrans" cxnId="{9126D11C-CCEE-4F64-9AA8-1561D786E5D8}">
      <dgm:prSet/>
      <dgm:spPr/>
      <dgm:t>
        <a:bodyPr/>
        <a:lstStyle/>
        <a:p>
          <a:endParaRPr lang="de-DE"/>
        </a:p>
      </dgm:t>
    </dgm:pt>
    <dgm:pt modelId="{5116A60B-DFB4-49B4-A479-C2C206C8BA13}">
      <dgm:prSet/>
      <dgm:spPr/>
      <dgm:t>
        <a:bodyPr/>
        <a:lstStyle/>
        <a:p>
          <a:r>
            <a:rPr lang="de-DE" dirty="0"/>
            <a:t> </a:t>
          </a:r>
          <a:r>
            <a:rPr lang="de-DE" dirty="0" err="1" smtClean="0"/>
            <a:t>Relationship</a:t>
          </a:r>
          <a:r>
            <a:rPr lang="de-DE" dirty="0" smtClean="0"/>
            <a:t> </a:t>
          </a:r>
          <a:r>
            <a:rPr lang="de-DE" dirty="0" err="1" smtClean="0"/>
            <a:t>churning</a:t>
          </a:r>
          <a:endParaRPr lang="de-DE" dirty="0"/>
        </a:p>
      </dgm:t>
    </dgm:pt>
    <dgm:pt modelId="{353DE456-0FDD-46B7-9A5F-78548F0E85B7}" type="parTrans" cxnId="{8A902830-1578-4DAE-92F4-53DDB993F8B6}">
      <dgm:prSet/>
      <dgm:spPr/>
      <dgm:t>
        <a:bodyPr/>
        <a:lstStyle/>
        <a:p>
          <a:endParaRPr lang="de-DE"/>
        </a:p>
      </dgm:t>
    </dgm:pt>
    <dgm:pt modelId="{B05AB5ED-C8B6-4C50-8308-939B0473809F}" type="sibTrans" cxnId="{8A902830-1578-4DAE-92F4-53DDB993F8B6}">
      <dgm:prSet/>
      <dgm:spPr/>
      <dgm:t>
        <a:bodyPr/>
        <a:lstStyle/>
        <a:p>
          <a:endParaRPr lang="de-DE"/>
        </a:p>
      </dgm:t>
    </dgm:pt>
    <dgm:pt modelId="{AA565041-A328-4E85-8054-2BF765E2592C}">
      <dgm:prSet/>
      <dgm:spPr/>
      <dgm:t>
        <a:bodyPr/>
        <a:lstStyle/>
        <a:p>
          <a:endParaRPr lang="de-DE" dirty="0"/>
        </a:p>
      </dgm:t>
    </dgm:pt>
    <dgm:pt modelId="{01D45B53-0F35-4F2B-A702-5D177A027BC1}" type="parTrans" cxnId="{800C1E11-73BE-4B02-A96C-ECF86A972718}">
      <dgm:prSet/>
      <dgm:spPr/>
      <dgm:t>
        <a:bodyPr/>
        <a:lstStyle/>
        <a:p>
          <a:endParaRPr lang="de-DE"/>
        </a:p>
      </dgm:t>
    </dgm:pt>
    <dgm:pt modelId="{9F0A88F3-0227-4444-A295-3A80BA3E2E2A}" type="sibTrans" cxnId="{800C1E11-73BE-4B02-A96C-ECF86A972718}">
      <dgm:prSet/>
      <dgm:spPr/>
      <dgm:t>
        <a:bodyPr/>
        <a:lstStyle/>
        <a:p>
          <a:endParaRPr lang="de-DE"/>
        </a:p>
      </dgm:t>
    </dgm:pt>
    <dgm:pt modelId="{81DAF0E8-5C00-48C0-BB9E-961EDFDDF605}">
      <dgm:prSet/>
      <dgm:spPr/>
      <dgm:t>
        <a:bodyPr/>
        <a:lstStyle/>
        <a:p>
          <a:endParaRPr lang="de-DE" dirty="0"/>
        </a:p>
      </dgm:t>
    </dgm:pt>
    <dgm:pt modelId="{CC58B0FC-0C3A-462C-B664-B7310BC79B86}" type="parTrans" cxnId="{E2D3F37A-322F-467B-81F9-CB178E1C1FD7}">
      <dgm:prSet/>
      <dgm:spPr/>
      <dgm:t>
        <a:bodyPr/>
        <a:lstStyle/>
        <a:p>
          <a:endParaRPr lang="de-DE"/>
        </a:p>
      </dgm:t>
    </dgm:pt>
    <dgm:pt modelId="{D83AD950-EA41-4927-A2AA-7BB6B255B24A}" type="sibTrans" cxnId="{E2D3F37A-322F-467B-81F9-CB178E1C1FD7}">
      <dgm:prSet/>
      <dgm:spPr/>
      <dgm:t>
        <a:bodyPr/>
        <a:lstStyle/>
        <a:p>
          <a:endParaRPr lang="de-DE"/>
        </a:p>
      </dgm:t>
    </dgm:pt>
    <dgm:pt modelId="{C5677FC1-3217-4BCF-9DCB-FB879E00C4F2}">
      <dgm:prSet/>
      <dgm:spPr/>
      <dgm:t>
        <a:bodyPr/>
        <a:lstStyle/>
        <a:p>
          <a:r>
            <a:rPr lang="de-DE" dirty="0" smtClean="0">
              <a:latin typeface="+mn-lt"/>
            </a:rPr>
            <a:t>Kurze Zeitverträge</a:t>
          </a:r>
        </a:p>
      </dgm:t>
    </dgm:pt>
    <dgm:pt modelId="{DC028683-9E16-4AD9-B301-1A7C422FD3BB}" type="parTrans" cxnId="{D9FD6BC8-B0F1-4B69-9BD5-1D49F26BE3DC}">
      <dgm:prSet/>
      <dgm:spPr/>
      <dgm:t>
        <a:bodyPr/>
        <a:lstStyle/>
        <a:p>
          <a:endParaRPr lang="de-DE"/>
        </a:p>
      </dgm:t>
    </dgm:pt>
    <dgm:pt modelId="{FE9B5B58-FFB7-4CE0-9DEF-29D578C7A99F}" type="sibTrans" cxnId="{D9FD6BC8-B0F1-4B69-9BD5-1D49F26BE3DC}">
      <dgm:prSet/>
      <dgm:spPr/>
      <dgm:t>
        <a:bodyPr/>
        <a:lstStyle/>
        <a:p>
          <a:endParaRPr lang="de-DE"/>
        </a:p>
      </dgm:t>
    </dgm:pt>
    <dgm:pt modelId="{EA7F99CD-AA47-4B45-9DDC-9CC2C96DF718}">
      <dgm:prSet/>
      <dgm:spPr/>
      <dgm:t>
        <a:bodyPr/>
        <a:lstStyle/>
        <a:p>
          <a:r>
            <a:rPr lang="de-DE" dirty="0" smtClean="0">
              <a:latin typeface="+mn-lt"/>
            </a:rPr>
            <a:t>Generation Praktikum</a:t>
          </a:r>
        </a:p>
      </dgm:t>
    </dgm:pt>
    <dgm:pt modelId="{A9CEF107-178E-4C90-9B76-CBE690350928}" type="parTrans" cxnId="{DF390110-B8E8-42CA-8C77-16F77EAA63F1}">
      <dgm:prSet/>
      <dgm:spPr/>
      <dgm:t>
        <a:bodyPr/>
        <a:lstStyle/>
        <a:p>
          <a:endParaRPr lang="de-DE"/>
        </a:p>
      </dgm:t>
    </dgm:pt>
    <dgm:pt modelId="{CABCA463-2137-4126-A626-BB2D5DA7EBB8}" type="sibTrans" cxnId="{DF390110-B8E8-42CA-8C77-16F77EAA63F1}">
      <dgm:prSet/>
      <dgm:spPr/>
      <dgm:t>
        <a:bodyPr/>
        <a:lstStyle/>
        <a:p>
          <a:endParaRPr lang="de-DE"/>
        </a:p>
      </dgm:t>
    </dgm:pt>
    <dgm:pt modelId="{BDFC1246-7879-41E4-8668-6A5C7F44A5CD}">
      <dgm:prSet/>
      <dgm:spPr/>
      <dgm:t>
        <a:bodyPr/>
        <a:lstStyle/>
        <a:p>
          <a:endParaRPr lang="de-DE" dirty="0" smtClean="0">
            <a:latin typeface="+mn-lt"/>
          </a:endParaRPr>
        </a:p>
      </dgm:t>
    </dgm:pt>
    <dgm:pt modelId="{64EFCAE6-3599-457A-ADAF-AD921D8E6D9D}" type="parTrans" cxnId="{5F6F0AC4-80E5-48C8-B6F8-0FE9026F9F09}">
      <dgm:prSet/>
      <dgm:spPr/>
      <dgm:t>
        <a:bodyPr/>
        <a:lstStyle/>
        <a:p>
          <a:endParaRPr lang="de-DE"/>
        </a:p>
      </dgm:t>
    </dgm:pt>
    <dgm:pt modelId="{AE589659-D3D3-407E-B8CA-9AB6F99E0D5D}" type="sibTrans" cxnId="{5F6F0AC4-80E5-48C8-B6F8-0FE9026F9F09}">
      <dgm:prSet/>
      <dgm:spPr/>
      <dgm:t>
        <a:bodyPr/>
        <a:lstStyle/>
        <a:p>
          <a:endParaRPr lang="de-DE"/>
        </a:p>
      </dgm:t>
    </dgm:pt>
    <dgm:pt modelId="{1FDBC59F-0A59-4524-9A5A-2C7853CBABD6}">
      <dgm:prSet/>
      <dgm:spPr/>
      <dgm:t>
        <a:bodyPr/>
        <a:lstStyle/>
        <a:p>
          <a:r>
            <a:rPr lang="de-DE" dirty="0" err="1" smtClean="0"/>
            <a:t>Friends</a:t>
          </a:r>
          <a:r>
            <a:rPr lang="de-DE" dirty="0" smtClean="0"/>
            <a:t> </a:t>
          </a:r>
          <a:r>
            <a:rPr lang="de-DE" dirty="0" err="1" smtClean="0"/>
            <a:t>with</a:t>
          </a:r>
          <a:r>
            <a:rPr lang="de-DE" dirty="0" smtClean="0"/>
            <a:t> </a:t>
          </a:r>
          <a:r>
            <a:rPr lang="de-DE" dirty="0" err="1" smtClean="0"/>
            <a:t>benefits</a:t>
          </a:r>
          <a:r>
            <a:rPr lang="de-DE" dirty="0" smtClean="0"/>
            <a:t> </a:t>
          </a:r>
          <a:endParaRPr lang="de-DE" dirty="0"/>
        </a:p>
      </dgm:t>
    </dgm:pt>
    <dgm:pt modelId="{332FB370-3D9D-41F5-97D1-03CD75C90C3B}" type="parTrans" cxnId="{BBD0F24E-353E-45E1-B58C-936ACA253A1C}">
      <dgm:prSet/>
      <dgm:spPr/>
    </dgm:pt>
    <dgm:pt modelId="{35E49E0F-AC92-42FA-94D3-988AC9175AF7}" type="sibTrans" cxnId="{BBD0F24E-353E-45E1-B58C-936ACA253A1C}">
      <dgm:prSet/>
      <dgm:spPr/>
    </dgm:pt>
    <dgm:pt modelId="{6984DDFD-E2EB-4424-ADA2-F74D588A2ED4}" type="pres">
      <dgm:prSet presAssocID="{A3BA4A5C-A8EE-451A-9643-0DB0BFE93538}" presName="Name0" presStyleCnt="0">
        <dgm:presLayoutVars>
          <dgm:dir/>
          <dgm:animLvl val="lvl"/>
          <dgm:resizeHandles val="exact"/>
        </dgm:presLayoutVars>
      </dgm:prSet>
      <dgm:spPr/>
      <dgm:t>
        <a:bodyPr/>
        <a:lstStyle/>
        <a:p>
          <a:endParaRPr lang="de-DE"/>
        </a:p>
      </dgm:t>
    </dgm:pt>
    <dgm:pt modelId="{A43F00D9-F338-42E3-A136-AD3BD64340B5}" type="pres">
      <dgm:prSet presAssocID="{D972488C-D1ED-4A5D-A0A9-BD49CE0C4637}" presName="composite" presStyleCnt="0"/>
      <dgm:spPr/>
    </dgm:pt>
    <dgm:pt modelId="{6161AC11-7CAF-4D21-873B-9984D5D5DF75}" type="pres">
      <dgm:prSet presAssocID="{D972488C-D1ED-4A5D-A0A9-BD49CE0C4637}" presName="parTx" presStyleLbl="alignNode1" presStyleIdx="0" presStyleCnt="2">
        <dgm:presLayoutVars>
          <dgm:chMax val="0"/>
          <dgm:chPref val="0"/>
          <dgm:bulletEnabled val="1"/>
        </dgm:presLayoutVars>
      </dgm:prSet>
      <dgm:spPr/>
      <dgm:t>
        <a:bodyPr/>
        <a:lstStyle/>
        <a:p>
          <a:endParaRPr lang="de-DE"/>
        </a:p>
      </dgm:t>
    </dgm:pt>
    <dgm:pt modelId="{339B38C2-F067-42E2-96C4-06E6DDE482D4}" type="pres">
      <dgm:prSet presAssocID="{D972488C-D1ED-4A5D-A0A9-BD49CE0C4637}" presName="desTx" presStyleLbl="alignAccFollowNode1" presStyleIdx="0" presStyleCnt="2">
        <dgm:presLayoutVars>
          <dgm:bulletEnabled val="1"/>
        </dgm:presLayoutVars>
      </dgm:prSet>
      <dgm:spPr/>
      <dgm:t>
        <a:bodyPr/>
        <a:lstStyle/>
        <a:p>
          <a:endParaRPr lang="de-DE"/>
        </a:p>
      </dgm:t>
    </dgm:pt>
    <dgm:pt modelId="{7A339EC0-A84D-4404-9F28-30EE17B5B346}" type="pres">
      <dgm:prSet presAssocID="{6F3007B7-1D0A-492D-B39F-E9877504AB47}" presName="space" presStyleCnt="0"/>
      <dgm:spPr/>
    </dgm:pt>
    <dgm:pt modelId="{90C1273D-135A-4CBA-A9E4-5711140D21ED}" type="pres">
      <dgm:prSet presAssocID="{9D4B24D0-F26B-4D84-86A6-18EF0B22B22F}" presName="composite" presStyleCnt="0"/>
      <dgm:spPr/>
    </dgm:pt>
    <dgm:pt modelId="{1C307B40-6E55-4950-9FA9-32C95538D7CF}" type="pres">
      <dgm:prSet presAssocID="{9D4B24D0-F26B-4D84-86A6-18EF0B22B22F}" presName="parTx" presStyleLbl="alignNode1" presStyleIdx="1" presStyleCnt="2" custLinFactNeighborX="17448" custLinFactNeighborY="-2612">
        <dgm:presLayoutVars>
          <dgm:chMax val="0"/>
          <dgm:chPref val="0"/>
          <dgm:bulletEnabled val="1"/>
        </dgm:presLayoutVars>
      </dgm:prSet>
      <dgm:spPr/>
      <dgm:t>
        <a:bodyPr/>
        <a:lstStyle/>
        <a:p>
          <a:endParaRPr lang="de-DE"/>
        </a:p>
      </dgm:t>
    </dgm:pt>
    <dgm:pt modelId="{130B784D-9C08-4F3A-B167-A8A8A70A35FC}" type="pres">
      <dgm:prSet presAssocID="{9D4B24D0-F26B-4D84-86A6-18EF0B22B22F}" presName="desTx" presStyleLbl="alignAccFollowNode1" presStyleIdx="1" presStyleCnt="2">
        <dgm:presLayoutVars>
          <dgm:bulletEnabled val="1"/>
        </dgm:presLayoutVars>
      </dgm:prSet>
      <dgm:spPr/>
      <dgm:t>
        <a:bodyPr/>
        <a:lstStyle/>
        <a:p>
          <a:endParaRPr lang="de-DE"/>
        </a:p>
      </dgm:t>
    </dgm:pt>
  </dgm:ptLst>
  <dgm:cxnLst>
    <dgm:cxn modelId="{570C3A4E-BAB5-434B-9559-6A147846F942}" type="presOf" srcId="{999164D0-13A7-4523-8FFD-F54FE79419E8}" destId="{130B784D-9C08-4F3A-B167-A8A8A70A35FC}" srcOrd="0" destOrd="0" presId="urn:microsoft.com/office/officeart/2005/8/layout/hList1"/>
    <dgm:cxn modelId="{09F47493-CE1E-4E20-9935-530DF92F4BA7}" type="presOf" srcId="{81DAF0E8-5C00-48C0-BB9E-961EDFDDF605}" destId="{339B38C2-F067-42E2-96C4-06E6DDE482D4}" srcOrd="0" destOrd="6" presId="urn:microsoft.com/office/officeart/2005/8/layout/hList1"/>
    <dgm:cxn modelId="{B74D68A4-C4D5-4D67-9426-3DE2BA751A6D}" type="presOf" srcId="{A3BA4A5C-A8EE-451A-9643-0DB0BFE93538}" destId="{6984DDFD-E2EB-4424-ADA2-F74D588A2ED4}" srcOrd="0" destOrd="0" presId="urn:microsoft.com/office/officeart/2005/8/layout/hList1"/>
    <dgm:cxn modelId="{BBD0F24E-353E-45E1-B58C-936ACA253A1C}" srcId="{D972488C-D1ED-4A5D-A0A9-BD49CE0C4637}" destId="{1FDBC59F-0A59-4524-9A5A-2C7853CBABD6}" srcOrd="4" destOrd="0" parTransId="{332FB370-3D9D-41F5-97D1-03CD75C90C3B}" sibTransId="{35E49E0F-AC92-42FA-94D3-988AC9175AF7}"/>
    <dgm:cxn modelId="{E2D3F37A-322F-467B-81F9-CB178E1C1FD7}" srcId="{D972488C-D1ED-4A5D-A0A9-BD49CE0C4637}" destId="{81DAF0E8-5C00-48C0-BB9E-961EDFDDF605}" srcOrd="6" destOrd="0" parTransId="{CC58B0FC-0C3A-462C-B664-B7310BC79B86}" sibTransId="{D83AD950-EA41-4927-A2AA-7BB6B255B24A}"/>
    <dgm:cxn modelId="{DF390110-B8E8-42CA-8C77-16F77EAA63F1}" srcId="{9D4B24D0-F26B-4D84-86A6-18EF0B22B22F}" destId="{EA7F99CD-AA47-4B45-9DDC-9CC2C96DF718}" srcOrd="2" destOrd="0" parTransId="{A9CEF107-178E-4C90-9B76-CBE690350928}" sibTransId="{CABCA463-2137-4126-A626-BB2D5DA7EBB8}"/>
    <dgm:cxn modelId="{ADFB5427-E029-415A-A54C-7B933975109C}" type="presOf" srcId="{5116A60B-DFB4-49B4-A479-C2C206C8BA13}" destId="{339B38C2-F067-42E2-96C4-06E6DDE482D4}" srcOrd="0" destOrd="3" presId="urn:microsoft.com/office/officeart/2005/8/layout/hList1"/>
    <dgm:cxn modelId="{88DE1E65-2BDC-46BF-8FE5-93A2AADEFBC8}" type="presOf" srcId="{1FDBC59F-0A59-4524-9A5A-2C7853CBABD6}" destId="{339B38C2-F067-42E2-96C4-06E6DDE482D4}" srcOrd="0" destOrd="4" presId="urn:microsoft.com/office/officeart/2005/8/layout/hList1"/>
    <dgm:cxn modelId="{800C1E11-73BE-4B02-A96C-ECF86A972718}" srcId="{D972488C-D1ED-4A5D-A0A9-BD49CE0C4637}" destId="{AA565041-A328-4E85-8054-2BF765E2592C}" srcOrd="5" destOrd="0" parTransId="{01D45B53-0F35-4F2B-A702-5D177A027BC1}" sibTransId="{9F0A88F3-0227-4444-A295-3A80BA3E2E2A}"/>
    <dgm:cxn modelId="{1F86B8DF-002C-43F7-AE6B-42D4BDFA632B}" type="presOf" srcId="{9D4B24D0-F26B-4D84-86A6-18EF0B22B22F}" destId="{1C307B40-6E55-4950-9FA9-32C95538D7CF}" srcOrd="0" destOrd="0" presId="urn:microsoft.com/office/officeart/2005/8/layout/hList1"/>
    <dgm:cxn modelId="{D9C6505A-F8C0-4ACB-9537-726EF5F0AA3E}" srcId="{D972488C-D1ED-4A5D-A0A9-BD49CE0C4637}" destId="{3B985BBF-84B0-4EEA-A294-012A7D573838}" srcOrd="1" destOrd="0" parTransId="{89BF1E20-AF57-4832-BACD-BA25BA9DA6E6}" sibTransId="{CBB16A4C-5445-4081-9A04-1325281A597B}"/>
    <dgm:cxn modelId="{9FD05C7F-E332-4154-851D-8EAD8FB6ADAB}" type="presOf" srcId="{C5677FC1-3217-4BCF-9DCB-FB879E00C4F2}" destId="{130B784D-9C08-4F3A-B167-A8A8A70A35FC}" srcOrd="0" destOrd="1" presId="urn:microsoft.com/office/officeart/2005/8/layout/hList1"/>
    <dgm:cxn modelId="{9126D11C-CCEE-4F64-9AA8-1561D786E5D8}" srcId="{D972488C-D1ED-4A5D-A0A9-BD49CE0C4637}" destId="{32B10359-FA82-461A-B682-EAB87CADD3F8}" srcOrd="2" destOrd="0" parTransId="{F7404C7D-629E-4D18-8801-97B9D033B787}" sibTransId="{14B5B3E0-E922-47B5-9E3D-A9595BA48DA9}"/>
    <dgm:cxn modelId="{73E556C6-7978-44E7-87EF-EDFBA759D8F6}" type="presOf" srcId="{3B985BBF-84B0-4EEA-A294-012A7D573838}" destId="{339B38C2-F067-42E2-96C4-06E6DDE482D4}" srcOrd="0" destOrd="1" presId="urn:microsoft.com/office/officeart/2005/8/layout/hList1"/>
    <dgm:cxn modelId="{1706CE4F-7EA7-498F-BB80-FBD9182BEA71}" type="presOf" srcId="{BDFC1246-7879-41E4-8668-6A5C7F44A5CD}" destId="{130B784D-9C08-4F3A-B167-A8A8A70A35FC}" srcOrd="0" destOrd="3" presId="urn:microsoft.com/office/officeart/2005/8/layout/hList1"/>
    <dgm:cxn modelId="{94DBDD00-30F7-427E-A5BE-2A3BB1C386FF}" type="presOf" srcId="{EA7F99CD-AA47-4B45-9DDC-9CC2C96DF718}" destId="{130B784D-9C08-4F3A-B167-A8A8A70A35FC}" srcOrd="0" destOrd="2" presId="urn:microsoft.com/office/officeart/2005/8/layout/hList1"/>
    <dgm:cxn modelId="{5EA3FC48-8ABD-40D8-BE45-A83DB0B5EFF6}" type="presOf" srcId="{8DD117B9-0192-4411-95DC-D48DD3279C5E}" destId="{339B38C2-F067-42E2-96C4-06E6DDE482D4}" srcOrd="0" destOrd="0" presId="urn:microsoft.com/office/officeart/2005/8/layout/hList1"/>
    <dgm:cxn modelId="{2D9B7481-4D52-4577-A098-41C46A344C3A}" srcId="{9D4B24D0-F26B-4D84-86A6-18EF0B22B22F}" destId="{999164D0-13A7-4523-8FFD-F54FE79419E8}" srcOrd="0" destOrd="0" parTransId="{3C43C008-3B0E-458C-8C37-227B957FDE5E}" sibTransId="{CF545409-3DC9-4594-B88F-7702B3EAAE0D}"/>
    <dgm:cxn modelId="{62B130F5-9CA4-487E-BC36-DE11F37BB665}" type="presOf" srcId="{AA565041-A328-4E85-8054-2BF765E2592C}" destId="{339B38C2-F067-42E2-96C4-06E6DDE482D4}" srcOrd="0" destOrd="5" presId="urn:microsoft.com/office/officeart/2005/8/layout/hList1"/>
    <dgm:cxn modelId="{ED1F51CB-E5C2-45D2-B491-974323EC43C6}" srcId="{A3BA4A5C-A8EE-451A-9643-0DB0BFE93538}" destId="{D972488C-D1ED-4A5D-A0A9-BD49CE0C4637}" srcOrd="0" destOrd="0" parTransId="{2A957111-09AF-4803-8678-F0C46EADAE3C}" sibTransId="{6F3007B7-1D0A-492D-B39F-E9877504AB47}"/>
    <dgm:cxn modelId="{5F6F0AC4-80E5-48C8-B6F8-0FE9026F9F09}" srcId="{9D4B24D0-F26B-4D84-86A6-18EF0B22B22F}" destId="{BDFC1246-7879-41E4-8668-6A5C7F44A5CD}" srcOrd="3" destOrd="0" parTransId="{64EFCAE6-3599-457A-ADAF-AD921D8E6D9D}" sibTransId="{AE589659-D3D3-407E-B8CA-9AB6F99E0D5D}"/>
    <dgm:cxn modelId="{06EB89BF-F072-4DED-BD86-56235683556F}" type="presOf" srcId="{32B10359-FA82-461A-B682-EAB87CADD3F8}" destId="{339B38C2-F067-42E2-96C4-06E6DDE482D4}" srcOrd="0" destOrd="2" presId="urn:microsoft.com/office/officeart/2005/8/layout/hList1"/>
    <dgm:cxn modelId="{57E5253E-838B-4E3D-BE7C-026044CC9D1D}" srcId="{D972488C-D1ED-4A5D-A0A9-BD49CE0C4637}" destId="{8DD117B9-0192-4411-95DC-D48DD3279C5E}" srcOrd="0" destOrd="0" parTransId="{96D57516-495A-4127-BE2F-420EDA4963E4}" sibTransId="{A61C23CE-6D85-4789-81BA-F3D8ACA8B209}"/>
    <dgm:cxn modelId="{D9FD6BC8-B0F1-4B69-9BD5-1D49F26BE3DC}" srcId="{9D4B24D0-F26B-4D84-86A6-18EF0B22B22F}" destId="{C5677FC1-3217-4BCF-9DCB-FB879E00C4F2}" srcOrd="1" destOrd="0" parTransId="{DC028683-9E16-4AD9-B301-1A7C422FD3BB}" sibTransId="{FE9B5B58-FFB7-4CE0-9DEF-29D578C7A99F}"/>
    <dgm:cxn modelId="{E0E8B66A-894E-4D03-B0A9-2E9EB0D3DCBA}" srcId="{A3BA4A5C-A8EE-451A-9643-0DB0BFE93538}" destId="{9D4B24D0-F26B-4D84-86A6-18EF0B22B22F}" srcOrd="1" destOrd="0" parTransId="{5C227834-0BD1-4491-8DDB-9995F3074E95}" sibTransId="{2F624C4D-E819-467A-A272-9A07A9B1BFBF}"/>
    <dgm:cxn modelId="{51DD2A3C-8670-4BC4-938F-8DD5444B1329}" type="presOf" srcId="{D972488C-D1ED-4A5D-A0A9-BD49CE0C4637}" destId="{6161AC11-7CAF-4D21-873B-9984D5D5DF75}" srcOrd="0" destOrd="0" presId="urn:microsoft.com/office/officeart/2005/8/layout/hList1"/>
    <dgm:cxn modelId="{8A902830-1578-4DAE-92F4-53DDB993F8B6}" srcId="{D972488C-D1ED-4A5D-A0A9-BD49CE0C4637}" destId="{5116A60B-DFB4-49B4-A479-C2C206C8BA13}" srcOrd="3" destOrd="0" parTransId="{353DE456-0FDD-46B7-9A5F-78548F0E85B7}" sibTransId="{B05AB5ED-C8B6-4C50-8308-939B0473809F}"/>
    <dgm:cxn modelId="{91837228-3EB6-4FD2-AFEC-55C414D322E8}" type="presParOf" srcId="{6984DDFD-E2EB-4424-ADA2-F74D588A2ED4}" destId="{A43F00D9-F338-42E3-A136-AD3BD64340B5}" srcOrd="0" destOrd="0" presId="urn:microsoft.com/office/officeart/2005/8/layout/hList1"/>
    <dgm:cxn modelId="{1116ABC8-E9DE-4027-B838-59E179978BF7}" type="presParOf" srcId="{A43F00D9-F338-42E3-A136-AD3BD64340B5}" destId="{6161AC11-7CAF-4D21-873B-9984D5D5DF75}" srcOrd="0" destOrd="0" presId="urn:microsoft.com/office/officeart/2005/8/layout/hList1"/>
    <dgm:cxn modelId="{238780B3-AE13-46B6-B760-D5B77111BBF3}" type="presParOf" srcId="{A43F00D9-F338-42E3-A136-AD3BD64340B5}" destId="{339B38C2-F067-42E2-96C4-06E6DDE482D4}" srcOrd="1" destOrd="0" presId="urn:microsoft.com/office/officeart/2005/8/layout/hList1"/>
    <dgm:cxn modelId="{DA72BA27-C327-422F-8DD7-8051A1203F25}" type="presParOf" srcId="{6984DDFD-E2EB-4424-ADA2-F74D588A2ED4}" destId="{7A339EC0-A84D-4404-9F28-30EE17B5B346}" srcOrd="1" destOrd="0" presId="urn:microsoft.com/office/officeart/2005/8/layout/hList1"/>
    <dgm:cxn modelId="{3C42687D-D0C7-480F-8103-F820FD51F740}" type="presParOf" srcId="{6984DDFD-E2EB-4424-ADA2-F74D588A2ED4}" destId="{90C1273D-135A-4CBA-A9E4-5711140D21ED}" srcOrd="2" destOrd="0" presId="urn:microsoft.com/office/officeart/2005/8/layout/hList1"/>
    <dgm:cxn modelId="{ADA5CA12-E7FD-42B8-9753-B75D4E854797}" type="presParOf" srcId="{90C1273D-135A-4CBA-A9E4-5711140D21ED}" destId="{1C307B40-6E55-4950-9FA9-32C95538D7CF}" srcOrd="0" destOrd="0" presId="urn:microsoft.com/office/officeart/2005/8/layout/hList1"/>
    <dgm:cxn modelId="{87F22F7E-D426-4C26-9641-7B43C1296780}" type="presParOf" srcId="{90C1273D-135A-4CBA-A9E4-5711140D21ED}" destId="{130B784D-9C08-4F3A-B167-A8A8A70A35F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1AC11-7CAF-4D21-873B-9984D5D5DF75}">
      <dsp:nvSpPr>
        <dsp:cNvPr id="0" name=""/>
        <dsp:cNvSpPr/>
      </dsp:nvSpPr>
      <dsp:spPr>
        <a:xfrm>
          <a:off x="29" y="57894"/>
          <a:ext cx="284857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de-DE" sz="2100" b="1" i="0" kern="1200" dirty="0" smtClean="0">
              <a:solidFill>
                <a:schemeClr val="tx1"/>
              </a:solidFill>
              <a:latin typeface="+mn-lt"/>
            </a:rPr>
            <a:t>Partnerbeziehungen</a:t>
          </a:r>
          <a:endParaRPr lang="de-DE" sz="2100" b="1" i="0" kern="1200" dirty="0">
            <a:solidFill>
              <a:schemeClr val="tx1"/>
            </a:solidFill>
            <a:latin typeface="+mn-lt"/>
          </a:endParaRPr>
        </a:p>
      </dsp:txBody>
      <dsp:txXfrm>
        <a:off x="29" y="57894"/>
        <a:ext cx="2848570" cy="604800"/>
      </dsp:txXfrm>
    </dsp:sp>
    <dsp:sp modelId="{339B38C2-F067-42E2-96C4-06E6DDE482D4}">
      <dsp:nvSpPr>
        <dsp:cNvPr id="0" name=""/>
        <dsp:cNvSpPr/>
      </dsp:nvSpPr>
      <dsp:spPr>
        <a:xfrm>
          <a:off x="29" y="662695"/>
          <a:ext cx="2848570" cy="33434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t>Vielzahl</a:t>
          </a:r>
          <a:r>
            <a:rPr lang="en-US" sz="2100" kern="1200" dirty="0" smtClean="0"/>
            <a:t> von </a:t>
          </a:r>
          <a:r>
            <a:rPr lang="en-US" sz="2100" kern="1200" dirty="0" err="1" smtClean="0"/>
            <a:t>offenen</a:t>
          </a:r>
          <a:r>
            <a:rPr lang="en-US" sz="2100" kern="1200" dirty="0" smtClean="0"/>
            <a:t>, </a:t>
          </a:r>
          <a:r>
            <a:rPr lang="en-US" sz="2100" kern="1200" dirty="0" err="1" smtClean="0"/>
            <a:t>uncommited</a:t>
          </a:r>
          <a:r>
            <a:rPr lang="en-US" sz="2100" kern="1200" dirty="0" smtClean="0"/>
            <a:t> romantic relationships</a:t>
          </a:r>
          <a:endParaRPr lang="de-DE" sz="2100" kern="1200" dirty="0"/>
        </a:p>
        <a:p>
          <a:pPr marL="228600" lvl="1" indent="-228600" algn="l" defTabSz="933450">
            <a:lnSpc>
              <a:spcPct val="90000"/>
            </a:lnSpc>
            <a:spcBef>
              <a:spcPct val="0"/>
            </a:spcBef>
            <a:spcAft>
              <a:spcPct val="15000"/>
            </a:spcAft>
            <a:buChar char="••"/>
          </a:pPr>
          <a:r>
            <a:rPr lang="de-DE" sz="2100" kern="1200" dirty="0"/>
            <a:t>On/ Off relationships</a:t>
          </a:r>
        </a:p>
        <a:p>
          <a:pPr marL="228600" lvl="1" indent="-228600" algn="l" defTabSz="933450">
            <a:lnSpc>
              <a:spcPct val="90000"/>
            </a:lnSpc>
            <a:spcBef>
              <a:spcPct val="0"/>
            </a:spcBef>
            <a:spcAft>
              <a:spcPct val="15000"/>
            </a:spcAft>
            <a:buChar char="••"/>
          </a:pPr>
          <a:r>
            <a:rPr lang="de-DE" sz="2100" kern="1200" dirty="0"/>
            <a:t> </a:t>
          </a:r>
          <a:r>
            <a:rPr lang="de-DE" sz="2100" kern="1200" dirty="0" smtClean="0"/>
            <a:t>Hook </a:t>
          </a:r>
          <a:r>
            <a:rPr lang="de-DE" sz="2100" kern="1200" dirty="0" err="1" smtClean="0"/>
            <a:t>ups</a:t>
          </a:r>
          <a:endParaRPr lang="de-DE" sz="2100" kern="1200" dirty="0"/>
        </a:p>
        <a:p>
          <a:pPr marL="228600" lvl="1" indent="-228600" algn="l" defTabSz="933450">
            <a:lnSpc>
              <a:spcPct val="90000"/>
            </a:lnSpc>
            <a:spcBef>
              <a:spcPct val="0"/>
            </a:spcBef>
            <a:spcAft>
              <a:spcPct val="15000"/>
            </a:spcAft>
            <a:buChar char="••"/>
          </a:pPr>
          <a:r>
            <a:rPr lang="de-DE" sz="2100" kern="1200" dirty="0"/>
            <a:t> </a:t>
          </a:r>
          <a:r>
            <a:rPr lang="de-DE" sz="2100" kern="1200" dirty="0" err="1" smtClean="0"/>
            <a:t>Relationship</a:t>
          </a:r>
          <a:r>
            <a:rPr lang="de-DE" sz="2100" kern="1200" dirty="0" smtClean="0"/>
            <a:t> </a:t>
          </a:r>
          <a:r>
            <a:rPr lang="de-DE" sz="2100" kern="1200" dirty="0" err="1" smtClean="0"/>
            <a:t>churning</a:t>
          </a:r>
          <a:endParaRPr lang="de-DE" sz="2100" kern="1200" dirty="0"/>
        </a:p>
        <a:p>
          <a:pPr marL="228600" lvl="1" indent="-228600" algn="l" defTabSz="933450">
            <a:lnSpc>
              <a:spcPct val="90000"/>
            </a:lnSpc>
            <a:spcBef>
              <a:spcPct val="0"/>
            </a:spcBef>
            <a:spcAft>
              <a:spcPct val="15000"/>
            </a:spcAft>
            <a:buChar char="••"/>
          </a:pPr>
          <a:r>
            <a:rPr lang="de-DE" sz="2100" kern="1200" dirty="0" err="1" smtClean="0"/>
            <a:t>Friends</a:t>
          </a:r>
          <a:r>
            <a:rPr lang="de-DE" sz="2100" kern="1200" dirty="0" smtClean="0"/>
            <a:t> </a:t>
          </a:r>
          <a:r>
            <a:rPr lang="de-DE" sz="2100" kern="1200" dirty="0" err="1" smtClean="0"/>
            <a:t>with</a:t>
          </a:r>
          <a:r>
            <a:rPr lang="de-DE" sz="2100" kern="1200" dirty="0" smtClean="0"/>
            <a:t> </a:t>
          </a:r>
          <a:r>
            <a:rPr lang="de-DE" sz="2100" kern="1200" dirty="0" err="1" smtClean="0"/>
            <a:t>benefits</a:t>
          </a:r>
          <a:r>
            <a:rPr lang="de-DE" sz="2100" kern="1200" dirty="0" smtClean="0"/>
            <a:t> </a:t>
          </a:r>
          <a:endParaRPr lang="de-DE" sz="2100" kern="1200" dirty="0"/>
        </a:p>
        <a:p>
          <a:pPr marL="228600" lvl="1" indent="-228600" algn="l" defTabSz="933450">
            <a:lnSpc>
              <a:spcPct val="90000"/>
            </a:lnSpc>
            <a:spcBef>
              <a:spcPct val="0"/>
            </a:spcBef>
            <a:spcAft>
              <a:spcPct val="15000"/>
            </a:spcAft>
            <a:buChar char="••"/>
          </a:pPr>
          <a:endParaRPr lang="de-DE" sz="2100" kern="1200" dirty="0"/>
        </a:p>
        <a:p>
          <a:pPr marL="228600" lvl="1" indent="-228600" algn="l" defTabSz="933450">
            <a:lnSpc>
              <a:spcPct val="90000"/>
            </a:lnSpc>
            <a:spcBef>
              <a:spcPct val="0"/>
            </a:spcBef>
            <a:spcAft>
              <a:spcPct val="15000"/>
            </a:spcAft>
            <a:buChar char="••"/>
          </a:pPr>
          <a:endParaRPr lang="de-DE" sz="2100" kern="1200" dirty="0"/>
        </a:p>
      </dsp:txBody>
      <dsp:txXfrm>
        <a:off x="29" y="662695"/>
        <a:ext cx="2848570" cy="3343410"/>
      </dsp:txXfrm>
    </dsp:sp>
    <dsp:sp modelId="{1C307B40-6E55-4950-9FA9-32C95538D7CF}">
      <dsp:nvSpPr>
        <dsp:cNvPr id="0" name=""/>
        <dsp:cNvSpPr/>
      </dsp:nvSpPr>
      <dsp:spPr>
        <a:xfrm>
          <a:off x="3247429" y="42097"/>
          <a:ext cx="284857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de-DE" sz="2100" b="1" i="0" kern="1200" dirty="0" smtClean="0">
              <a:solidFill>
                <a:schemeClr val="tx1"/>
              </a:solidFill>
              <a:latin typeface="+mn-lt"/>
            </a:rPr>
            <a:t>Beruf</a:t>
          </a:r>
          <a:endParaRPr lang="de-DE" sz="2100" b="1" i="0" kern="1200" dirty="0">
            <a:solidFill>
              <a:schemeClr val="tx1"/>
            </a:solidFill>
          </a:endParaRPr>
        </a:p>
      </dsp:txBody>
      <dsp:txXfrm>
        <a:off x="3247429" y="42097"/>
        <a:ext cx="2848570" cy="604800"/>
      </dsp:txXfrm>
    </dsp:sp>
    <dsp:sp modelId="{130B784D-9C08-4F3A-B167-A8A8A70A35FC}">
      <dsp:nvSpPr>
        <dsp:cNvPr id="0" name=""/>
        <dsp:cNvSpPr/>
      </dsp:nvSpPr>
      <dsp:spPr>
        <a:xfrm>
          <a:off x="3247399" y="662695"/>
          <a:ext cx="2848570" cy="33434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mn-lt"/>
            </a:rPr>
            <a:t>“Moving in and out of different employment and educational statuses”</a:t>
          </a:r>
          <a:endParaRPr lang="de-DE" sz="2100" kern="1200" dirty="0"/>
        </a:p>
        <a:p>
          <a:pPr marL="228600" lvl="1" indent="-228600" algn="l" defTabSz="933450">
            <a:lnSpc>
              <a:spcPct val="90000"/>
            </a:lnSpc>
            <a:spcBef>
              <a:spcPct val="0"/>
            </a:spcBef>
            <a:spcAft>
              <a:spcPct val="15000"/>
            </a:spcAft>
            <a:buChar char="••"/>
          </a:pPr>
          <a:r>
            <a:rPr lang="de-DE" sz="2100" kern="1200" dirty="0" smtClean="0">
              <a:latin typeface="+mn-lt"/>
            </a:rPr>
            <a:t>Kurze Zeitverträge</a:t>
          </a:r>
        </a:p>
        <a:p>
          <a:pPr marL="228600" lvl="1" indent="-228600" algn="l" defTabSz="933450">
            <a:lnSpc>
              <a:spcPct val="90000"/>
            </a:lnSpc>
            <a:spcBef>
              <a:spcPct val="0"/>
            </a:spcBef>
            <a:spcAft>
              <a:spcPct val="15000"/>
            </a:spcAft>
            <a:buChar char="••"/>
          </a:pPr>
          <a:r>
            <a:rPr lang="de-DE" sz="2100" kern="1200" dirty="0" smtClean="0">
              <a:latin typeface="+mn-lt"/>
            </a:rPr>
            <a:t>Generation Praktikum</a:t>
          </a:r>
        </a:p>
        <a:p>
          <a:pPr marL="228600" lvl="1" indent="-228600" algn="l" defTabSz="933450">
            <a:lnSpc>
              <a:spcPct val="90000"/>
            </a:lnSpc>
            <a:spcBef>
              <a:spcPct val="0"/>
            </a:spcBef>
            <a:spcAft>
              <a:spcPct val="15000"/>
            </a:spcAft>
            <a:buChar char="••"/>
          </a:pPr>
          <a:endParaRPr lang="de-DE" sz="2100" kern="1200" dirty="0" smtClean="0">
            <a:latin typeface="+mn-lt"/>
          </a:endParaRPr>
        </a:p>
      </dsp:txBody>
      <dsp:txXfrm>
        <a:off x="3247399" y="662695"/>
        <a:ext cx="2848570" cy="33434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601F3CD-DEF0-448F-A2A1-0917FC8A2721}" type="datetimeFigureOut">
              <a:rPr lang="de-DE" smtClean="0"/>
              <a:t>07.11.2019</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8588F4A-EE84-4C7A-A126-33511E711991}" type="slidenum">
              <a:rPr lang="de-DE" smtClean="0"/>
              <a:t>‹Nr.›</a:t>
            </a:fld>
            <a:endParaRPr lang="de-DE"/>
          </a:p>
        </p:txBody>
      </p:sp>
    </p:spTree>
    <p:extLst>
      <p:ext uri="{BB962C8B-B14F-4D97-AF65-F5344CB8AC3E}">
        <p14:creationId xmlns:p14="http://schemas.microsoft.com/office/powerpoint/2010/main" val="2602762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72C667F-8DE4-41B0-A573-C3DD55AF927D}" type="datetimeFigureOut">
              <a:rPr lang="en-US" smtClean="0"/>
              <a:t>11/7/2019</a:t>
            </a:fld>
            <a:endParaRPr lang="en-US"/>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E9C66A-1888-4C17-93F3-F40CD9FFCC42}" type="slidenum">
              <a:rPr lang="en-US" smtClean="0"/>
              <a:t>‹Nr.›</a:t>
            </a:fld>
            <a:endParaRPr lang="en-US"/>
          </a:p>
        </p:txBody>
      </p:sp>
    </p:spTree>
    <p:extLst>
      <p:ext uri="{BB962C8B-B14F-4D97-AF65-F5344CB8AC3E}">
        <p14:creationId xmlns:p14="http://schemas.microsoft.com/office/powerpoint/2010/main" val="178053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cs typeface="Arial" panose="020B0604020202020204" pitchFamily="34" charset="0"/>
            </a:endParaRPr>
          </a:p>
        </p:txBody>
      </p:sp>
    </p:spTree>
    <p:extLst>
      <p:ext uri="{BB962C8B-B14F-4D97-AF65-F5344CB8AC3E}">
        <p14:creationId xmlns:p14="http://schemas.microsoft.com/office/powerpoint/2010/main" val="364946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757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564F13-1D8E-42BC-8400-9331D017B642}"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789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347522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früheres Wahrnehmen der Vagina nahelegen, Karen Horney vermutet dass die Betonung der klitoralen Sexualität eine Verleugnung der Existenz der Vagina sei, die wohl zu viel Angst auslöst und Melanie Klein hat in der Psychoanalyse des Kindes (1932) die Angst vor dem Körperinneren als weibliches Äquivalent zur Kastrationsangst postuliert. Mit diesen Beiträgen werden wir uns im Laufe des Buches noch beschäftigen</a:t>
            </a:r>
            <a:endParaRPr lang="en-US" altLang="en-US" smtClean="0">
              <a:cs typeface="Arial" panose="020B0604020202020204" pitchFamily="34" charset="0"/>
            </a:endParaRPr>
          </a:p>
        </p:txBody>
      </p:sp>
      <p:sp>
        <p:nvSpPr>
          <p:cNvPr id="389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A8084A-1A11-4422-8134-98247D56CD6A}"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5364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ln/>
        </p:spPr>
      </p:sp>
      <p:sp>
        <p:nvSpPr>
          <p:cNvPr id="1290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Charakteristisch für Blos (1973) ist, dass er triebtheoretische und objektbeziehungsstheoretische Überlegungen integriert und den Übergang von der Kindheit zum Erwachsenenalter durch fünf voneinander abgesetzte Phasen der psychischen Entwicklung differenziert. Die Altersangaben sind als grobe Orientierungsmarken zu verstehen; insbesondere die Phasen der Spät- und Postadoleszenz haben sich heute um bis zu 10 Jahren hinausgeschoben. Dennoch sind einige Perspektiven interessant, und deshalb möchte ich verstärkt auf seine Sicht des Mädchens schauen:</a:t>
            </a:r>
          </a:p>
          <a:p>
            <a:r>
              <a:rPr lang="de-DE" altLang="en-US" smtClean="0">
                <a:cs typeface="Arial" panose="020B0604020202020204" pitchFamily="34" charset="0"/>
              </a:rPr>
              <a:t>Während der Präadoleszenz (etwa 10. bis 12. Lebensjahr) kommt es zu einem Wiederaufleben der Prägenitalität. Er beschreibt, dass Mädchen in diesem Alter Lust an schmutzigen Witzen haben, Flüstern, Kichern. Geheimnisse seien häufig. Obwohl sie deutlich zwischen analen und Fortpflanzungsystem unterscheiden können, sind Phantasien dazu lebhaft und nicht immer anatomisch korrekt. Als Konsequenz der Triebzunahme werden Abwehrmechanismen verstärkt eingesetzt. Allerdings glückt die Abwehr nicht vollkommen, und so finden sich Symptomen die als Spannungsventile anzusehen sind wie Magen- und Kopfschmerzen, Nägelknabbern, auf den Lippen herumbeißen, an den Fingern, den Haaren herumspielen sowie erhöhte motorische Unruhe. Es kann zu einen Aktivitätsschub (Tomboy-Verhalten) kommen mit jungenhaften Benehmen. Blos erklärt dies durch eine Verleugnung der Feminität nach Deutsch (1948): Passive Bestrebungen würden überkompensiert. </a:t>
            </a:r>
          </a:p>
          <a:p>
            <a:r>
              <a:rPr lang="de-DE" altLang="en-US" smtClean="0">
                <a:cs typeface="Arial" panose="020B0604020202020204" pitchFamily="34" charset="0"/>
              </a:rPr>
              <a:t>Im Stadium der Frühadoleszenz (etwa 13 bis 14 Jahre) beginnt der Trennungsprozess von den frühen Objektbindungen und die Hinwendung zu libidinösen extrafamiliären Objekten. Blos weist, in Anknüpfung an Helene Deutsch (1948) darauf hin, dass die Ablösung der Mädchen von der Mutter besonders schwer ist. Die Suche nach einem neuen Objekt folgt zunächst noch einem narzisstischen Schema: Man schließt Freundschaft mit gleichaltrigen Mädchen, an denen man ein bestimmtes Charakteristikum besonders liebt, das man selbst gern hätte. Aus diesem Grunde sind Mädchenfreundschaften latent oder manifest homosexuell. Grund für die Beendigung einer solchen homosexuell getönten exklusiven Freundschaft sind unvermeidliche Frustrationen, in denen die Freundin auf gewöhnliche Proportionen schrumpft (vgl. Kapitel 9). Hinzu kommt eine weitere typische Form der Idealisierung, der Schwarm, eine idealisierte und erotische Beziehung, die sich auf Männer und Frauen beziehen kann. Der passive und masochistische Charakter (das Quälen, die Sehnsucht) ist deutlich, die Bisexualität wird weniger verdrängt als etwa bei Jungen. Das Nachlassen der bisexuellen Tendenz zeigt dann den Eintritt in die eigentliche Adoleszenz an. Charakteristisch für diesen Entwicklungsabschnitt sei auch das Agieren (Blos, 1964/65).</a:t>
            </a:r>
          </a:p>
          <a:p>
            <a:r>
              <a:rPr lang="de-DE" altLang="en-US" smtClean="0">
                <a:cs typeface="Arial" panose="020B0604020202020204" pitchFamily="34" charset="0"/>
              </a:rPr>
              <a:t>Die Phase der eigentlichen oder mittleren Adoleszenz (etwa 15 bis 17 Jahre) beginnt mit dem Aufgeben der bisexuellen Einstellung und der Wendung zu heterosexuellen Liebesobjekten. Allerdings führt der Entzug von Besetzungen von den Eltern nicht nur zu idealisierten Freundschaften und dem Schwarm, sondern auch zu einer verstärkten Besetzung des Ichs mit narzisstischer Libido, die zu einer Reihe narzisstischer Zustände führt (wie Überschätzung des Selbst, Selbsterhöhung auf Kosten der Realitätsprüfung, extreme Empfindlichkeit und Selbstbezogenheit). Diese Selbstüberschätzung – wie auch die stark ausgeprägte autoerotische Betätigung – lassen allmählich nach. Wir werden später noch anhand der entwicklungspsychologischen Befunde sehen, dass es die gleichaltrigen Mädchen sind, die helfen, den eigenen Narzißmus bzw. Egozentrismus einzudämmen.</a:t>
            </a:r>
          </a:p>
          <a:p>
            <a:r>
              <a:rPr lang="de-DE" altLang="en-US" smtClean="0">
                <a:cs typeface="Arial" panose="020B0604020202020204" pitchFamily="34" charset="0"/>
              </a:rPr>
              <a:t>Das narzisstische Stadium liefert die Gratifikation, die für die Ablösung von den Eltern notwendig ist. Phantasieleben und schöpferische Betätigung haben in diesem Entwicklungsabschnitt einen Höhepunkt, recht häufig wird Tagebuch geschrieben. Dies entspricht auch noch den heutigen Befunden, vgl. Kapitel 9, ergänzt durch den Einbezug von neuen Medien, wo auf Twitter, Facebook oder in Whatsapp Geschichten, Fotos und Selbsterlebtes angeboten wird. Dieses Niederschreiben erlebter Vorstellungen und Emotionen verhindert teilweise das Agieren (Bernfeld, 1931). In diesen Abschnitt sind die Abwehrprozesse der Intellektualisierung und Askese besonders auffallend. Die Sequenz von Objektaufgabe und Objektfindung macht sich an affektiven Wechselbädern des Betrauerns und des Verliebtseins fest. </a:t>
            </a:r>
          </a:p>
          <a:p>
            <a:r>
              <a:rPr lang="de-DE" altLang="en-US" smtClean="0">
                <a:cs typeface="Arial" panose="020B0604020202020204" pitchFamily="34" charset="0"/>
              </a:rPr>
              <a:t> Die Spätadoleszenz (etwa 18 bis 20 Jahre) ist eine Phase der Konsolidierung. In dieser Phase wird eine konstante Objektbesetzung sowie eine irreversible sexuelle Einstellung (vorzugsweise verbunden mit einem genitalen Primat) erreicht. Diese Phase geht ruhiger vonstatten, denn „Integration geht eben leiser vor sich als Desintegration“ (Blos, 1973, S. 152). Die Beziehungen zu Erwachsenen und Gleichaltrigen werden neu geordnet. Weibliche Homosexuelle betrachten sich ab diesem Zeitpunkt als lesbisch. Symptome und neurotische Störungen können auftreten, wenn die Eltern nicht aufgegeben werden oder zärtliche und sinnliche Bestrebungen zu einem neuen homosexuellen oder heterosexuellen Liebesobjekt nicht integriert werden können. Die Jugendliche unternimmt dann Aufschubmanöver (Blos, 1954), denn die Festlegung bedeutet auch Begrenzung. Blos (1967) hebt die Bedeutung dieses „zweiten Individuationsprozesses“ besonders hervor und hält kurzeitige Ich- und Triebregressionen in diesem Entwicklungsabschnitt für Regressionen im Dienste der Progression. Die Ausbildung einer historischen Kontinuität des Ichs ist eine besondere Leistung, Mädchen verstehen nun, dass „man wohl nur eine Zukunft haben kann, wenn man auch eine Vergangenheit hat“ (Blos 1973, S. 155).</a:t>
            </a:r>
          </a:p>
          <a:p>
            <a:r>
              <a:rPr lang="de-DE" altLang="en-US" smtClean="0">
                <a:cs typeface="Arial" panose="020B0604020202020204" pitchFamily="34" charset="0"/>
              </a:rPr>
              <a:t>Die Postadoleszenz (21 bis 25 Jahre) stellt eine Übergangsperiode zwischen der Adoleszenz und dem Erwachsenensein dar. Es kommt zu einer Konsolidierung sozialer Rollen, zur Berufswahl bzw. dem Abschluss der Berufsausbildung- zumindest zu dem Zeitpunkt, zu dem Blos‘ Buch geschrieben wurde. Die emotionale Entwicklung ist allerdings keineswegs zum Abschluss gekommen. Dies sieht man an dem typischen Verhalten des postadoleszenten Experimentierens, z.B. mit potentiellen Liebesobjekten. In diesem Entwicklungsabschnitt sind zugleich einige psychische Störungen im Zunehmen begriffen, was andeutet, dass Integrationsforderungen, die an die junge Erwachsene herangetragen werden, sie teilweise noch überfordern. Das Resultat kann dann Dekompensation sein. In der Postadoleszenz tauchen besonders häufig Rettungsphantasien auf: Statt die Lebensaufgabe zu bewältigen, hofft die Jugendliche, dass andere, die Umstände, diese Aufgabe für sie übernehmen werden. Ein weiterer wichtiger Aspekt der Postadoleszenz ist das Bemühen, mit den Eltern auf Distanz ins Reine zu kommen. </a:t>
            </a:r>
          </a:p>
          <a:p>
            <a:endParaRPr lang="en-US" altLang="en-US" smtClean="0">
              <a:cs typeface="Arial" panose="020B0604020202020204" pitchFamily="34" charset="0"/>
            </a:endParaRPr>
          </a:p>
        </p:txBody>
      </p:sp>
      <p:sp>
        <p:nvSpPr>
          <p:cNvPr id="1290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07782E-5D82-48E3-AA2C-EA1BCF1E7A32}"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6868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xfrm>
            <a:off x="-223838" y="808038"/>
            <a:ext cx="7185026" cy="4041775"/>
          </a:xfrm>
          <a:ln/>
        </p:spPr>
      </p:sp>
      <p:sp>
        <p:nvSpPr>
          <p:cNvPr id="614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Insgesamt gibt es zwar viel über Weiblichkeit, aber nur sehr wenig über Mädchen in der Psychoanalyse. Das Mädchen ist im wahrsten Sinne des Wortes ein homme manque geblieben, zerrieben zwischen den übermächtigen Eltern und mit wenig eigenem Leben. Mädchen haben mehr als nur Genitalien, und sie sind nicht einfach ein kleines Abbild ihrer Mutter! Auch die neueren Ansätze aus der Objektbeziehungstheorie und der Selbstpsychologie, auf die in Kapitel 3 verstärkt eingegangen werden soll, sagen zwar viel über Mütter und Kinder bzw. Babys- aber nicht viel spezifisches zu Töchtern und Müttern- der Vater kommt praktisch gar nicht vor. Dennoch: Wir werden uns mit den Theorien von Melanie Klein, Winnicott, Stern  und anderen Objektbeziehungstheoretikern und Vertretern der Intersubjektivität in diesem Kapitel beschäftigen, markieren sie doch die entscheidende Veränderung vom Trieb zum Objekt, von der Sexualität zur Beziehungsebene, die auch für unsere heutige Sicht auf das Mädchen charakteristisch ist. Die Entwicklungspsychologie wiederum hat vollständig den Mädchenkörper und die Sexualität ignoriert. Damit ist das Mädchen aus der Sicht der frühen Psychoanalyse ein „unvollständiger Junge“, aus der Sicht der späteren analytischen Ansätze eine „kleine Frau“, aus der Sicht der intersubjketiven Theorien ein infant und aus der Sicht der Entwicklungspsychologie ein „asexuelles Wesen“- das ist schon erstaunlich!</a:t>
            </a:r>
          </a:p>
        </p:txBody>
      </p:sp>
      <p:sp>
        <p:nvSpPr>
          <p:cNvPr id="614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26CC95-5445-446F-85A4-4D58CAE1D890}"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384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a:ln/>
        </p:spPr>
      </p:sp>
      <p:sp>
        <p:nvSpPr>
          <p:cNvPr id="1157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1157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4C6C87-64A7-4C62-ADD9-A758ED160720}" type="slidenum">
              <a:rPr lang="de-DE" altLang="en-US" smtClean="0">
                <a:solidFill>
                  <a:srgbClr val="000000"/>
                </a:solidFill>
                <a:latin typeface="Times New Roman" panose="02020603050405020304" pitchFamily="18" charset="0"/>
              </a:rPr>
              <a:pPr/>
              <a:t>19</a:t>
            </a:fld>
            <a:endParaRPr lang="de-DE"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3740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237514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Freud Idee: präödipale Bindung an die Mutter dauert</a:t>
            </a:r>
            <a:r>
              <a:rPr lang="de-DE" baseline="0" dirty="0" smtClean="0"/>
              <a:t> länger an</a:t>
            </a:r>
            <a:endParaRPr lang="de-DE" dirty="0"/>
          </a:p>
        </p:txBody>
      </p:sp>
      <p:sp>
        <p:nvSpPr>
          <p:cNvPr id="4" name="Foliennummernplatzhalter 3"/>
          <p:cNvSpPr>
            <a:spLocks noGrp="1"/>
          </p:cNvSpPr>
          <p:nvPr>
            <p:ph type="sldNum" sz="quarter" idx="10"/>
          </p:nvPr>
        </p:nvSpPr>
        <p:spPr/>
        <p:txBody>
          <a:bodyPr/>
          <a:lstStyle/>
          <a:p>
            <a:fld id="{D7E9C66A-1888-4C17-93F3-F40CD9FFCC42}" type="slidenum">
              <a:rPr lang="en-US" smtClean="0"/>
              <a:t>21</a:t>
            </a:fld>
            <a:endParaRPr lang="en-US"/>
          </a:p>
        </p:txBody>
      </p:sp>
    </p:spTree>
    <p:extLst>
      <p:ext uri="{BB962C8B-B14F-4D97-AF65-F5344CB8AC3E}">
        <p14:creationId xmlns:p14="http://schemas.microsoft.com/office/powerpoint/2010/main" val="137691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Mit dem Einsetzen der Menstruation müssen die inneren Organe akzeptiert werden. Vera King (1992) hebt die Konflikthaftigkeit der Aneignung der Innergenitalität in der Adoleszenz hervor. Sie verwendet die Metapher des Kreißens für den Prozess des Erwachsenwerdens, die nahelegt, dass die Jugendliche sich selbst als Frau gebären, hervorbringen muss. Dieser Prozess setzt die Identifikation mit der reproduktiven Potenz der Mutter und der in ihr enthaltenen zeugenden Potenz des Vaters voraus. Bei der Aneignung der Innergenitalität steht die psychische Auseinandersetzung mit der inneren „Gebär-Mutter“ im Zentrum, väterliche Anteile werden nur indirekt erwähnt, das ist auffällig. </a:t>
            </a:r>
          </a:p>
          <a:p>
            <a:r>
              <a:rPr lang="de-DE" altLang="en-US" smtClean="0">
                <a:cs typeface="Arial" panose="020B0604020202020204" pitchFamily="34" charset="0"/>
              </a:rPr>
              <a:t>Die Dilemmata, die mit der Identifizierung mit der Mutter verbunden sind, beziehen sich zum einen auf die entsexualisierte Gebär-Mutter, zum anderen auf die Problematik der Macht bzw. Ohnmacht, für die die Mutter auch steht. Poluda-Korte (1988) hat auf den Antagonismus von Mütterlichkeit und sexueller Leidenshaft hingewiesen: Weiblichkeit ist Mütterlichkeit, und Mütterlichkeit schließt Sexualität aus. Dieses entsexualisierte Mutterbild bringt das Mädchen mit Beginn der Pubertät in eine paradoxe Situation: Einerseits sind das Wachsen der Brüste, genitale Sensationen und Menstruation mit sexuellen Phantasien und Wünschen verknüpft, andererseits würde die Identifizierung mit der Mutter auch die Identifizierung mit einem entsexualisierten Körper umfassen. Wie in Kapitel 6 und 9 beschrieben, sind dabei nicht nur die besten Freundinnen wichtige „Entwicklungshelfer“, die von der Psychoanalyse übersehen worden waren, auch die kreative Erschaffung von Phantasiefreundinnen und das Niederschreiben von Reflexionen und Phantasien erfüllt eine ungemein wichtige Funktion bei der Entwicklung eines neuen Körpergefühls- und dies kann wahrlich nicht nur als Abwehrleistung gegen die übermächtige Mutter oder als bisexuelles Schwanken (Deutsch, 1948) verstanden werden, sondern zeigt die schöpferische Potenz der Mädchen. </a:t>
            </a:r>
          </a:p>
          <a:p>
            <a:endParaRPr lang="en-US" altLang="en-US" smtClean="0">
              <a:cs typeface="Arial" panose="020B0604020202020204" pitchFamily="34" charset="0"/>
            </a:endParaRPr>
          </a:p>
        </p:txBody>
      </p:sp>
      <p:sp>
        <p:nvSpPr>
          <p:cNvPr id="788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5F9B48-9D47-4391-9F2C-34ECCB933113}"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2714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Die Tochter als Selbstobjekt der Mutter, falsche Empathie und die symbiotische Illusion</a:t>
            </a:r>
          </a:p>
          <a:p>
            <a:r>
              <a:rPr lang="de-DE" altLang="en-US" smtClean="0">
                <a:cs typeface="Arial" panose="020B0604020202020204" pitchFamily="34" charset="0"/>
              </a:rPr>
              <a:t>Nancy Chodorow (1999) hat darauf hingewiesen, dass die Geschlechtsgleichheit von Mutter und Tochter stärker dazu verführt, die Tochter als Verlängerung des Selbst anzusehen. In psychoanalytischen Behandlungen tauchen dann häufig Schuldgefühle auf, wenn sie- innerlich an die Mutter gebunden, den Schritt in die eigene Selbstständigkeit als gegen die Mutter gerichtet erleben.</a:t>
            </a:r>
          </a:p>
          <a:p>
            <a:r>
              <a:rPr lang="de-DE" altLang="en-US" smtClean="0">
                <a:cs typeface="Arial" panose="020B0604020202020204" pitchFamily="34" charset="0"/>
              </a:rPr>
              <a:t>Halberstadt-Freud (1987) hat von der Möglichkeit einer „symbiotischen Illusion“ in der Mutter-Tochter-Beziehung gesprochen: Das Erleben von Gleichheit kann nicht nur zur Quelle archaischer Ängste werden, z.B. wenn das Mädchen seiner gesamten Identität durch die Verschmelzung mit der Mutter verlustig geht, sondern auch zu einer Unterdrückung und Verdrängung aggressiver Impulse führen. Es müssen ständig Beweise geliefert werden, dass Bosheit, Neid und Hass nicht vorkommen. Durch eine gleichzeitige Bemutterung durch den Vater (Kapitel 8) kann dies abgemildert werden, es wird aber sicher noch für viele Mütter und ihre Töchter eine Problemsituation darstellen, mit der sie umgehen lernen müssen, damit die Tochter eine eigenständige Identität entwickeln kann.</a:t>
            </a:r>
          </a:p>
          <a:p>
            <a:r>
              <a:rPr lang="de-DE" altLang="en-US" smtClean="0">
                <a:cs typeface="Arial" panose="020B0604020202020204" pitchFamily="34" charset="0"/>
              </a:rPr>
              <a:t>Aufbauend auf Konzepten von Balint arbeitet Chodorow (1999) die „falsche Empathie“ der unreifen Mutter heraus. Die Mutter projiziert ihre Bedürfnisse in die Tochter, ignoriert deren Affektausdruck und beantwortet die Gefühle und Reaktionen ihrer Tochter auf der Basis dessen, was sie in die Tochter projiziert hat. Sie schildert eine Patientin Sarah, deren Mutter negative Gefühle ihrer Tochter wie Unglücklichsein, Wut oder Angst nicht aushielt und unangemessen beantwortete, so dass die Tochter diese Zustände nie als zu sich selbst gehörig erlebte. Stattdessen antwortete die Mutter auf die vermeintlichen Gefühlszustände der Tochter, d.h. das, was sie in sie hineinprojiziert hatte. Eine solche Tochter ist in Gefahr, ein falsches Selbst im Sinne Winnicotts zu entwickeln. </a:t>
            </a:r>
          </a:p>
          <a:p>
            <a:endParaRPr lang="de-DE" altLang="en-US" smtClean="0">
              <a:cs typeface="Arial" panose="020B0604020202020204" pitchFamily="34" charset="0"/>
            </a:endParaRPr>
          </a:p>
          <a:p>
            <a:endParaRPr lang="en-US" altLang="en-US" smtClean="0">
              <a:cs typeface="Arial" panose="020B0604020202020204" pitchFamily="34" charset="0"/>
            </a:endParaRPr>
          </a:p>
        </p:txBody>
      </p:sp>
      <p:sp>
        <p:nvSpPr>
          <p:cNvPr id="890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ABD5F2-AFF5-40D1-A1C3-F3A2EDF7D7CD}" type="slidenum">
              <a:rPr lang="de-DE" altLang="en-US" smtClean="0">
                <a:solidFill>
                  <a:srgbClr val="000000"/>
                </a:solidFill>
                <a:latin typeface="Times New Roman" panose="02020603050405020304" pitchFamily="18" charset="0"/>
              </a:rPr>
              <a:pPr/>
              <a:t>23</a:t>
            </a:fld>
            <a:endParaRPr lang="de-DE"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2020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9AE1F6-88A1-4651-BDF4-6CE427EB1AA5}" type="slidenum">
              <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smtClean="0"/>
              <a:t>Rauchfleisch (2019):</a:t>
            </a:r>
            <a:endParaRPr lang="de-DE" alt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553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Karen Horney war, wie schon früher (vgl. Kapitel 2) dargestellt, die erste die von einem frühen Erleben, einer frühen Wahrnehmung der Vagina schrieb. Sie berichtet über die häufige Beobachtung von vaginalen Reizungen, von dem relativ häufigen Vorkommen der Einführung von Fremdkörpern in die Vagina und aus den ebenfalls häufigen Klagen von Müttern, das ihre Tochter den Finger in die Vagina steckt. Auch in den Masturbationsphantasien und Träumen der kleinen Mädchen sei ein instinktives Wissen von der Vagina unverkennbar. Mädchen hätten spezifische Ängste, die mit dem Missverhältnis zwischen dem großen Penis des Vaters und dem kleinen Organ des Mädchens zusammenhingen. Beobachtungen über Menstruation, Abort und Defloration bestätigten die inneren Ängste des Mädchens und durch die Unsichtbarkeit des Genitales hätte das Mädchen keine Möglichkeit, sich von der Unbegründetheit seiner Befürchtungen zu überzeugen. </a:t>
            </a:r>
          </a:p>
          <a:p>
            <a:r>
              <a:rPr lang="de-DE" altLang="en-US" smtClean="0">
                <a:cs typeface="Arial" panose="020B0604020202020204" pitchFamily="34" charset="0"/>
              </a:rPr>
              <a:t>Karen Horney ist aber auch diejenige, die das Tabu der Penetrationslust anspricht, dem Wunsch nach Penetration, der Bereitschaft, dass ein Mann einer Frau Lust bereitet. Sie beschreibt die Vergewaltigungsphantasien, die ihrer Beobachtung nach häufig bevor überhaupt Geschlechtsverkehr ausgeübt wird, in der Regel bereits in der frühen Pubertät auftreten- wofür sie selbst biographisch ein gutes Beispiel ist (vgl. Kapitel 6). Karen Horney hat in ihren Behandlungen sehr viele Phantasien gefunden, die ein instinktives Wissen um die Vorgänge des Eindringens in den weiblichen Körper, um die Existenz der Vagina als aufnehmendes Organ verraten. Diese Phantasien enthalten ein implizites Wissen darüber, wie sich die sexuelle Vereinigung vollzieht: Sie nennt Phantasien oder Träume, in denen Verbrecher durch Fenster oder Türen eindringen, Männer, die durch Gewehre zu schießen drohen, Tiere, die irgendwo hineinkriechen (Schlangen, Mäuse), Eisenbahnen, die in einem Bahnhof oder Tunnel fahren. Man muss also, so ihre Argumentation, davon ausgehen, dass den pubertären Vergewaltigungsängsten eine Ahnung zugrunde liegt, dass etwas eindringen soll. </a:t>
            </a:r>
          </a:p>
          <a:p>
            <a:endParaRPr lang="en-US" altLang="en-US" smtClean="0">
              <a:cs typeface="Arial" panose="020B0604020202020204" pitchFamily="34" charset="0"/>
            </a:endParaRPr>
          </a:p>
        </p:txBody>
      </p:sp>
      <p:sp>
        <p:nvSpPr>
          <p:cNvPr id="809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124A86-F8DB-4CA2-B382-BE5A79C740AC}"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55951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2668752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0EEF90-3EB8-4469-840A-8CF3611DC441}"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43" name="Rectangle 7"/>
          <p:cNvSpPr txBox="1">
            <a:spLocks noGrp="1" noChangeArrowheads="1"/>
          </p:cNvSpPr>
          <p:nvPr/>
        </p:nvSpPr>
        <p:spPr bwMode="auto">
          <a:xfrm>
            <a:off x="3815825" y="10236845"/>
            <a:ext cx="2920483"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73AFD9-002A-41C2-BB9E-D38482BE3445}"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44" name="Rectangle 2"/>
          <p:cNvSpPr>
            <a:spLocks noGrp="1" noRot="1" noChangeAspect="1" noChangeArrowheads="1" noTextEdit="1"/>
          </p:cNvSpPr>
          <p:nvPr>
            <p:ph type="sldImg"/>
          </p:nvPr>
        </p:nvSpPr>
        <p:spPr>
          <a:xfrm>
            <a:off x="-222250" y="808038"/>
            <a:ext cx="7185025" cy="4041775"/>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latin typeface="Arial" panose="020B0604020202020204" pitchFamily="34" charset="0"/>
                <a:cs typeface="Arial" panose="020B0604020202020204" pitchFamily="34" charset="0"/>
              </a:rPr>
              <a:t> Vermutung, das für Frauen Identitötsentwicklung eng mit idenität zusammenhängt, dagegen für Männer erst idenität, dann intimität- Frauen entwickeln intimität auch rund 2 Jahre früher.</a:t>
            </a:r>
          </a:p>
          <a:p>
            <a:pPr eaLnBrk="1" hangingPunct="1"/>
            <a:r>
              <a:rPr lang="de-DE" altLang="de-DE" smtClean="0">
                <a:latin typeface="Arial" panose="020B0604020202020204" pitchFamily="34" charset="0"/>
                <a:cs typeface="Arial" panose="020B0604020202020204" pitchFamily="34" charset="0"/>
              </a:rPr>
              <a:t> Komplizierte Entwicklung für Frauen, da sie sich nicht von der Mutter separieren müssen- wie der Junge, der sich dann mit dem Vater identifiziert, sondern bis zum Beginn der adoleszenz mit der Mutter identifiziert blkeiben können-</a:t>
            </a:r>
          </a:p>
        </p:txBody>
      </p:sp>
    </p:spTree>
    <p:extLst>
      <p:ext uri="{BB962C8B-B14F-4D97-AF65-F5344CB8AC3E}">
        <p14:creationId xmlns:p14="http://schemas.microsoft.com/office/powerpoint/2010/main" val="39522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dirty="0" smtClean="0">
                <a:cs typeface="Arial" panose="020B0604020202020204" pitchFamily="34" charset="0"/>
              </a:rPr>
              <a:t>Konturierung der </a:t>
            </a:r>
            <a:r>
              <a:rPr lang="de-DE" altLang="en-US" dirty="0" err="1" smtClean="0">
                <a:cs typeface="Arial" panose="020B0604020202020204" pitchFamily="34" charset="0"/>
              </a:rPr>
              <a:t>Idenität</a:t>
            </a:r>
            <a:r>
              <a:rPr lang="de-DE" altLang="en-US" dirty="0" smtClean="0">
                <a:cs typeface="Arial" panose="020B0604020202020204" pitchFamily="34" charset="0"/>
              </a:rPr>
              <a:t> praktisch vollständig am Körper der Freundin Enge Körperbetonung von </a:t>
            </a:r>
            <a:r>
              <a:rPr lang="de-DE" altLang="en-US" dirty="0" err="1" smtClean="0">
                <a:cs typeface="Arial" panose="020B0604020202020204" pitchFamily="34" charset="0"/>
              </a:rPr>
              <a:t>anfang</a:t>
            </a:r>
            <a:r>
              <a:rPr lang="de-DE" altLang="en-US" dirty="0" smtClean="0">
                <a:cs typeface="Arial" panose="020B0604020202020204" pitchFamily="34" charset="0"/>
              </a:rPr>
              <a:t> an</a:t>
            </a:r>
          </a:p>
          <a:p>
            <a:r>
              <a:rPr lang="de-DE" altLang="en-US" dirty="0" smtClean="0">
                <a:cs typeface="Arial" panose="020B0604020202020204" pitchFamily="34" charset="0"/>
              </a:rPr>
              <a:t>Sophie lehrte mich tanzen. Meinen Körper bewegen zu lernen war fast so aufregend wie auf Mauern zu klettern oder Jungs zu jagen. Ein Lieblingsspiel war, uns unter der Veranda von Petes oder Henrys Haus zu verstecken, bis sie heimkamen. Unser Warten im Dreck, unser Lauschen auf ihre Unterhaltung war eine Qual, aber der beste Teil war, wenn wir entdeckt und gejagt wurden. Eines Tages, als die Jungen uns fingen, küssten sie Sophie. In dem Augenblick ging mir auf, dass weder Pete noch Henry mich küssten.</a:t>
            </a:r>
          </a:p>
          <a:p>
            <a:r>
              <a:rPr lang="de-DE" altLang="en-US" dirty="0" smtClean="0">
                <a:cs typeface="Arial" panose="020B0604020202020204" pitchFamily="34" charset="0"/>
              </a:rPr>
              <a:t>Eines Nachts, als ich bei Sophie schlief, nahm diese meine Hand und legte sie auf ihre Brust. Sie forderte mich auf, an ihren Brustwarzen zu lutschen… Als sie sich im Bett nach unten bewegte und ihren Mund zwischen meine Beine presste, lernte ich ein Vergnügen kennen, dass ich nie für möglich gehalten hätte. Doch als sie mich aufforderte, das gleiche bei ihr zu tun, passte ich. Ich nahm stattdessen meinen Daumen.</a:t>
            </a:r>
          </a:p>
          <a:p>
            <a:r>
              <a:rPr lang="de-DE" altLang="en-US" dirty="0" smtClean="0">
                <a:cs typeface="Arial" panose="020B0604020202020204" pitchFamily="34" charset="0"/>
              </a:rPr>
              <a:t>Von einem Tag zum anderen begann Sophie Kleider zu tragen, während ich weiterhin in Bluejeans rumlief. Während unserer letzten verwirrenden Tage des gemeinsamen Spiels versuchte ich verzweifelt, ihr zu folgen, sie nicht zu verlieren. Auf meinem Weg zu ihrem Haus pflegte ich mit dem Fahrrad draußen vor dem großen Eisentor zu halten und mir einen Strich Lippenstift aufzutragen. Meine Taschen waren prall gefüllt mit Zubehör meiner beiden Leben: Lippenstiften und Taschenmessern. Ich war auf alles vorbereitet.</a:t>
            </a:r>
          </a:p>
          <a:p>
            <a:r>
              <a:rPr lang="de-DE" altLang="en-US" dirty="0" smtClean="0">
                <a:cs typeface="Arial" panose="020B0604020202020204" pitchFamily="34" charset="0"/>
              </a:rPr>
              <a:t> Nicht vorbereitet war ich auf Sophies Ablehnung. Ich lief ihr und ihren neuen Freundinnen, die gleichalt waren überall nach. Als sie sich für ein Ferienlager anmeldete, gab ich mein Alter falsch an und folgte ihr in die Berge und verbrachte dort die scheußlichsten 3 Wochen meines Lebens. Ich stopfte meinen Badeanzug mit Watte aus, was man besonders sah, wenn er nass wurde. Abends saß ich allein unter Bäumen und sah zu, wie Pärchen, eines nach dem anderen, im Wald verschwanden“ (</a:t>
            </a:r>
            <a:r>
              <a:rPr lang="de-DE" altLang="en-US" dirty="0" err="1" smtClean="0">
                <a:cs typeface="Arial" panose="020B0604020202020204" pitchFamily="34" charset="0"/>
              </a:rPr>
              <a:t>Friday</a:t>
            </a:r>
            <a:r>
              <a:rPr lang="de-DE" altLang="en-US" dirty="0" smtClean="0">
                <a:cs typeface="Arial" panose="020B0604020202020204" pitchFamily="34" charset="0"/>
              </a:rPr>
              <a:t>, 1982, S.114).</a:t>
            </a:r>
          </a:p>
          <a:p>
            <a:endParaRPr lang="en-US" altLang="en-US" dirty="0" smtClean="0">
              <a:cs typeface="Arial" panose="020B0604020202020204" pitchFamily="34" charset="0"/>
            </a:endParaRPr>
          </a:p>
        </p:txBody>
      </p:sp>
      <p:sp>
        <p:nvSpPr>
          <p:cNvPr id="747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878DD-6412-4AB9-8B5A-FD48ED87D369}"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71188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Die Modellierung eines weiblichen Körpers geschieht also in engen Freundschaftsbeziehungen, in denen körperliche Erfahrungen geteilt und der neue Körper erprobt wird (Seiffge-Krenke, 2015 b). Freundinnen sind auch diejenigen, die bei der Entwicklung einer weiblichen Geschlechtsrolle, weiblichen Verhaltens stützend und korrigierend einwirken. Die extreme körperliche Nähe wird möglich durch die Doppelidentifizierung, die negative ödipale Erkundungen zulässt, sich zugleich aber wieder von anderen Mädchen abgrenzt. Mädchentagebücher zu allen Zeiten weisen Eintragungen zum Körper und zur Attraktivität, häufig allerdings mit einem negativen Vergleich zu anderen Mädchen, auf. Dieser „Neid auf jeden anderen Busen, und jeden anderen Körper, der besser geformt ist als der eigene“ (Olivier, 1987, S. 63), diese Negativität mag zunächst bestürzen, bedeutet aber auch immer, dass eine Selbst-Objekt-Diffusion verhindert wird.</a:t>
            </a:r>
            <a:endParaRPr lang="en-US" altLang="en-US" smtClean="0">
              <a:cs typeface="Arial" panose="020B0604020202020204" pitchFamily="34" charset="0"/>
            </a:endParaRPr>
          </a:p>
        </p:txBody>
      </p:sp>
      <p:sp>
        <p:nvSpPr>
          <p:cNvPr id="768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E8D8D66-9CDB-4B95-AFFF-0ABA17144E98}"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2369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58613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0CD1BF-01C3-409F-B9DB-BFFFF8EF87DD}" type="slidenum">
              <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971"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61D551C-D0DD-4D5C-A931-536893E1D2C9}" type="slidenum">
              <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mtClean="0">
                <a:latin typeface="Arial" panose="020B0604020202020204" pitchFamily="34" charset="0"/>
                <a:cs typeface="Arial" panose="020B0604020202020204" pitchFamily="34" charset="0"/>
              </a:rPr>
              <a:t>Ist kein Zufalle, denn auch das AAI enthält den Aspket der Koherenz!</a:t>
            </a:r>
          </a:p>
        </p:txBody>
      </p:sp>
    </p:spTree>
    <p:extLst>
      <p:ext uri="{BB962C8B-B14F-4D97-AF65-F5344CB8AC3E}">
        <p14:creationId xmlns:p14="http://schemas.microsoft.com/office/powerpoint/2010/main" val="3651481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FCFA30-9915-4A0E-AFBF-91E84DAF4E23}" type="slidenum">
              <a:rPr lang="de-DE" altLang="de-DE"/>
              <a:pPr>
                <a:spcBef>
                  <a:spcPct val="0"/>
                </a:spcBef>
              </a:pPr>
              <a:t>36</a:t>
            </a:fld>
            <a:endParaRPr lang="de-DE" altLang="de-DE"/>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latin typeface="Arial" panose="020B0604020202020204" pitchFamily="34" charset="0"/>
                <a:cs typeface="Arial" panose="020B0604020202020204" pitchFamily="34" charset="0"/>
              </a:rPr>
              <a:t>Frau Schmauchs Kommentar zu dem Bild: Gezeichnet!</a:t>
            </a:r>
          </a:p>
        </p:txBody>
      </p:sp>
    </p:spTree>
    <p:extLst>
      <p:ext uri="{BB962C8B-B14F-4D97-AF65-F5344CB8AC3E}">
        <p14:creationId xmlns:p14="http://schemas.microsoft.com/office/powerpoint/2010/main" val="427691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Auf Grund ihrer bereits beschriebenen größeren sozial-kognitiven Reife und ihrer starken intersubjektiven Bezogenheit nimmt es nicht Wunder, dass Mädchen die neue Freundschaftsqualität der Intimität zu einem früheren Zeitpunkt erwerben- 2 Jahre vor den Jungen (von Salisch &amp; Seiffge-Krenke, 2008) - und dass Intimität auch für den Bestand von Mädchenfreundschaften wichtiger ist als für Jungenfreundschaften. Dieses hohe Maß an Intimität ist aber gleichzeitig auch Anlass für Konflikte zwischen Freundinnen und damit Mitursache dafür, dass Mädchenfreundschaften zugleich instabiler sind als </a:t>
            </a:r>
            <a:endParaRPr lang="en-US" altLang="en-US" smtClean="0">
              <a:cs typeface="Arial" panose="020B0604020202020204" pitchFamily="34" charset="0"/>
            </a:endParaRPr>
          </a:p>
        </p:txBody>
      </p:sp>
      <p:sp>
        <p:nvSpPr>
          <p:cNvPr id="245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4436B0-8480-4723-81D1-2CB7DEBF6419}"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94825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243591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3717480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9AE1F6-88A1-4651-BDF4-6CE427EB1AA5}" type="slidenum">
              <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dirty="0" smtClean="0"/>
              <a:t>Rauchfleisch (2019):</a:t>
            </a:r>
            <a:r>
              <a:rPr lang="de-DE" dirty="0" err="1" smtClean="0"/>
              <a:t>keien</a:t>
            </a:r>
            <a:r>
              <a:rPr lang="de-DE" dirty="0" smtClean="0"/>
              <a:t> Pathologie und daher auch kein Schreiben einer </a:t>
            </a:r>
            <a:r>
              <a:rPr lang="de-DE" dirty="0" err="1" smtClean="0"/>
              <a:t>nPsychodynamik</a:t>
            </a:r>
            <a:r>
              <a:rPr lang="de-DE" dirty="0" smtClean="0"/>
              <a:t> </a:t>
            </a:r>
            <a:r>
              <a:rPr lang="de-DE" dirty="0" err="1" smtClean="0"/>
              <a:t>notwenig</a:t>
            </a:r>
            <a:r>
              <a:rPr lang="de-DE" dirty="0" smtClean="0"/>
              <a:t>.</a:t>
            </a:r>
            <a:r>
              <a:rPr lang="de-DE" baseline="0" dirty="0" smtClean="0"/>
              <a:t> Nicht behandeln, was in seinem wesen nach gesund ist- endlich im </a:t>
            </a:r>
            <a:r>
              <a:rPr lang="de-DE" baseline="0" dirty="0" err="1" smtClean="0"/>
              <a:t>ricjtigen</a:t>
            </a:r>
            <a:r>
              <a:rPr lang="de-DE" baseline="0" dirty="0" smtClean="0"/>
              <a:t> Körper angekommen nach großem Leid zuvor.</a:t>
            </a:r>
          </a:p>
          <a:p>
            <a:pPr eaLnBrk="1" hangingPunct="1"/>
            <a:r>
              <a:rPr lang="de-DE" altLang="de-DE" baseline="0" dirty="0" smtClean="0">
                <a:latin typeface="Arial" panose="020B0604020202020204" pitchFamily="34" charset="0"/>
                <a:cs typeface="Arial" panose="020B0604020202020204" pitchFamily="34" charset="0"/>
              </a:rPr>
              <a:t> Historisch: </a:t>
            </a:r>
            <a:r>
              <a:rPr lang="de-DE" altLang="de-DE" baseline="0" dirty="0" err="1" smtClean="0">
                <a:latin typeface="Arial" panose="020B0604020202020204" pitchFamily="34" charset="0"/>
                <a:cs typeface="Arial" panose="020B0604020202020204" pitchFamily="34" charset="0"/>
              </a:rPr>
              <a:t>geschecht</a:t>
            </a:r>
            <a:r>
              <a:rPr lang="de-DE" altLang="de-DE" baseline="0" dirty="0" smtClean="0">
                <a:latin typeface="Arial" panose="020B0604020202020204" pitchFamily="34" charset="0"/>
                <a:cs typeface="Arial" panose="020B0604020202020204" pitchFamily="34" charset="0"/>
              </a:rPr>
              <a:t> ist eine soziale, gesellschaftliche Kategorie. Wird konstruiert. </a:t>
            </a:r>
          </a:p>
          <a:p>
            <a:pPr eaLnBrk="1" hangingPunct="1"/>
            <a:r>
              <a:rPr lang="de-DE" altLang="de-DE" baseline="0" dirty="0" smtClean="0">
                <a:latin typeface="Arial" panose="020B0604020202020204" pitchFamily="34" charset="0"/>
                <a:cs typeface="Arial" panose="020B0604020202020204" pitchFamily="34" charset="0"/>
              </a:rPr>
              <a:t>Wie </a:t>
            </a:r>
            <a:r>
              <a:rPr lang="de-DE" altLang="de-DE" baseline="0" dirty="0" err="1" smtClean="0">
                <a:latin typeface="Arial" panose="020B0604020202020204" pitchFamily="34" charset="0"/>
                <a:cs typeface="Arial" panose="020B0604020202020204" pitchFamily="34" charset="0"/>
              </a:rPr>
              <a:t>Mannfauen</a:t>
            </a:r>
            <a:r>
              <a:rPr lang="de-DE" altLang="de-DE" baseline="0" dirty="0" smtClean="0">
                <a:latin typeface="Arial" panose="020B0604020202020204" pitchFamily="34" charset="0"/>
                <a:cs typeface="Arial" panose="020B0604020202020204" pitchFamily="34" charset="0"/>
              </a:rPr>
              <a:t> in Albanien- wenn Männer fehlen, </a:t>
            </a:r>
            <a:r>
              <a:rPr lang="de-DE" altLang="de-DE" baseline="0" dirty="0" err="1" smtClean="0">
                <a:latin typeface="Arial" panose="020B0604020202020204" pitchFamily="34" charset="0"/>
                <a:cs typeface="Arial" panose="020B0604020202020204" pitchFamily="34" charset="0"/>
              </a:rPr>
              <a:t>übernehnen</a:t>
            </a:r>
            <a:r>
              <a:rPr lang="de-DE" altLang="de-DE" baseline="0" dirty="0" smtClean="0">
                <a:latin typeface="Arial" panose="020B0604020202020204" pitchFamily="34" charset="0"/>
                <a:cs typeface="Arial" panose="020B0604020202020204" pitchFamily="34" charset="0"/>
              </a:rPr>
              <a:t> sie diese Rolle, Habitus, Sprache und gang wie ein </a:t>
            </a:r>
            <a:r>
              <a:rPr lang="de-DE" altLang="de-DE" baseline="0" dirty="0" err="1" smtClean="0">
                <a:latin typeface="Arial" panose="020B0604020202020204" pitchFamily="34" charset="0"/>
                <a:cs typeface="Arial" panose="020B0604020202020204" pitchFamily="34" charset="0"/>
              </a:rPr>
              <a:t>mann</a:t>
            </a:r>
            <a:endParaRPr lang="de-DE" altLang="de-DE" baseline="0" dirty="0" smtClean="0">
              <a:latin typeface="Arial" panose="020B0604020202020204" pitchFamily="34" charset="0"/>
              <a:cs typeface="Arial" panose="020B0604020202020204" pitchFamily="34" charset="0"/>
            </a:endParaRPr>
          </a:p>
          <a:p>
            <a:pPr eaLnBrk="1" hangingPunct="1"/>
            <a:r>
              <a:rPr lang="de-DE" altLang="de-DE" baseline="0" dirty="0" err="1" smtClean="0">
                <a:latin typeface="Arial" panose="020B0604020202020204" pitchFamily="34" charset="0"/>
                <a:cs typeface="Arial" panose="020B0604020202020204" pitchFamily="34" charset="0"/>
              </a:rPr>
              <a:t>Ibinizza</a:t>
            </a:r>
            <a:r>
              <a:rPr lang="de-DE" altLang="de-DE" baseline="0" dirty="0" smtClean="0">
                <a:latin typeface="Arial" panose="020B0604020202020204" pitchFamily="34" charset="0"/>
                <a:cs typeface="Arial" panose="020B0604020202020204" pitchFamily="34" charset="0"/>
              </a:rPr>
              <a:t> in Mexiko- dient der Mutter, verheiratet sich nicht, lebt </a:t>
            </a:r>
            <a:r>
              <a:rPr lang="de-DE" altLang="de-DE" baseline="0" dirty="0" err="1" smtClean="0">
                <a:latin typeface="Arial" panose="020B0604020202020204" pitchFamily="34" charset="0"/>
                <a:cs typeface="Arial" panose="020B0604020202020204" pitchFamily="34" charset="0"/>
              </a:rPr>
              <a:t>promiskös</a:t>
            </a:r>
            <a:r>
              <a:rPr lang="de-DE" altLang="de-DE" baseline="0" dirty="0" smtClean="0">
                <a:latin typeface="Arial" panose="020B0604020202020204" pitchFamily="34" charset="0"/>
                <a:cs typeface="Arial" panose="020B0604020202020204" pitchFamily="34" charset="0"/>
              </a:rPr>
              <a:t> als bisexueller kann als Mann oder Frau durchgehen, je nachdem wie </a:t>
            </a:r>
            <a:r>
              <a:rPr lang="de-DE" altLang="de-DE" baseline="0" dirty="0" err="1" smtClean="0">
                <a:latin typeface="Arial" panose="020B0604020202020204" pitchFamily="34" charset="0"/>
                <a:cs typeface="Arial" panose="020B0604020202020204" pitchFamily="34" charset="0"/>
              </a:rPr>
              <a:t>aktivFall</a:t>
            </a:r>
            <a:r>
              <a:rPr lang="de-DE" altLang="de-DE" baseline="0" dirty="0" smtClean="0">
                <a:latin typeface="Arial" panose="020B0604020202020204" pitchFamily="34" charset="0"/>
                <a:cs typeface="Arial" panose="020B0604020202020204" pitchFamily="34" charset="0"/>
              </a:rPr>
              <a:t> aus </a:t>
            </a:r>
            <a:r>
              <a:rPr lang="de-DE" altLang="de-DE" baseline="0" dirty="0" err="1" smtClean="0">
                <a:latin typeface="Arial" panose="020B0604020202020204" pitchFamily="34" charset="0"/>
                <a:cs typeface="Arial" panose="020B0604020202020204" pitchFamily="34" charset="0"/>
              </a:rPr>
              <a:t>mainz</a:t>
            </a:r>
            <a:r>
              <a:rPr lang="de-DE" altLang="de-DE" baseline="0" dirty="0" smtClean="0">
                <a:latin typeface="Arial" panose="020B0604020202020204" pitchFamily="34" charset="0"/>
                <a:cs typeface="Arial" panose="020B0604020202020204" pitchFamily="34" charset="0"/>
              </a:rPr>
              <a:t>: Eine </a:t>
            </a:r>
            <a:r>
              <a:rPr lang="de-DE" altLang="de-DE" baseline="0" dirty="0" err="1" smtClean="0">
                <a:latin typeface="Arial" panose="020B0604020202020204" pitchFamily="34" charset="0"/>
                <a:cs typeface="Arial" panose="020B0604020202020204" pitchFamily="34" charset="0"/>
              </a:rPr>
              <a:t>arne</a:t>
            </a:r>
            <a:r>
              <a:rPr lang="de-DE" altLang="de-DE" baseline="0" dirty="0" smtClean="0">
                <a:latin typeface="Arial" panose="020B0604020202020204" pitchFamily="34" charset="0"/>
                <a:cs typeface="Arial" panose="020B0604020202020204" pitchFamily="34" charset="0"/>
              </a:rPr>
              <a:t> Mutter verkleidet sich nach dem Tod ihres </a:t>
            </a:r>
            <a:r>
              <a:rPr lang="de-DE" altLang="de-DE" baseline="0" dirty="0" err="1" smtClean="0">
                <a:latin typeface="Arial" panose="020B0604020202020204" pitchFamily="34" charset="0"/>
                <a:cs typeface="Arial" panose="020B0604020202020204" pitchFamily="34" charset="0"/>
              </a:rPr>
              <a:t>mannes</a:t>
            </a:r>
            <a:r>
              <a:rPr lang="de-DE" altLang="de-DE" baseline="0" dirty="0" smtClean="0">
                <a:latin typeface="Arial" panose="020B0604020202020204" pitchFamily="34" charset="0"/>
                <a:cs typeface="Arial" panose="020B0604020202020204" pitchFamily="34" charset="0"/>
              </a:rPr>
              <a:t> in seinen Anzug, Haar ab, übernimmt seine </a:t>
            </a:r>
            <a:r>
              <a:rPr lang="de-DE" altLang="de-DE" baseline="0" dirty="0" err="1" smtClean="0">
                <a:latin typeface="Arial" panose="020B0604020202020204" pitchFamily="34" charset="0"/>
                <a:cs typeface="Arial" panose="020B0604020202020204" pitchFamily="34" charset="0"/>
              </a:rPr>
              <a:t>papiere</a:t>
            </a:r>
            <a:r>
              <a:rPr lang="de-DE" altLang="de-DE" baseline="0" dirty="0" smtClean="0">
                <a:latin typeface="Arial" panose="020B0604020202020204" pitchFamily="34" charset="0"/>
                <a:cs typeface="Arial" panose="020B0604020202020204" pitchFamily="34" charset="0"/>
              </a:rPr>
              <a:t> und bekommt auf diese Weise eine Stelle als </a:t>
            </a:r>
            <a:r>
              <a:rPr lang="de-DE" altLang="de-DE" baseline="0" dirty="0" err="1" smtClean="0">
                <a:latin typeface="Arial" panose="020B0604020202020204" pitchFamily="34" charset="0"/>
                <a:cs typeface="Arial" panose="020B0604020202020204" pitchFamily="34" charset="0"/>
              </a:rPr>
              <a:t>arbeiter</a:t>
            </a:r>
            <a:r>
              <a:rPr lang="de-DE" altLang="de-DE" baseline="0" dirty="0" smtClean="0">
                <a:latin typeface="Arial" panose="020B0604020202020204" pitchFamily="34" charset="0"/>
                <a:cs typeface="Arial" panose="020B0604020202020204" pitchFamily="34" charset="0"/>
              </a:rPr>
              <a:t> und bringt die </a:t>
            </a:r>
            <a:r>
              <a:rPr lang="de-DE" altLang="de-DE" baseline="0" dirty="0" err="1" smtClean="0">
                <a:latin typeface="Arial" panose="020B0604020202020204" pitchFamily="34" charset="0"/>
                <a:cs typeface="Arial" panose="020B0604020202020204" pitchFamily="34" charset="0"/>
              </a:rPr>
              <a:t>familie</a:t>
            </a:r>
            <a:r>
              <a:rPr lang="de-DE" altLang="de-DE" baseline="0" dirty="0" smtClean="0">
                <a:latin typeface="Arial" panose="020B0604020202020204" pitchFamily="34" charset="0"/>
                <a:cs typeface="Arial" panose="020B0604020202020204" pitchFamily="34" charset="0"/>
              </a:rPr>
              <a:t> durch ( Maria </a:t>
            </a:r>
            <a:r>
              <a:rPr lang="de-DE" altLang="de-DE" baseline="0" dirty="0" err="1" smtClean="0">
                <a:latin typeface="Arial" panose="020B0604020202020204" pitchFamily="34" charset="0"/>
                <a:cs typeface="Arial" panose="020B0604020202020204" pitchFamily="34" charset="0"/>
              </a:rPr>
              <a:t>Einsmann</a:t>
            </a:r>
            <a:r>
              <a:rPr lang="de-DE" altLang="de-DE" baseline="0" dirty="0" smtClean="0">
                <a:latin typeface="Arial" panose="020B0604020202020204" pitchFamily="34" charset="0"/>
                <a:cs typeface="Arial" panose="020B0604020202020204" pitchFamily="34" charset="0"/>
              </a:rPr>
              <a:t>, der Fall Josef </a:t>
            </a:r>
            <a:r>
              <a:rPr lang="de-DE" altLang="de-DE" baseline="0" dirty="0" err="1" smtClean="0">
                <a:latin typeface="Arial" panose="020B0604020202020204" pitchFamily="34" charset="0"/>
                <a:cs typeface="Arial" panose="020B0604020202020204" pitchFamily="34" charset="0"/>
              </a:rPr>
              <a:t>einsmann</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Maimz.MAZ</a:t>
            </a:r>
            <a:r>
              <a:rPr lang="de-DE" altLang="de-DE" baseline="0" dirty="0" smtClean="0">
                <a:latin typeface="Arial" panose="020B0604020202020204" pitchFamily="34" charset="0"/>
                <a:cs typeface="Arial" panose="020B0604020202020204" pitchFamily="34" charset="0"/>
              </a:rPr>
              <a:t> 2.11.2019, bekommt jetzt ein Denkmal</a:t>
            </a:r>
          </a:p>
          <a:p>
            <a:pPr eaLnBrk="1" hangingPunct="1"/>
            <a:r>
              <a:rPr lang="de-DE" altLang="de-DE" baseline="0" dirty="0" smtClean="0">
                <a:latin typeface="Arial" panose="020B0604020202020204" pitchFamily="34" charset="0"/>
                <a:cs typeface="Arial" panose="020B0604020202020204" pitchFamily="34" charset="0"/>
              </a:rPr>
              <a:t> Ben </a:t>
            </a:r>
            <a:r>
              <a:rPr lang="de-DE" altLang="de-DE" baseline="0" dirty="0" err="1" smtClean="0">
                <a:latin typeface="Arial" panose="020B0604020202020204" pitchFamily="34" charset="0"/>
                <a:cs typeface="Arial" panose="020B0604020202020204" pitchFamily="34" charset="0"/>
              </a:rPr>
              <a:t>Jalloun</a:t>
            </a:r>
            <a:r>
              <a:rPr lang="de-DE" altLang="de-DE" baseline="0" dirty="0" smtClean="0">
                <a:latin typeface="Arial" panose="020B0604020202020204" pitchFamily="34" charset="0"/>
                <a:cs typeface="Arial" panose="020B0604020202020204" pitchFamily="34" charset="0"/>
              </a:rPr>
              <a:t>: Sohn ihres vaters- übernimmt die Rolle nach 8 Töchtern</a:t>
            </a:r>
          </a:p>
          <a:p>
            <a:pPr eaLnBrk="1" hangingPunct="1"/>
            <a:r>
              <a:rPr lang="de-DE" altLang="de-DE" baseline="0" dirty="0" smtClean="0">
                <a:latin typeface="Arial" panose="020B0604020202020204" pitchFamily="34" charset="0"/>
                <a:cs typeface="Arial" panose="020B0604020202020204" pitchFamily="34" charset="0"/>
              </a:rPr>
              <a:t> ICD10 F64- verschiedene Störungen </a:t>
            </a:r>
            <a:r>
              <a:rPr lang="de-DE" altLang="de-DE" baseline="0" dirty="0" err="1" smtClean="0">
                <a:latin typeface="Arial" panose="020B0604020202020204" pitchFamily="34" charset="0"/>
                <a:cs typeface="Arial" panose="020B0604020202020204" pitchFamily="34" charset="0"/>
              </a:rPr>
              <a:t>Geschechtsrollen</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konfussion</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gender</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idenity</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disturbances</a:t>
            </a:r>
            <a:r>
              <a:rPr lang="de-DE" altLang="de-DE" baseline="0" dirty="0" smtClean="0">
                <a:latin typeface="Arial" panose="020B0604020202020204" pitchFamily="34" charset="0"/>
                <a:cs typeface="Arial" panose="020B0604020202020204" pitchFamily="34" charset="0"/>
              </a:rPr>
              <a:t>- meist schon von Kindheit an das </a:t>
            </a:r>
            <a:r>
              <a:rPr lang="de-DE" altLang="de-DE" baseline="0" dirty="0" err="1" smtClean="0">
                <a:latin typeface="Arial" panose="020B0604020202020204" pitchFamily="34" charset="0"/>
                <a:cs typeface="Arial" panose="020B0604020202020204" pitchFamily="34" charset="0"/>
              </a:rPr>
              <a:t>gefühl</a:t>
            </a:r>
            <a:r>
              <a:rPr lang="de-DE" altLang="de-DE" baseline="0" dirty="0" smtClean="0">
                <a:latin typeface="Arial" panose="020B0604020202020204" pitchFamily="34" charset="0"/>
                <a:cs typeface="Arial" panose="020B0604020202020204" pitchFamily="34" charset="0"/>
              </a:rPr>
              <a:t>, falsch im Körper zu sein. Meine Mutter </a:t>
            </a:r>
            <a:r>
              <a:rPr lang="de-DE" altLang="de-DE" baseline="0" dirty="0" err="1" smtClean="0">
                <a:latin typeface="Arial" panose="020B0604020202020204" pitchFamily="34" charset="0"/>
                <a:cs typeface="Arial" panose="020B0604020202020204" pitchFamily="34" charset="0"/>
              </a:rPr>
              <a:t>scheinkte</a:t>
            </a:r>
            <a:r>
              <a:rPr lang="de-DE" altLang="de-DE" baseline="0" dirty="0" smtClean="0">
                <a:latin typeface="Arial" panose="020B0604020202020204" pitchFamily="34" charset="0"/>
                <a:cs typeface="Arial" panose="020B0604020202020204" pitchFamily="34" charset="0"/>
              </a:rPr>
              <a:t> mir jeden weihnachten eine Puppe, die </a:t>
            </a:r>
            <a:r>
              <a:rPr lang="de-DE" altLang="de-DE" baseline="0" dirty="0" err="1" smtClean="0">
                <a:latin typeface="Arial" panose="020B0604020202020204" pitchFamily="34" charset="0"/>
                <a:cs typeface="Arial" panose="020B0604020202020204" pitchFamily="34" charset="0"/>
              </a:rPr>
              <a:t>icj</a:t>
            </a:r>
            <a:r>
              <a:rPr lang="de-DE" altLang="de-DE" baseline="0" dirty="0" smtClean="0">
                <a:latin typeface="Arial" panose="020B0604020202020204" pitchFamily="34" charset="0"/>
                <a:cs typeface="Arial" panose="020B0604020202020204" pitchFamily="34" charset="0"/>
              </a:rPr>
              <a:t> </a:t>
            </a:r>
            <a:r>
              <a:rPr lang="de-DE" altLang="de-DE" baseline="0" dirty="0" err="1" smtClean="0">
                <a:latin typeface="Arial" panose="020B0604020202020204" pitchFamily="34" charset="0"/>
                <a:cs typeface="Arial" panose="020B0604020202020204" pitchFamily="34" charset="0"/>
              </a:rPr>
              <a:t>jedesmal</a:t>
            </a:r>
            <a:r>
              <a:rPr lang="de-DE" altLang="de-DE" baseline="0" dirty="0" smtClean="0">
                <a:latin typeface="Arial" panose="020B0604020202020204" pitchFamily="34" charset="0"/>
                <a:cs typeface="Arial" panose="020B0604020202020204" pitchFamily="34" charset="0"/>
              </a:rPr>
              <a:t> weglegte </a:t>
            </a:r>
          </a:p>
          <a:p>
            <a:pPr eaLnBrk="1" hangingPunct="1"/>
            <a:r>
              <a:rPr lang="de-DE" altLang="de-DE" baseline="0" dirty="0" smtClean="0">
                <a:latin typeface="Arial" panose="020B0604020202020204" pitchFamily="34" charset="0"/>
                <a:cs typeface="Arial" panose="020B0604020202020204" pitchFamily="34" charset="0"/>
              </a:rPr>
              <a:t>F40 Transsexualität- besonders hohe </a:t>
            </a:r>
            <a:r>
              <a:rPr lang="de-DE" altLang="de-DE" baseline="0" dirty="0" err="1" smtClean="0">
                <a:latin typeface="Arial" panose="020B0604020202020204" pitchFamily="34" charset="0"/>
                <a:cs typeface="Arial" panose="020B0604020202020204" pitchFamily="34" charset="0"/>
              </a:rPr>
              <a:t>Suicidrate</a:t>
            </a:r>
            <a:endParaRPr lang="de-DE" altLang="de-DE" baseline="0" dirty="0" smtClean="0">
              <a:latin typeface="Arial" panose="020B0604020202020204" pitchFamily="34" charset="0"/>
              <a:cs typeface="Arial" panose="020B0604020202020204" pitchFamily="34" charset="0"/>
            </a:endParaRPr>
          </a:p>
          <a:p>
            <a:pPr eaLnBrk="1" hangingPunct="1"/>
            <a:r>
              <a:rPr lang="de-DE" altLang="de-DE" baseline="0" dirty="0" smtClean="0">
                <a:latin typeface="Arial" panose="020B0604020202020204" pitchFamily="34" charset="0"/>
                <a:cs typeface="Arial" panose="020B0604020202020204" pitchFamily="34" charset="0"/>
              </a:rPr>
              <a:t> Gender </a:t>
            </a:r>
            <a:r>
              <a:rPr lang="de-DE" altLang="de-DE" baseline="0" dirty="0" err="1" smtClean="0">
                <a:latin typeface="Arial" panose="020B0604020202020204" pitchFamily="34" charset="0"/>
                <a:cs typeface="Arial" panose="020B0604020202020204" pitchFamily="34" charset="0"/>
              </a:rPr>
              <a:t>Mourning</a:t>
            </a:r>
            <a:r>
              <a:rPr lang="de-DE" altLang="de-DE" baseline="0" dirty="0" smtClean="0">
                <a:latin typeface="Arial" panose="020B0604020202020204" pitchFamily="34" charset="0"/>
                <a:cs typeface="Arial" panose="020B0604020202020204" pitchFamily="34" charset="0"/>
              </a:rPr>
              <a:t> der Eltern notwendig.</a:t>
            </a:r>
          </a:p>
          <a:p>
            <a:pPr eaLnBrk="1" hangingPunct="1"/>
            <a:endParaRPr lang="de-DE" alt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58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cs typeface="Arial" panose="020B0604020202020204" pitchFamily="34" charset="0"/>
              </a:rPr>
              <a:t>Hier</a:t>
            </a:r>
            <a:r>
              <a:rPr lang="en-US" altLang="en-US" dirty="0" smtClean="0">
                <a:cs typeface="Arial" panose="020B0604020202020204" pitchFamily="34" charset="0"/>
              </a:rPr>
              <a:t> </a:t>
            </a:r>
            <a:r>
              <a:rPr lang="en-US" altLang="en-US" dirty="0" err="1" smtClean="0">
                <a:cs typeface="Arial" panose="020B0604020202020204" pitchFamily="34" charset="0"/>
              </a:rPr>
              <a:t>Zitat</a:t>
            </a:r>
            <a:r>
              <a:rPr lang="en-US" altLang="en-US" dirty="0" smtClean="0">
                <a:cs typeface="Arial" panose="020B0604020202020204" pitchFamily="34" charset="0"/>
              </a:rPr>
              <a:t> </a:t>
            </a:r>
            <a:r>
              <a:rPr lang="en-US" altLang="en-US" dirty="0" err="1" smtClean="0">
                <a:cs typeface="Arial" panose="020B0604020202020204" pitchFamily="34" charset="0"/>
              </a:rPr>
              <a:t>kopieren</a:t>
            </a:r>
            <a:endParaRPr lang="en-US" altLang="en-US" dirty="0" smtClean="0">
              <a:cs typeface="Arial" panose="020B0604020202020204" pitchFamily="34" charset="0"/>
            </a:endParaRPr>
          </a:p>
        </p:txBody>
      </p:sp>
      <p:sp>
        <p:nvSpPr>
          <p:cNvPr id="757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564F13-1D8E-42BC-8400-9331D017B642}"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45761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smtClean="0"/>
              <a:t>Louisa, 12 </a:t>
            </a:r>
            <a:r>
              <a:rPr lang="de-DE" altLang="de-DE" dirty="0" err="1" smtClean="0"/>
              <a:t>JahreAmbulant</a:t>
            </a:r>
            <a:r>
              <a:rPr lang="de-DE" altLang="de-DE" dirty="0" smtClean="0"/>
              <a:t>-stationär-ambulant wegen aggressiver Impulsdurchbrüche, Zwangsrituale</a:t>
            </a:r>
          </a:p>
          <a:p>
            <a:r>
              <a:rPr lang="de-DE" altLang="de-DE" dirty="0" smtClean="0"/>
              <a:t>Jeden Abend tyrannisches Einschlafritual, sie schreit alles zusammen, Mutter muss sich neben sie legen</a:t>
            </a:r>
          </a:p>
          <a:p>
            <a:r>
              <a:rPr lang="de-DE" altLang="de-DE" dirty="0" smtClean="0"/>
              <a:t>Mutter instrumentalisiert das Kind?</a:t>
            </a:r>
          </a:p>
          <a:p>
            <a:r>
              <a:rPr lang="de-DE" altLang="de-DE" dirty="0" smtClean="0"/>
              <a:t>Pat, extrem mit Sexualität beschäftigt, zerschneidet die Kondome, Eltern müssen ein Abstinenzvertrag unterschreiben ( „wir halten uns nicht dran“).</a:t>
            </a:r>
          </a:p>
          <a:p>
            <a:r>
              <a:rPr lang="de-DE" altLang="de-DE" dirty="0" smtClean="0"/>
              <a:t>Jeden Abend muss die Mutter mit Handschlag versichern…</a:t>
            </a:r>
          </a:p>
          <a:p>
            <a:endParaRPr lang="de-DE" altLang="de-DE" dirty="0" smtClean="0">
              <a:cs typeface="Arial" panose="020B0604020202020204" pitchFamily="34" charset="0"/>
            </a:endParaRPr>
          </a:p>
        </p:txBody>
      </p:sp>
      <p:sp>
        <p:nvSpPr>
          <p:cNvPr id="4" name="Foliennummernplatzhalter 3"/>
          <p:cNvSpPr>
            <a:spLocks noGrp="1"/>
          </p:cNvSpPr>
          <p:nvPr>
            <p:ph type="sldNum" sz="quarter" idx="5"/>
          </p:nvPr>
        </p:nvSpPr>
        <p:spPr/>
        <p:txBody>
          <a:bodyPr/>
          <a:lstStyle/>
          <a:p>
            <a:pPr eaLnBrk="1" fontAlgn="auto" hangingPunct="1">
              <a:spcBef>
                <a:spcPts val="0"/>
              </a:spcBef>
              <a:spcAft>
                <a:spcPts val="0"/>
              </a:spcAft>
              <a:defRPr/>
            </a:pPr>
            <a:fld id="{F7E279B0-7A5C-4D30-9430-5BDEF07905EE}" type="slidenum">
              <a:rPr lang="de-DE" smtClean="0">
                <a:solidFill>
                  <a:prstClr val="black"/>
                </a:solidFill>
                <a:latin typeface="Calibri"/>
                <a:cs typeface="+mn-cs"/>
              </a:rPr>
              <a:pPr eaLnBrk="1" fontAlgn="auto" hangingPunct="1">
                <a:spcBef>
                  <a:spcPts val="0"/>
                </a:spcBef>
                <a:spcAft>
                  <a:spcPts val="0"/>
                </a:spcAft>
                <a:defRPr/>
              </a:pPr>
              <a:t>44</a:t>
            </a:fld>
            <a:endParaRPr lang="de-DE">
              <a:solidFill>
                <a:prstClr val="black"/>
              </a:solidFill>
              <a:latin typeface="Calibri"/>
              <a:cs typeface="+mn-cs"/>
            </a:endParaRPr>
          </a:p>
        </p:txBody>
      </p:sp>
    </p:spTree>
    <p:extLst>
      <p:ext uri="{BB962C8B-B14F-4D97-AF65-F5344CB8AC3E}">
        <p14:creationId xmlns:p14="http://schemas.microsoft.com/office/powerpoint/2010/main" val="57370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der </a:t>
            </a:r>
            <a:r>
              <a:rPr lang="de-DE" dirty="0" err="1" smtClean="0"/>
              <a:t>Nachkregszeit</a:t>
            </a:r>
            <a:r>
              <a:rPr lang="de-DE" dirty="0" smtClean="0"/>
              <a:t> wollte man es nicht so komplex, der einfache Ödipuskomplex sollte genügen(</a:t>
            </a:r>
            <a:r>
              <a:rPr lang="de-DE" baseline="0" dirty="0" smtClean="0"/>
              <a:t> </a:t>
            </a:r>
            <a:r>
              <a:rPr lang="de-DE" baseline="0" dirty="0" err="1" smtClean="0"/>
              <a:t>Stakelbeck</a:t>
            </a:r>
            <a:r>
              <a:rPr lang="de-DE" baseline="0" dirty="0" smtClean="0"/>
              <a:t>, 2012</a:t>
            </a:r>
            <a:endParaRPr lang="de-DE" dirty="0"/>
          </a:p>
        </p:txBody>
      </p:sp>
      <p:sp>
        <p:nvSpPr>
          <p:cNvPr id="4" name="Foliennummernplatzhalter 3"/>
          <p:cNvSpPr>
            <a:spLocks noGrp="1"/>
          </p:cNvSpPr>
          <p:nvPr>
            <p:ph type="sldNum" sz="quarter" idx="10"/>
          </p:nvPr>
        </p:nvSpPr>
        <p:spPr/>
        <p:txBody>
          <a:bodyPr/>
          <a:lstStyle/>
          <a:p>
            <a:fld id="{D7E9C66A-1888-4C17-93F3-F40CD9FFCC42}" type="slidenum">
              <a:rPr lang="en-US" smtClean="0"/>
              <a:t>45</a:t>
            </a:fld>
            <a:endParaRPr lang="en-US"/>
          </a:p>
        </p:txBody>
      </p:sp>
    </p:spTree>
    <p:extLst>
      <p:ext uri="{BB962C8B-B14F-4D97-AF65-F5344CB8AC3E}">
        <p14:creationId xmlns:p14="http://schemas.microsoft.com/office/powerpoint/2010/main" val="652154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Seitdem das letzte Echo über die weibliche Sexualität verhallt ist, waren etwa 30 Jahre vergangen. Die Psychoanalyse war aus ihrer Pionierzeit in eine „Reifezeit“ getreten, und so legten vor allem französische Analytikerinnen eine neue Sicht vor, die in Chasseguet-Smirgel (1976)	zusammengefasst und noch einmal 10 Jahre später durch die Arbeiten von Christiane Olivier (1987) ergänzt und erweitert wurden. Spezifisch für diese erneute Beschäftigung mit Freuds Konzept der Weiblichkeit und den Weiterentwicklungen war, dass es sich fast ausnahmslos um die weibliche Sicht auf die weibliche Sexualität handelt.</a:t>
            </a:r>
            <a:endParaRPr lang="en-US" altLang="en-US" smtClean="0">
              <a:cs typeface="Arial" panose="020B0604020202020204" pitchFamily="34" charset="0"/>
            </a:endParaRPr>
          </a:p>
        </p:txBody>
      </p:sp>
      <p:sp>
        <p:nvSpPr>
          <p:cNvPr id="40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81848B-B42D-46A4-BFC4-E9AFA8E5576D}"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764845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Die zentrale Masturbationsphantasie enthält diese regressiven Phantasien, aber auch die sexuellen Identifikationen </a:t>
            </a:r>
          </a:p>
          <a:p>
            <a:r>
              <a:rPr lang="de-DE" altLang="en-US" smtClean="0">
                <a:cs typeface="Arial" panose="020B0604020202020204" pitchFamily="34" charset="0"/>
              </a:rPr>
              <a:t>Gloria, 17 Jahre: Phantasie, währed sie masturbierte.Ihre Mutter zwnag sie zujm GV mit einem Mann, der ihr dann Geld gab hinterher, das sie wiederum ihrer Mutter gab..</a:t>
            </a:r>
          </a:p>
          <a:p>
            <a:r>
              <a:rPr lang="de-DE" altLang="en-US" smtClean="0">
                <a:cs typeface="Arial" panose="020B0604020202020204" pitchFamily="34" charset="0"/>
              </a:rPr>
              <a:t>Auffällig: Sie ist nicht verantwortlich für den sex, ihre Mutter hat sie gezwungen. Durch ihre Sex. Versorgt sie gleichzeitig die Mutter</a:t>
            </a:r>
            <a:endParaRPr lang="en-US" altLang="en-US" smtClean="0">
              <a:cs typeface="Arial" panose="020B0604020202020204" pitchFamily="34" charset="0"/>
            </a:endParaRPr>
          </a:p>
        </p:txBody>
      </p:sp>
      <p:sp>
        <p:nvSpPr>
          <p:cNvPr id="56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5C769-9AEB-483A-86FC-648D29EABDA7}" type="slidenum">
              <a:rPr lang="de-DE" altLang="en-US" smtClean="0">
                <a:latin typeface="Times New Roman" panose="02020603050405020304" pitchFamily="18" charset="0"/>
              </a:rPr>
              <a:pPr/>
              <a:t>48</a:t>
            </a:fld>
            <a:endParaRPr lang="de-DE" altLang="en-US" smtClean="0">
              <a:latin typeface="Times New Roman" panose="02020603050405020304" pitchFamily="18" charset="0"/>
            </a:endParaRPr>
          </a:p>
        </p:txBody>
      </p:sp>
    </p:spTree>
    <p:extLst>
      <p:ext uri="{BB962C8B-B14F-4D97-AF65-F5344CB8AC3E}">
        <p14:creationId xmlns:p14="http://schemas.microsoft.com/office/powerpoint/2010/main" val="1641271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F50B4D-F477-40E8-BDE6-3C85CD102F5D}"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0659" name="Rectangle 2"/>
          <p:cNvSpPr>
            <a:spLocks noGrp="1" noRot="1" noChangeAspect="1" noChangeArrowheads="1" noTextEdit="1"/>
          </p:cNvSpPr>
          <p:nvPr>
            <p:ph type="sldImg"/>
          </p:nvPr>
        </p:nvSpPr>
        <p:spPr>
          <a:xfrm>
            <a:off x="-265113" y="800100"/>
            <a:ext cx="7096126" cy="39925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cs typeface="Arial" panose="020B0604020202020204" pitchFamily="34" charset="0"/>
              </a:rPr>
              <a:t>Für die beginnende körperliche Reife ist charakteristisch, dass es zu Fetteinlagerungen kommt und der Körper des Mädchens mit Brustwachstum, breiteren Hüften, mehr Fett an Oberschenkeln und Po allmählich die Form einer reifen Frau annimmt. Viele Studien haben die negativere, kritischere Sicht der Mädchen auf ihren Körper belegt. So wurde beispielsweise bei 23000 Jugendlichen einer Schweizer Schulstichprobe (14 bis 19 Jahre) gefunden, dass 44% der Mädchen sich als zu dick empfanden-obgleich 78% normalgewichtig waren-, zugleich hielten sich nur 7% der Schülerinnen für attraktiv. Unter den deutlich untergewichtigen Mädchen (7%) waren mehr Mädchen mit einer höheren Schulbildung (Buddeberg-Fischer, 2000). Auch das BZgA (2010) bestätigt für Deutschland, dass nur jede zweite 14 bis 17 Jährige sich wohl in ihrem Körper fühlt. Die Gewichtseinschätzung der männlichen Jugendlichen ist deutlich realistischer, und ein Untergewicht wird von ihnen ausschließlich negativ verbucht- während dies bei Mädchen intensiv angestrebt wird.</a:t>
            </a:r>
          </a:p>
        </p:txBody>
      </p:sp>
    </p:spTree>
    <p:extLst>
      <p:ext uri="{BB962C8B-B14F-4D97-AF65-F5344CB8AC3E}">
        <p14:creationId xmlns:p14="http://schemas.microsoft.com/office/powerpoint/2010/main" val="1550165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a:ln/>
        </p:spPr>
      </p:sp>
      <p:sp>
        <p:nvSpPr>
          <p:cNvPr id="1157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1157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7713" indent="-287338" eaLnBrk="0" hangingPunct="0">
              <a:spcBef>
                <a:spcPct val="30000"/>
              </a:spcBef>
              <a:defRPr sz="1200">
                <a:solidFill>
                  <a:schemeClr val="tx1"/>
                </a:solidFill>
                <a:latin typeface="Arial" charset="0"/>
                <a:cs typeface="Arial" charset="0"/>
              </a:defRPr>
            </a:lvl2pPr>
            <a:lvl3pPr marL="1150938" indent="-230188" eaLnBrk="0" hangingPunct="0">
              <a:spcBef>
                <a:spcPct val="30000"/>
              </a:spcBef>
              <a:defRPr sz="1200">
                <a:solidFill>
                  <a:schemeClr val="tx1"/>
                </a:solidFill>
                <a:latin typeface="Arial" charset="0"/>
                <a:cs typeface="Arial" charset="0"/>
              </a:defRPr>
            </a:lvl3pPr>
            <a:lvl4pPr marL="1611313" indent="-230188" eaLnBrk="0" hangingPunct="0">
              <a:spcBef>
                <a:spcPct val="30000"/>
              </a:spcBef>
              <a:defRPr sz="1200">
                <a:solidFill>
                  <a:schemeClr val="tx1"/>
                </a:solidFill>
                <a:latin typeface="Arial" charset="0"/>
                <a:cs typeface="Arial" charset="0"/>
              </a:defRPr>
            </a:lvl4pPr>
            <a:lvl5pPr marL="2073275" indent="-230188" eaLnBrk="0" hangingPunct="0">
              <a:spcBef>
                <a:spcPct val="30000"/>
              </a:spcBef>
              <a:defRPr sz="1200">
                <a:solidFill>
                  <a:schemeClr val="tx1"/>
                </a:solidFill>
                <a:latin typeface="Arial" charset="0"/>
                <a:cs typeface="Arial" charset="0"/>
              </a:defRPr>
            </a:lvl5pPr>
            <a:lvl6pPr marL="2530475" indent="-230188" eaLnBrk="0" fontAlgn="base" hangingPunct="0">
              <a:spcBef>
                <a:spcPct val="30000"/>
              </a:spcBef>
              <a:spcAft>
                <a:spcPct val="0"/>
              </a:spcAft>
              <a:defRPr sz="1200">
                <a:solidFill>
                  <a:schemeClr val="tx1"/>
                </a:solidFill>
                <a:latin typeface="Arial" charset="0"/>
                <a:cs typeface="Arial" charset="0"/>
              </a:defRPr>
            </a:lvl6pPr>
            <a:lvl7pPr marL="2987675" indent="-230188" eaLnBrk="0" fontAlgn="base" hangingPunct="0">
              <a:spcBef>
                <a:spcPct val="30000"/>
              </a:spcBef>
              <a:spcAft>
                <a:spcPct val="0"/>
              </a:spcAft>
              <a:defRPr sz="1200">
                <a:solidFill>
                  <a:schemeClr val="tx1"/>
                </a:solidFill>
                <a:latin typeface="Arial" charset="0"/>
                <a:cs typeface="Arial" charset="0"/>
              </a:defRPr>
            </a:lvl7pPr>
            <a:lvl8pPr marL="3444875" indent="-230188" eaLnBrk="0" fontAlgn="base" hangingPunct="0">
              <a:spcBef>
                <a:spcPct val="30000"/>
              </a:spcBef>
              <a:spcAft>
                <a:spcPct val="0"/>
              </a:spcAft>
              <a:defRPr sz="1200">
                <a:solidFill>
                  <a:schemeClr val="tx1"/>
                </a:solidFill>
                <a:latin typeface="Arial" charset="0"/>
                <a:cs typeface="Arial" charset="0"/>
              </a:defRPr>
            </a:lvl8pPr>
            <a:lvl9pPr marL="3902075" indent="-2301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D30985-4FE4-4070-B5B8-766D6CBAEF4F}" type="slidenum">
              <a:rPr lang="de-DE" altLang="de-DE">
                <a:solidFill>
                  <a:prstClr val="black"/>
                </a:solidFill>
              </a:rPr>
              <a:pPr eaLnBrk="1" hangingPunct="1">
                <a:spcBef>
                  <a:spcPct val="0"/>
                </a:spcBef>
              </a:pPr>
              <a:t>51</a:t>
            </a:fld>
            <a:endParaRPr lang="de-DE" altLang="de-DE">
              <a:solidFill>
                <a:prstClr val="black"/>
              </a:solidFill>
            </a:endParaRPr>
          </a:p>
        </p:txBody>
      </p:sp>
    </p:spTree>
    <p:extLst>
      <p:ext uri="{BB962C8B-B14F-4D97-AF65-F5344CB8AC3E}">
        <p14:creationId xmlns:p14="http://schemas.microsoft.com/office/powerpoint/2010/main" val="3157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1027643-5BF2-41FB-85E8-4326D8E9F683}" type="slidenum">
              <a:rPr kumimoji="0" lang="de-DE"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52</a:t>
            </a:fld>
            <a:endParaRPr kumimoji="0" lang="de-DE"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8915" name="Rectangle 2"/>
          <p:cNvSpPr>
            <a:spLocks noGrp="1" noRot="1" noChangeAspect="1" noChangeArrowheads="1" noTextEdit="1"/>
          </p:cNvSpPr>
          <p:nvPr>
            <p:ph type="sldImg"/>
          </p:nvPr>
        </p:nvSpPr>
        <p:spPr>
          <a:xfrm>
            <a:off x="-287338" y="808038"/>
            <a:ext cx="7185026" cy="404177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mtClean="0">
                <a:cs typeface="Arial" panose="020B0604020202020204" pitchFamily="34" charset="0"/>
              </a:rPr>
              <a:t>Die Geschichte von Magritte und seiner Mutter: Aufgewachsen in Belgien, das Leben seiner Mutter voller Probleme. Als M. 14 ist, ertränkt sich seine Mutter bei Nacht im Fluß und wird mit dem Nachthemd über dem Kopf gefunden.</a:t>
            </a:r>
          </a:p>
          <a:p>
            <a:pPr eaLnBrk="1" hangingPunct="1"/>
            <a:r>
              <a:rPr lang="de-DE" altLang="en-US" smtClean="0">
                <a:cs typeface="Arial" panose="020B0604020202020204" pitchFamily="34" charset="0"/>
              </a:rPr>
              <a:t> Kontakte zum surrealitischen Kreis ( A. Breton, P., Eluard, Gala) Diskussion über Erotik, Psychoanalyse und Kommuniusmus / Marx und Freud</a:t>
            </a:r>
          </a:p>
          <a:p>
            <a:pPr eaLnBrk="1" hangingPunct="1"/>
            <a:r>
              <a:rPr lang="de-DE" altLang="en-US" smtClean="0">
                <a:cs typeface="Arial" panose="020B0604020202020204" pitchFamily="34" charset="0"/>
              </a:rPr>
              <a:t>Hopper , 11 Uhr vormittags, S. 44</a:t>
            </a:r>
          </a:p>
          <a:p>
            <a:pPr eaLnBrk="1" hangingPunct="1"/>
            <a:endParaRPr lang="de-DE" altLang="en-US" smtClean="0">
              <a:cs typeface="Arial" panose="020B0604020202020204" pitchFamily="34" charset="0"/>
            </a:endParaRPr>
          </a:p>
        </p:txBody>
      </p:sp>
    </p:spTree>
    <p:extLst>
      <p:ext uri="{BB962C8B-B14F-4D97-AF65-F5344CB8AC3E}">
        <p14:creationId xmlns:p14="http://schemas.microsoft.com/office/powerpoint/2010/main" val="53159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C115EA3-4994-4DAF-9BF6-3CC0D39554CC}" type="slidenum">
              <a:rPr kumimoji="0" lang="de-DE"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de-DE"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a:xfrm>
            <a:off x="-287338" y="808038"/>
            <a:ext cx="7185026" cy="40417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mtClean="0">
                <a:cs typeface="Arial" panose="020B0604020202020204" pitchFamily="34" charset="0"/>
              </a:rPr>
              <a:t>Frau Schmauchs Kommentar zu dem Bild: Gezeichnet!</a:t>
            </a:r>
          </a:p>
          <a:p>
            <a:pPr eaLnBrk="1" hangingPunct="1"/>
            <a:r>
              <a:rPr lang="de-DE" altLang="en-US" smtClean="0">
                <a:cs typeface="Arial" panose="020B0604020202020204" pitchFamily="34" charset="0"/>
              </a:rPr>
              <a:t> Ihre Neigung, symbiotoische Beziehungen einzugehen, zeigten sich schon früh, in den Liebesbreifen an einen ihrer ersten freunde, und das setzte sich fort mitDiuego Riviera, den sie auch sehr vereinanhmet und zweimal heiratete</a:t>
            </a:r>
          </a:p>
        </p:txBody>
      </p:sp>
    </p:spTree>
    <p:extLst>
      <p:ext uri="{BB962C8B-B14F-4D97-AF65-F5344CB8AC3E}">
        <p14:creationId xmlns:p14="http://schemas.microsoft.com/office/powerpoint/2010/main" val="391641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Mir reicht eines!</a:t>
            </a:r>
            <a:endParaRPr lang="de-DE" dirty="0"/>
          </a:p>
        </p:txBody>
      </p:sp>
      <p:sp>
        <p:nvSpPr>
          <p:cNvPr id="4" name="Foliennummernplatzhalter 3"/>
          <p:cNvSpPr>
            <a:spLocks noGrp="1"/>
          </p:cNvSpPr>
          <p:nvPr>
            <p:ph type="sldNum" sz="quarter" idx="10"/>
          </p:nvPr>
        </p:nvSpPr>
        <p:spPr/>
        <p:txBody>
          <a:bodyPr/>
          <a:lstStyle/>
          <a:p>
            <a:fld id="{D7E9C66A-1888-4C17-93F3-F40CD9FFCC42}" type="slidenum">
              <a:rPr lang="en-US" smtClean="0"/>
              <a:t>5</a:t>
            </a:fld>
            <a:endParaRPr lang="en-US"/>
          </a:p>
        </p:txBody>
      </p:sp>
    </p:spTree>
    <p:extLst>
      <p:ext uri="{BB962C8B-B14F-4D97-AF65-F5344CB8AC3E}">
        <p14:creationId xmlns:p14="http://schemas.microsoft.com/office/powerpoint/2010/main" val="379225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88BC16-5664-48B3-87EB-FA9C89E55EB2}" type="slidenum">
              <a:rPr kumimoji="0" lang="de-DE" altLang="de-D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altLang="de-D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latin typeface="Arial" panose="020B0604020202020204" pitchFamily="34" charset="0"/>
                <a:cs typeface="Arial" panose="020B0604020202020204" pitchFamily="34" charset="0"/>
              </a:rPr>
              <a:t>Vermutung, das für Frauen </a:t>
            </a:r>
            <a:r>
              <a:rPr lang="de-DE" altLang="de-DE" dirty="0" err="1" smtClean="0">
                <a:latin typeface="Arial" panose="020B0604020202020204" pitchFamily="34" charset="0"/>
                <a:cs typeface="Arial" panose="020B0604020202020204" pitchFamily="34" charset="0"/>
              </a:rPr>
              <a:t>Identitötsentwicklung</a:t>
            </a:r>
            <a:r>
              <a:rPr lang="de-DE" altLang="de-DE" dirty="0" smtClean="0">
                <a:latin typeface="Arial" panose="020B0604020202020204" pitchFamily="34" charset="0"/>
                <a:cs typeface="Arial" panose="020B0604020202020204" pitchFamily="34" charset="0"/>
              </a:rPr>
              <a:t> eng mit </a:t>
            </a:r>
            <a:r>
              <a:rPr lang="de-DE" altLang="de-DE" dirty="0" err="1" smtClean="0">
                <a:latin typeface="Arial" panose="020B0604020202020204" pitchFamily="34" charset="0"/>
                <a:cs typeface="Arial" panose="020B0604020202020204" pitchFamily="34" charset="0"/>
              </a:rPr>
              <a:t>idenität</a:t>
            </a:r>
            <a:r>
              <a:rPr lang="de-DE" altLang="de-DE" dirty="0" smtClean="0">
                <a:latin typeface="Arial" panose="020B0604020202020204" pitchFamily="34" charset="0"/>
                <a:cs typeface="Arial" panose="020B0604020202020204" pitchFamily="34" charset="0"/>
              </a:rPr>
              <a:t> zusammenhängt, dagegen für Männer erst </a:t>
            </a:r>
            <a:r>
              <a:rPr lang="de-DE" altLang="de-DE" dirty="0" err="1" smtClean="0">
                <a:latin typeface="Arial" panose="020B0604020202020204" pitchFamily="34" charset="0"/>
                <a:cs typeface="Arial" panose="020B0604020202020204" pitchFamily="34" charset="0"/>
              </a:rPr>
              <a:t>idenität</a:t>
            </a:r>
            <a:r>
              <a:rPr lang="de-DE" altLang="de-DE" dirty="0" smtClean="0">
                <a:latin typeface="Arial" panose="020B0604020202020204" pitchFamily="34" charset="0"/>
                <a:cs typeface="Arial" panose="020B0604020202020204" pitchFamily="34" charset="0"/>
              </a:rPr>
              <a:t>, dann </a:t>
            </a:r>
            <a:r>
              <a:rPr lang="de-DE" altLang="de-DE" dirty="0" err="1" smtClean="0">
                <a:latin typeface="Arial" panose="020B0604020202020204" pitchFamily="34" charset="0"/>
                <a:cs typeface="Arial" panose="020B0604020202020204" pitchFamily="34" charset="0"/>
              </a:rPr>
              <a:t>intimität</a:t>
            </a:r>
            <a:r>
              <a:rPr lang="de-DE" altLang="de-DE" dirty="0" smtClean="0">
                <a:latin typeface="Arial" panose="020B0604020202020204" pitchFamily="34" charset="0"/>
                <a:cs typeface="Arial" panose="020B0604020202020204" pitchFamily="34" charset="0"/>
              </a:rPr>
              <a:t>- Frauen entwickeln </a:t>
            </a:r>
            <a:r>
              <a:rPr lang="de-DE" altLang="de-DE" dirty="0" err="1" smtClean="0">
                <a:latin typeface="Arial" panose="020B0604020202020204" pitchFamily="34" charset="0"/>
                <a:cs typeface="Arial" panose="020B0604020202020204" pitchFamily="34" charset="0"/>
              </a:rPr>
              <a:t>intimität</a:t>
            </a:r>
            <a:r>
              <a:rPr lang="de-DE" altLang="de-DE" dirty="0" smtClean="0">
                <a:latin typeface="Arial" panose="020B0604020202020204" pitchFamily="34" charset="0"/>
                <a:cs typeface="Arial" panose="020B0604020202020204" pitchFamily="34" charset="0"/>
              </a:rPr>
              <a:t> auch rund 2 Jahre früher.</a:t>
            </a:r>
          </a:p>
          <a:p>
            <a:r>
              <a:rPr lang="de-DE" altLang="de-DE" dirty="0" smtClean="0">
                <a:latin typeface="Arial" panose="020B0604020202020204" pitchFamily="34" charset="0"/>
                <a:cs typeface="Arial" panose="020B0604020202020204" pitchFamily="34" charset="0"/>
              </a:rPr>
              <a:t> Komplizierte Entwicklung für Frauen, da sie sich nicht von der Mutter separieren müssen- wie der Junge, der sich dann mit dem Vater identifiziert, sondern bis zum Beginn der </a:t>
            </a:r>
            <a:r>
              <a:rPr lang="de-DE" altLang="de-DE" dirty="0" err="1" smtClean="0">
                <a:latin typeface="Arial" panose="020B0604020202020204" pitchFamily="34" charset="0"/>
                <a:cs typeface="Arial" panose="020B0604020202020204" pitchFamily="34" charset="0"/>
              </a:rPr>
              <a:t>adoleszenz</a:t>
            </a:r>
            <a:r>
              <a:rPr lang="de-DE" altLang="de-DE" dirty="0" smtClean="0">
                <a:latin typeface="Arial" panose="020B0604020202020204" pitchFamily="34" charset="0"/>
                <a:cs typeface="Arial" panose="020B0604020202020204" pitchFamily="34" charset="0"/>
              </a:rPr>
              <a:t> mit der Mutter identifiziert </a:t>
            </a:r>
            <a:r>
              <a:rPr lang="de-DE" altLang="de-DE" dirty="0" err="1" smtClean="0">
                <a:latin typeface="Arial" panose="020B0604020202020204" pitchFamily="34" charset="0"/>
                <a:cs typeface="Arial" panose="020B0604020202020204" pitchFamily="34" charset="0"/>
              </a:rPr>
              <a:t>blkeiben</a:t>
            </a:r>
            <a:r>
              <a:rPr lang="de-DE" altLang="de-DE" dirty="0" smtClean="0">
                <a:latin typeface="Arial" panose="020B0604020202020204" pitchFamily="34" charset="0"/>
                <a:cs typeface="Arial" panose="020B0604020202020204" pitchFamily="34" charset="0"/>
              </a:rPr>
              <a:t> können-</a:t>
            </a:r>
          </a:p>
          <a:p>
            <a:endParaRPr lang="de-DE" altLang="de-DE" dirty="0" smtClean="0">
              <a:latin typeface="Arial" panose="020B0604020202020204" pitchFamily="34" charset="0"/>
              <a:cs typeface="Arial" panose="020B0604020202020204" pitchFamily="34" charset="0"/>
            </a:endParaRPr>
          </a:p>
          <a:p>
            <a:endParaRPr lang="de-DE" altLang="de-DE" dirty="0" smtClean="0">
              <a:latin typeface="Arial" panose="020B0604020202020204" pitchFamily="34" charset="0"/>
              <a:cs typeface="Arial" panose="020B0604020202020204" pitchFamily="34" charset="0"/>
            </a:endParaRPr>
          </a:p>
          <a:p>
            <a:r>
              <a:rPr lang="de-DE" altLang="de-DE" dirty="0" smtClean="0">
                <a:latin typeface="Arial" panose="020B0604020202020204" pitchFamily="34" charset="0"/>
                <a:cs typeface="Arial" panose="020B0604020202020204" pitchFamily="34" charset="0"/>
              </a:rPr>
              <a:t>Für Männer ist die Paarbeziehung eine </a:t>
            </a:r>
            <a:r>
              <a:rPr lang="de-DE" altLang="de-DE" dirty="0" err="1" smtClean="0">
                <a:latin typeface="Arial" panose="020B0604020202020204" pitchFamily="34" charset="0"/>
                <a:cs typeface="Arial" panose="020B0604020202020204" pitchFamily="34" charset="0"/>
              </a:rPr>
              <a:t>Entwicklungsgelgenheit</a:t>
            </a:r>
            <a:r>
              <a:rPr lang="de-DE" altLang="de-DE" dirty="0" smtClean="0">
                <a:latin typeface="Arial" panose="020B0604020202020204" pitchFamily="34" charset="0"/>
                <a:cs typeface="Arial" panose="020B0604020202020204" pitchFamily="34" charset="0"/>
              </a:rPr>
              <a:t>, Frauen sind heute im Unterschied zu früher=</a:t>
            </a:r>
            <a:r>
              <a:rPr lang="de-DE" altLang="de-DE" dirty="0" err="1" smtClean="0">
                <a:latin typeface="Arial" panose="020B0604020202020204" pitchFamily="34" charset="0"/>
                <a:cs typeface="Arial" panose="020B0604020202020204" pitchFamily="34" charset="0"/>
              </a:rPr>
              <a:t>Tolstrois</a:t>
            </a:r>
            <a:r>
              <a:rPr lang="de-DE" altLang="de-DE" dirty="0" smtClean="0">
                <a:latin typeface="Arial" panose="020B0604020202020204" pitchFamily="34" charset="0"/>
                <a:cs typeface="Arial" panose="020B0604020202020204" pitchFamily="34" charset="0"/>
              </a:rPr>
              <a:t> Frau weniger abhängig von Beziehungen, zumindest ökonomisch- emotional jedoch weiterhin…</a:t>
            </a:r>
          </a:p>
        </p:txBody>
      </p:sp>
    </p:spTree>
    <p:extLst>
      <p:ext uri="{BB962C8B-B14F-4D97-AF65-F5344CB8AC3E}">
        <p14:creationId xmlns:p14="http://schemas.microsoft.com/office/powerpoint/2010/main" val="1393584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cs typeface="Arial" panose="020B0604020202020204" pitchFamily="34" charset="0"/>
              </a:rPr>
              <a:t>In den bisherigen Ausführungen ist deutlich geworden, dass die Psychosexualität des kleinen Mädchens immer beziehungsmäßig vermittelt ist. Es kann kein Zweifel darüber bestehen, dass die Haltungen beider Eltern zu ihrem ödipalen Mädchen von großer Bedeutung für die Bewältigung der Erfahrungen dieses Entwicklungsabschnittes sind. Eine liebevoll bejahende, gleichzeitig Grenzen setzende Haltung beider Eltern setzt letztendlich die erfolgreiche Bewältigung des eigenen Ödipuskomplexes voraus. Zugleich kann sich eine ödipale Thematik nur in einer vollständigen Triade entwickeln (Rhode-Dachser, 1990a).</a:t>
            </a:r>
          </a:p>
          <a:p>
            <a:r>
              <a:rPr lang="de-DE" altLang="en-US" smtClean="0">
                <a:cs typeface="Arial" panose="020B0604020202020204" pitchFamily="34" charset="0"/>
              </a:rPr>
              <a:t>Mädchen, die in Trennungsfamilien oder bei alleinerziehenden Müttern aufwachsen, zeigen oft ein sehr starkes Interesse am Vater oder Partner der Mutter, in dem sexuelle Konnotationen unübersehbar sind.</a:t>
            </a:r>
          </a:p>
          <a:p>
            <a:r>
              <a:rPr lang="de-DE" altLang="en-US" smtClean="0">
                <a:cs typeface="Arial" panose="020B0604020202020204" pitchFamily="34" charset="0"/>
              </a:rPr>
              <a:t> In einem Seminar zu Kinderzeichnungen haben wir einmal Vorschulmädchen ihre Beziehungen zu Vater und Mutter zeichnen lassen. Es war ganz auffällig, dass ein großer Teil der vierjährigen Mädchen, die nicht mit ihrem Vater zusammenlebten, Zeichnungen anfertigten, in den sie selbst, aber auch Vater und Mutter mit übergroßen Genitalien gezeichnet waren. Die Studenten waren zunächst erschreckt und dachten an Missbrauch. Da sie aber alle Mädchen (und deren Mütter bzw. Väter) aus der unmittelbaren Bekannt- und Verwandtschaft interviewt hatten, wurde schnell offenkundig, dass dies nichts mit Missbrauch sondern mit der starken Wahrnehmung der Geschlechtsunterschiede in diesem Alter zu tun hat. Zumeist wurde der abwesende weil getrennt lebende Vater enger an das Mädchen gemalt, oft sogar mit ihm in einem Haus zusammen, während die Mutter draußen waren musste. Die „Eroberung“ des Vaters war also deutlich. </a:t>
            </a:r>
          </a:p>
          <a:p>
            <a:r>
              <a:rPr lang="de-DE" altLang="en-US" smtClean="0">
                <a:cs typeface="Arial" panose="020B0604020202020204" pitchFamily="34" charset="0"/>
              </a:rPr>
              <a:t>Das Mädchen darf nicht zum Ersatzpartner der Mutter benutzt werden, wenn diese ohne einen Mann lebt bzw. vom Vater narzisstisch missbraucht werden, wenn dieser mit der Beziehung zu seiner Partnerin unzufrieden ist. Wenn die Verinnerlichung einer stabilen und liebevollen Beziehung der Eltern fehlt, weil das Mädchen eine Ersatzpartnerschaft übernehmen musste, kann das kleine Mädchen länger in dem Stadium der narzisstischen Allmacht verharren. Zugleich fällt eine wichtige Identifizierungsmöglichkeit, z.B. mit dem Vater, aus. Auch die Versuche der Tochter, im Falle einer entwerteten Mutter den Vater zu idealisieren, sind ein gefährlicher Weg, der zwar möglicherweise die intellektuelle Entwicklung der Tochter fördert, zugleich aber die Entwicklung ihrer Weiblichkeit gefährdet. Auch in Therapien sollte man beachten, dass die Annäherung des kleinen Mädchens an den männlichen Therapeuten nicht ausschließlich eine erotische Komponente enthält, sondern auch die Suche nach Identifizierung ist.</a:t>
            </a:r>
          </a:p>
          <a:p>
            <a:endParaRPr lang="en-US" altLang="en-US" smtClean="0">
              <a:cs typeface="Arial" panose="020B0604020202020204" pitchFamily="34" charset="0"/>
            </a:endParaRPr>
          </a:p>
        </p:txBody>
      </p:sp>
      <p:sp>
        <p:nvSpPr>
          <p:cNvPr id="52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25899C-1C7F-492E-A325-73AB97C2A96D}" type="slidenum">
              <a:rPr lang="de-DE" altLang="en-US" smtClean="0">
                <a:latin typeface="Times New Roman" panose="02020603050405020304" pitchFamily="18" charset="0"/>
              </a:rPr>
              <a:pPr/>
              <a:t>56</a:t>
            </a:fld>
            <a:endParaRPr lang="de-DE" altLang="en-US" smtClean="0">
              <a:latin typeface="Times New Roman" panose="02020603050405020304" pitchFamily="18" charset="0"/>
            </a:endParaRPr>
          </a:p>
        </p:txBody>
      </p:sp>
    </p:spTree>
    <p:extLst>
      <p:ext uri="{BB962C8B-B14F-4D97-AF65-F5344CB8AC3E}">
        <p14:creationId xmlns:p14="http://schemas.microsoft.com/office/powerpoint/2010/main" val="2231576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02F873-80A1-45EE-9517-934F27D0878E}" type="slidenum">
              <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851" name="Rectangle 7"/>
          <p:cNvSpPr txBox="1">
            <a:spLocks noGrp="1" noChangeArrowheads="1"/>
          </p:cNvSpPr>
          <p:nvPr/>
        </p:nvSpPr>
        <p:spPr bwMode="auto">
          <a:xfrm>
            <a:off x="3815825" y="10236845"/>
            <a:ext cx="2920483" cy="5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CC935C-4017-4372-9288-DF1E13A4A598}" type="slidenum">
              <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alt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de-DE" dirty="0" smtClean="0">
                <a:latin typeface="Arial" panose="020B0604020202020204" pitchFamily="34" charset="0"/>
                <a:cs typeface="Arial" panose="020B0604020202020204" pitchFamily="34" charset="0"/>
              </a:rPr>
              <a:t>As </a:t>
            </a:r>
            <a:r>
              <a:rPr lang="fr-BE" altLang="de-DE" dirty="0" err="1" smtClean="0">
                <a:latin typeface="Arial" panose="020B0604020202020204" pitchFamily="34" charset="0"/>
                <a:cs typeface="Arial" panose="020B0604020202020204" pitchFamily="34" charset="0"/>
              </a:rPr>
              <a:t>we</a:t>
            </a:r>
            <a:r>
              <a:rPr lang="fr-BE" altLang="de-DE" dirty="0" smtClean="0">
                <a:latin typeface="Arial" panose="020B0604020202020204" pitchFamily="34" charset="0"/>
                <a:cs typeface="Arial" panose="020B0604020202020204" pitchFamily="34" charset="0"/>
              </a:rPr>
              <a:t> all know, </a:t>
            </a:r>
            <a:r>
              <a:rPr lang="fr-BE" altLang="de-DE" dirty="0" err="1" smtClean="0">
                <a:latin typeface="Arial" panose="020B0604020202020204" pitchFamily="34" charset="0"/>
                <a:cs typeface="Arial" panose="020B0604020202020204" pitchFamily="34" charset="0"/>
              </a:rPr>
              <a:t>Erikson’s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theory</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lifespan</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development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suggests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that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developmental</a:t>
            </a:r>
            <a:r>
              <a:rPr lang="fr-BE" altLang="de-DE" dirty="0" smtClean="0">
                <a:latin typeface="Arial" panose="020B0604020202020204" pitchFamily="34" charset="0"/>
                <a:cs typeface="Arial" panose="020B0604020202020204" pitchFamily="34" charset="0"/>
              </a:rPr>
              <a:t> change </a:t>
            </a:r>
            <a:r>
              <a:rPr lang="fr-BE" altLang="de-DE" dirty="0" err="1" smtClean="0">
                <a:latin typeface="Arial" panose="020B0604020202020204" pitchFamily="34" charset="0"/>
                <a:cs typeface="Arial" panose="020B0604020202020204" pitchFamily="34" charset="0"/>
              </a:rPr>
              <a:t>occurs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throughout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our</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lives</a:t>
            </a:r>
            <a:r>
              <a:rPr lang="fr-BE" altLang="de-DE" dirty="0" smtClean="0">
                <a:latin typeface="Arial" panose="020B0604020202020204" pitchFamily="34" charset="0"/>
                <a:cs typeface="Arial" panose="020B0604020202020204" pitchFamily="34" charset="0"/>
              </a:rPr>
              <a:t> in </a:t>
            </a:r>
            <a:r>
              <a:rPr lang="fr-BE" altLang="de-DE" dirty="0" err="1" smtClean="0">
                <a:latin typeface="Arial" panose="020B0604020202020204" pitchFamily="34" charset="0"/>
                <a:cs typeface="Arial" panose="020B0604020202020204" pitchFamily="34" charset="0"/>
              </a:rPr>
              <a:t>eight</a:t>
            </a:r>
            <a:r>
              <a:rPr lang="fr-BE" altLang="de-DE" dirty="0" smtClean="0">
                <a:latin typeface="Arial" panose="020B0604020202020204" pitchFamily="34" charset="0"/>
                <a:cs typeface="Arial" panose="020B0604020202020204" pitchFamily="34" charset="0"/>
              </a:rPr>
              <a:t> distinct stages. The stages </a:t>
            </a:r>
            <a:r>
              <a:rPr lang="fr-BE" altLang="de-DE" dirty="0" err="1" smtClean="0">
                <a:latin typeface="Arial" panose="020B0604020202020204" pitchFamily="34" charset="0"/>
                <a:cs typeface="Arial" panose="020B0604020202020204" pitchFamily="34" charset="0"/>
              </a:rPr>
              <a:t>emerge</a:t>
            </a:r>
            <a:r>
              <a:rPr lang="fr-BE" altLang="de-DE" dirty="0" smtClean="0">
                <a:latin typeface="Arial" panose="020B0604020202020204" pitchFamily="34" charset="0"/>
                <a:cs typeface="Arial" panose="020B0604020202020204" pitchFamily="34" charset="0"/>
              </a:rPr>
              <a:t> in a </a:t>
            </a:r>
            <a:r>
              <a:rPr lang="fr-BE" altLang="de-DE" dirty="0" err="1" smtClean="0">
                <a:latin typeface="Arial" panose="020B0604020202020204" pitchFamily="34" charset="0"/>
                <a:cs typeface="Arial" panose="020B0604020202020204" pitchFamily="34" charset="0"/>
              </a:rPr>
              <a:t>fixed</a:t>
            </a:r>
            <a:r>
              <a:rPr lang="fr-BE" altLang="de-DE" dirty="0" smtClean="0">
                <a:latin typeface="Arial" panose="020B0604020202020204" pitchFamily="34" charset="0"/>
                <a:cs typeface="Arial" panose="020B0604020202020204" pitchFamily="34" charset="0"/>
              </a:rPr>
              <a:t> pattern. Erikson </a:t>
            </a:r>
            <a:r>
              <a:rPr lang="fr-BE" altLang="de-DE" dirty="0" err="1" smtClean="0">
                <a:latin typeface="Arial" panose="020B0604020202020204" pitchFamily="34" charset="0"/>
                <a:cs typeface="Arial" panose="020B0604020202020204" pitchFamily="34" charset="0"/>
              </a:rPr>
              <a:t>argued</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that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each</a:t>
            </a:r>
            <a:r>
              <a:rPr lang="fr-BE" altLang="de-DE" dirty="0" smtClean="0">
                <a:latin typeface="Arial" panose="020B0604020202020204" pitchFamily="34" charset="0"/>
                <a:cs typeface="Arial" panose="020B0604020202020204" pitchFamily="34" charset="0"/>
              </a:rPr>
              <a:t> stage </a:t>
            </a:r>
            <a:r>
              <a:rPr lang="fr-BE" altLang="de-DE" dirty="0" err="1" smtClean="0">
                <a:latin typeface="Arial" panose="020B0604020202020204" pitchFamily="34" charset="0"/>
                <a:cs typeface="Arial" panose="020B0604020202020204" pitchFamily="34" charset="0"/>
              </a:rPr>
              <a:t>presents</a:t>
            </a:r>
            <a:r>
              <a:rPr lang="fr-BE" altLang="de-DE" dirty="0" smtClean="0">
                <a:latin typeface="Arial" panose="020B0604020202020204" pitchFamily="34" charset="0"/>
                <a:cs typeface="Arial" panose="020B0604020202020204" pitchFamily="34" charset="0"/>
              </a:rPr>
              <a:t> a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or </a:t>
            </a:r>
            <a:r>
              <a:rPr lang="fr-BE" altLang="de-DE" dirty="0" err="1" smtClean="0">
                <a:latin typeface="Arial" panose="020B0604020202020204" pitchFamily="34" charset="0"/>
                <a:cs typeface="Arial" panose="020B0604020202020204" pitchFamily="34" charset="0"/>
              </a:rPr>
              <a:t>conflict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that</a:t>
            </a:r>
            <a:r>
              <a:rPr lang="fr-BE" altLang="de-DE" dirty="0" smtClean="0">
                <a:latin typeface="Arial" panose="020B0604020202020204" pitchFamily="34" charset="0"/>
                <a:cs typeface="Arial" panose="020B0604020202020204" pitchFamily="34" charset="0"/>
              </a:rPr>
              <a:t> the </a:t>
            </a:r>
            <a:r>
              <a:rPr lang="fr-BE" altLang="de-DE" dirty="0" err="1" smtClean="0">
                <a:latin typeface="Arial" panose="020B0604020202020204" pitchFamily="34" charset="0"/>
                <a:cs typeface="Arial" panose="020B0604020202020204" pitchFamily="34" charset="0"/>
              </a:rPr>
              <a:t>individual</a:t>
            </a:r>
            <a:r>
              <a:rPr lang="fr-BE" altLang="de-DE" dirty="0" smtClean="0">
                <a:latin typeface="Arial" panose="020B0604020202020204" pitchFamily="34" charset="0"/>
                <a:cs typeface="Arial" panose="020B0604020202020204" pitchFamily="34" charset="0"/>
              </a:rPr>
              <a:t> must </a:t>
            </a:r>
            <a:r>
              <a:rPr lang="fr-BE" altLang="de-DE" dirty="0" err="1" smtClean="0">
                <a:latin typeface="Arial" panose="020B0604020202020204" pitchFamily="34" charset="0"/>
                <a:cs typeface="Arial" panose="020B0604020202020204" pitchFamily="34" charset="0"/>
              </a:rPr>
              <a:t>resolve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Although</a:t>
            </a:r>
            <a:r>
              <a:rPr lang="fr-BE" altLang="de-DE" dirty="0" smtClean="0">
                <a:latin typeface="Arial" panose="020B0604020202020204" pitchFamily="34" charset="0"/>
                <a:cs typeface="Arial" panose="020B0604020202020204" pitchFamily="34" charset="0"/>
              </a:rPr>
              <a:t> of course no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is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ever</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fully</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resolved</a:t>
            </a:r>
            <a:r>
              <a:rPr lang="fr-BE" altLang="de-DE" dirty="0" smtClean="0">
                <a:latin typeface="Arial" panose="020B0604020202020204" pitchFamily="34" charset="0"/>
                <a:cs typeface="Arial" panose="020B0604020202020204" pitchFamily="34" charset="0"/>
              </a:rPr>
              <a:t>, the </a:t>
            </a:r>
            <a:r>
              <a:rPr lang="fr-BE" altLang="de-DE" dirty="0" err="1" smtClean="0">
                <a:latin typeface="Arial" panose="020B0604020202020204" pitchFamily="34" charset="0"/>
                <a:cs typeface="Arial" panose="020B0604020202020204" pitchFamily="34" charset="0"/>
              </a:rPr>
              <a:t>individual</a:t>
            </a:r>
            <a:r>
              <a:rPr lang="fr-BE" altLang="de-DE" dirty="0" smtClean="0">
                <a:latin typeface="Arial" panose="020B0604020202020204" pitchFamily="34" charset="0"/>
                <a:cs typeface="Arial" panose="020B0604020202020204" pitchFamily="34" charset="0"/>
              </a:rPr>
              <a:t> must at least </a:t>
            </a:r>
            <a:r>
              <a:rPr lang="fr-BE" altLang="de-DE" dirty="0" err="1" smtClean="0">
                <a:latin typeface="Arial" panose="020B0604020202020204" pitchFamily="34" charset="0"/>
                <a:cs typeface="Arial" panose="020B0604020202020204" pitchFamily="34" charset="0"/>
              </a:rPr>
              <a:t>address</a:t>
            </a:r>
            <a:r>
              <a:rPr lang="fr-BE" altLang="de-DE" dirty="0" smtClean="0">
                <a:latin typeface="Arial" panose="020B0604020202020204" pitchFamily="34" charset="0"/>
                <a:cs typeface="Arial" panose="020B0604020202020204" pitchFamily="34" charset="0"/>
              </a:rPr>
              <a:t> the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each</a:t>
            </a:r>
            <a:r>
              <a:rPr lang="fr-BE" altLang="de-DE" dirty="0" smtClean="0">
                <a:latin typeface="Arial" panose="020B0604020202020204" pitchFamily="34" charset="0"/>
                <a:cs typeface="Arial" panose="020B0604020202020204" pitchFamily="34" charset="0"/>
              </a:rPr>
              <a:t> stage </a:t>
            </a:r>
            <a:r>
              <a:rPr lang="fr-BE" altLang="de-DE" dirty="0" err="1" smtClean="0">
                <a:latin typeface="Arial" panose="020B0604020202020204" pitchFamily="34" charset="0"/>
                <a:cs typeface="Arial" panose="020B0604020202020204" pitchFamily="34" charset="0"/>
              </a:rPr>
              <a:t>sufficiently</a:t>
            </a:r>
            <a:r>
              <a:rPr lang="fr-BE" altLang="de-DE" dirty="0" smtClean="0">
                <a:latin typeface="Arial" panose="020B0604020202020204" pitchFamily="34" charset="0"/>
                <a:cs typeface="Arial" panose="020B0604020202020204" pitchFamily="34" charset="0"/>
              </a:rPr>
              <a:t> to deal </a:t>
            </a:r>
            <a:r>
              <a:rPr lang="fr-BE" altLang="de-DE" dirty="0" err="1" smtClean="0">
                <a:latin typeface="Arial" panose="020B0604020202020204" pitchFamily="34" charset="0"/>
                <a:cs typeface="Arial" panose="020B0604020202020204" pitchFamily="34" charset="0"/>
              </a:rPr>
              <a:t>with</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demands</a:t>
            </a:r>
            <a:r>
              <a:rPr lang="fr-BE" altLang="de-DE" dirty="0" smtClean="0">
                <a:latin typeface="Arial" panose="020B0604020202020204" pitchFamily="34" charset="0"/>
                <a:cs typeface="Arial" panose="020B0604020202020204" pitchFamily="34" charset="0"/>
              </a:rPr>
              <a:t> made </a:t>
            </a:r>
            <a:r>
              <a:rPr lang="fr-BE" altLang="de-DE" dirty="0" err="1" smtClean="0">
                <a:latin typeface="Arial" panose="020B0604020202020204" pitchFamily="34" charset="0"/>
                <a:cs typeface="Arial" panose="020B0604020202020204" pitchFamily="34" charset="0"/>
              </a:rPr>
              <a:t>during</a:t>
            </a:r>
            <a:r>
              <a:rPr lang="fr-BE" altLang="de-DE" dirty="0" smtClean="0">
                <a:latin typeface="Arial" panose="020B0604020202020204" pitchFamily="34" charset="0"/>
                <a:cs typeface="Arial" panose="020B0604020202020204" pitchFamily="34" charset="0"/>
              </a:rPr>
              <a:t> the </a:t>
            </a:r>
            <a:r>
              <a:rPr lang="fr-BE" altLang="de-DE" dirty="0" err="1" smtClean="0">
                <a:latin typeface="Arial" panose="020B0604020202020204" pitchFamily="34" charset="0"/>
                <a:cs typeface="Arial" panose="020B0604020202020204" pitchFamily="34" charset="0"/>
              </a:rPr>
              <a:t>next</a:t>
            </a:r>
            <a:r>
              <a:rPr lang="fr-BE" altLang="de-DE" dirty="0" smtClean="0">
                <a:latin typeface="Arial" panose="020B0604020202020204" pitchFamily="34" charset="0"/>
                <a:cs typeface="Arial" panose="020B0604020202020204" pitchFamily="34" charset="0"/>
              </a:rPr>
              <a:t> stages of </a:t>
            </a:r>
            <a:r>
              <a:rPr lang="fr-BE" altLang="de-DE" dirty="0" err="1" smtClean="0">
                <a:latin typeface="Arial" panose="020B0604020202020204" pitchFamily="34" charset="0"/>
                <a:cs typeface="Arial" panose="020B0604020202020204" pitchFamily="34" charset="0"/>
              </a:rPr>
              <a:t>development</a:t>
            </a:r>
            <a:r>
              <a:rPr lang="fr-BE" altLang="de-DE" dirty="0" smtClean="0">
                <a:latin typeface="Arial" panose="020B0604020202020204" pitchFamily="34" charset="0"/>
                <a:cs typeface="Arial" panose="020B0604020202020204" pitchFamily="34" charset="0"/>
              </a:rPr>
              <a:t>.</a:t>
            </a:r>
          </a:p>
          <a:p>
            <a:pPr eaLnBrk="1" hangingPunct="1"/>
            <a:endParaRPr lang="fr-BE" altLang="de-DE" dirty="0" smtClean="0">
              <a:latin typeface="Arial" panose="020B0604020202020204" pitchFamily="34" charset="0"/>
              <a:cs typeface="Arial" panose="020B0604020202020204" pitchFamily="34" charset="0"/>
            </a:endParaRPr>
          </a:p>
          <a:p>
            <a:pPr eaLnBrk="1" hangingPunct="1"/>
            <a:r>
              <a:rPr lang="fr-BE" altLang="de-DE" dirty="0" err="1" smtClean="0">
                <a:latin typeface="Arial" panose="020B0604020202020204" pitchFamily="34" charset="0"/>
                <a:cs typeface="Arial" panose="020B0604020202020204" pitchFamily="34" charset="0"/>
              </a:rPr>
              <a:t>Two</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these</a:t>
            </a:r>
            <a:r>
              <a:rPr lang="fr-BE" altLang="de-DE" dirty="0" smtClean="0">
                <a:latin typeface="Arial" panose="020B0604020202020204" pitchFamily="34" charset="0"/>
                <a:cs typeface="Arial" panose="020B0604020202020204" pitchFamily="34" charset="0"/>
              </a:rPr>
              <a:t> stages (the 5th and 6th) are </a:t>
            </a:r>
            <a:r>
              <a:rPr lang="fr-BE" altLang="de-DE" i="1" dirty="0" smtClean="0">
                <a:latin typeface="Arial" panose="020B0604020202020204" pitchFamily="34" charset="0"/>
                <a:cs typeface="Arial" panose="020B0604020202020204" pitchFamily="34" charset="0"/>
              </a:rPr>
              <a:t>Adolescence</a:t>
            </a:r>
            <a:r>
              <a:rPr lang="fr-BE" altLang="de-DE" dirty="0" smtClean="0">
                <a:latin typeface="Arial" panose="020B0604020202020204" pitchFamily="34" charset="0"/>
                <a:cs typeface="Arial" panose="020B0604020202020204" pitchFamily="34" charset="0"/>
              </a:rPr>
              <a:t> and </a:t>
            </a:r>
            <a:r>
              <a:rPr lang="fr-BE" altLang="de-DE" i="1" dirty="0" smtClean="0">
                <a:latin typeface="Arial" panose="020B0604020202020204" pitchFamily="34" charset="0"/>
                <a:cs typeface="Arial" panose="020B0604020202020204" pitchFamily="34" charset="0"/>
              </a:rPr>
              <a:t>Young </a:t>
            </a:r>
            <a:r>
              <a:rPr lang="fr-BE" altLang="de-DE" i="1" dirty="0" err="1" smtClean="0">
                <a:latin typeface="Arial" panose="020B0604020202020204" pitchFamily="34" charset="0"/>
                <a:cs typeface="Arial" panose="020B0604020202020204" pitchFamily="34" charset="0"/>
              </a:rPr>
              <a:t>Adulthood</a:t>
            </a:r>
            <a:r>
              <a:rPr lang="fr-BE" altLang="de-DE" dirty="0" smtClean="0">
                <a:latin typeface="Arial" panose="020B0604020202020204" pitchFamily="34" charset="0"/>
                <a:cs typeface="Arial" panose="020B0604020202020204" pitchFamily="34" charset="0"/>
              </a:rPr>
              <a:t>.  Er </a:t>
            </a:r>
            <a:r>
              <a:rPr lang="fr-BE" altLang="de-DE" dirty="0" err="1" smtClean="0">
                <a:latin typeface="Arial" panose="020B0604020202020204" pitchFamily="34" charset="0"/>
                <a:cs typeface="Arial" panose="020B0604020202020204" pitchFamily="34" charset="0"/>
              </a:rPr>
              <a:t>nahm</a:t>
            </a:r>
            <a:r>
              <a:rPr lang="fr-BE" altLang="de-DE" dirty="0" smtClean="0">
                <a:latin typeface="Arial" panose="020B0604020202020204" pitchFamily="34" charset="0"/>
                <a:cs typeface="Arial" panose="020B0604020202020204" pitchFamily="34" charset="0"/>
              </a:rPr>
              <a:t> an, </a:t>
            </a:r>
            <a:r>
              <a:rPr lang="fr-BE" altLang="de-DE" dirty="0" err="1" smtClean="0">
                <a:latin typeface="Arial" panose="020B0604020202020204" pitchFamily="34" charset="0"/>
                <a:cs typeface="Arial" panose="020B0604020202020204" pitchFamily="34" charset="0"/>
              </a:rPr>
              <a:t>das</a:t>
            </a:r>
            <a:r>
              <a:rPr lang="fr-BE" altLang="de-DE" dirty="0" smtClean="0">
                <a:latin typeface="Arial" panose="020B0604020202020204" pitchFamily="34" charset="0"/>
                <a:cs typeface="Arial" panose="020B0604020202020204" pitchFamily="34" charset="0"/>
              </a:rPr>
              <a:t>  </a:t>
            </a:r>
          </a:p>
          <a:p>
            <a:pPr eaLnBrk="1" hangingPunct="1"/>
            <a:endParaRPr lang="fr-BE" altLang="de-DE" dirty="0" smtClean="0">
              <a:latin typeface="Arial" panose="020B0604020202020204" pitchFamily="34" charset="0"/>
              <a:cs typeface="Arial" panose="020B0604020202020204" pitchFamily="34" charset="0"/>
            </a:endParaRPr>
          </a:p>
          <a:p>
            <a:pPr eaLnBrk="1" hangingPunct="1"/>
            <a:r>
              <a:rPr lang="fr-BE" altLang="de-DE" dirty="0" smtClean="0">
                <a:latin typeface="Arial" panose="020B0604020202020204" pitchFamily="34" charset="0"/>
                <a:cs typeface="Arial" panose="020B0604020202020204" pitchFamily="34" charset="0"/>
              </a:rPr>
              <a:t>In Stage 5 </a:t>
            </a:r>
            <a:r>
              <a:rPr lang="fr-BE" altLang="de-DE" i="1" dirty="0" smtClean="0">
                <a:latin typeface="Arial" panose="020B0604020202020204" pitchFamily="34" charset="0"/>
                <a:cs typeface="Arial" panose="020B0604020202020204" pitchFamily="34" charset="0"/>
              </a:rPr>
              <a:t>Adolescence</a:t>
            </a:r>
            <a:r>
              <a:rPr lang="fr-BE" altLang="de-DE" dirty="0" smtClean="0">
                <a:latin typeface="Arial" panose="020B0604020202020204" pitchFamily="34" charset="0"/>
                <a:cs typeface="Arial" panose="020B0604020202020204" pitchFamily="34" charset="0"/>
              </a:rPr>
              <a:t>, Erikson </a:t>
            </a:r>
            <a:r>
              <a:rPr lang="fr-BE" altLang="de-DE" dirty="0" err="1" smtClean="0">
                <a:latin typeface="Arial" panose="020B0604020202020204" pitchFamily="34" charset="0"/>
                <a:cs typeface="Arial" panose="020B0604020202020204" pitchFamily="34" charset="0"/>
              </a:rPr>
              <a:t>speaks</a:t>
            </a:r>
            <a:r>
              <a:rPr lang="fr-BE" altLang="de-DE" dirty="0" smtClean="0">
                <a:latin typeface="Arial" panose="020B0604020202020204" pitchFamily="34" charset="0"/>
                <a:cs typeface="Arial" panose="020B0604020202020204" pitchFamily="34" charset="0"/>
              </a:rPr>
              <a:t> of the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of </a:t>
            </a:r>
            <a:r>
              <a:rPr lang="fr-BE" altLang="de-DE" i="1" dirty="0" err="1" smtClean="0">
                <a:latin typeface="Arial" panose="020B0604020202020204" pitchFamily="34" charset="0"/>
                <a:cs typeface="Arial" panose="020B0604020202020204" pitchFamily="34" charset="0"/>
              </a:rPr>
              <a:t>Identity</a:t>
            </a:r>
            <a:r>
              <a:rPr lang="fr-BE" altLang="de-DE" i="1" dirty="0" smtClean="0">
                <a:latin typeface="Arial" panose="020B0604020202020204" pitchFamily="34" charset="0"/>
                <a:cs typeface="Arial" panose="020B0604020202020204" pitchFamily="34" charset="0"/>
              </a:rPr>
              <a:t> vs. </a:t>
            </a:r>
            <a:r>
              <a:rPr lang="fr-BE" altLang="de-DE" i="1" dirty="0" err="1" smtClean="0">
                <a:latin typeface="Arial" panose="020B0604020202020204" pitchFamily="34" charset="0"/>
                <a:cs typeface="Arial" panose="020B0604020202020204" pitchFamily="34" charset="0"/>
              </a:rPr>
              <a:t>Role</a:t>
            </a:r>
            <a:r>
              <a:rPr lang="fr-BE" altLang="de-DE" i="1" dirty="0" smtClean="0">
                <a:latin typeface="Arial" panose="020B0604020202020204" pitchFamily="34" charset="0"/>
                <a:cs typeface="Arial" panose="020B0604020202020204" pitchFamily="34" charset="0"/>
              </a:rPr>
              <a:t> Confusion</a:t>
            </a:r>
            <a:r>
              <a:rPr lang="fr-BE" altLang="de-DE" dirty="0" smtClean="0">
                <a:latin typeface="Arial" panose="020B0604020202020204" pitchFamily="34" charset="0"/>
                <a:cs typeface="Arial" panose="020B0604020202020204" pitchFamily="34" charset="0"/>
              </a:rPr>
              <a:t>. In </a:t>
            </a:r>
            <a:r>
              <a:rPr lang="fr-BE" altLang="de-DE" dirty="0" err="1" smtClean="0">
                <a:latin typeface="Arial" panose="020B0604020202020204" pitchFamily="34" charset="0"/>
                <a:cs typeface="Arial" panose="020B0604020202020204" pitchFamily="34" charset="0"/>
              </a:rPr>
              <a:t>this</a:t>
            </a:r>
            <a:r>
              <a:rPr lang="fr-BE" altLang="de-DE" dirty="0" smtClean="0">
                <a:latin typeface="Arial" panose="020B0604020202020204" pitchFamily="34" charset="0"/>
                <a:cs typeface="Arial" panose="020B0604020202020204" pitchFamily="34" charset="0"/>
              </a:rPr>
              <a:t> phase, adolescents ... (</a:t>
            </a:r>
            <a:r>
              <a:rPr lang="fr-BE" altLang="de-DE" dirty="0" err="1" smtClean="0">
                <a:latin typeface="Arial" panose="020B0604020202020204" pitchFamily="34" charset="0"/>
                <a:cs typeface="Arial" panose="020B0604020202020204" pitchFamily="34" charset="0"/>
              </a:rPr>
              <a:t>see</a:t>
            </a:r>
            <a:r>
              <a:rPr lang="fr-BE" altLang="de-DE" dirty="0" smtClean="0">
                <a:latin typeface="Arial" panose="020B0604020202020204" pitchFamily="34" charset="0"/>
                <a:cs typeface="Arial" panose="020B0604020202020204" pitchFamily="34" charset="0"/>
              </a:rPr>
              <a:t> slide). </a:t>
            </a:r>
            <a:r>
              <a:rPr lang="fr-BE" altLang="de-DE" dirty="0" err="1" smtClean="0">
                <a:latin typeface="Arial" panose="020B0604020202020204" pitchFamily="34" charset="0"/>
                <a:cs typeface="Arial" panose="020B0604020202020204" pitchFamily="34" charset="0"/>
              </a:rPr>
              <a:t>They</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try</a:t>
            </a:r>
            <a:r>
              <a:rPr lang="fr-BE" altLang="de-DE" dirty="0" smtClean="0">
                <a:latin typeface="Arial" panose="020B0604020202020204" pitchFamily="34" charset="0"/>
                <a:cs typeface="Arial" panose="020B0604020202020204" pitchFamily="34" charset="0"/>
              </a:rPr>
              <a:t> to figure out </a:t>
            </a:r>
            <a:r>
              <a:rPr lang="fr-BE" altLang="de-DE" dirty="0" err="1" smtClean="0">
                <a:latin typeface="Arial" panose="020B0604020202020204" pitchFamily="34" charset="0"/>
                <a:cs typeface="Arial" panose="020B0604020202020204" pitchFamily="34" charset="0"/>
              </a:rPr>
              <a:t>what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is</a:t>
            </a:r>
            <a:r>
              <a:rPr lang="fr-BE" altLang="de-DE" dirty="0" smtClean="0">
                <a:latin typeface="Arial" panose="020B0604020202020204" pitchFamily="34" charset="0"/>
                <a:cs typeface="Arial" panose="020B0604020202020204" pitchFamily="34" charset="0"/>
              </a:rPr>
              <a:t> unique or distinctive about </a:t>
            </a:r>
            <a:r>
              <a:rPr lang="fr-BE" altLang="de-DE" dirty="0" err="1" smtClean="0">
                <a:latin typeface="Arial" panose="020B0604020202020204" pitchFamily="34" charset="0"/>
                <a:cs typeface="Arial" panose="020B0604020202020204" pitchFamily="34" charset="0"/>
              </a:rPr>
              <a:t>themselves</a:t>
            </a:r>
            <a:r>
              <a:rPr lang="fr-BE" altLang="de-DE" dirty="0" smtClean="0">
                <a:latin typeface="Arial" panose="020B0604020202020204" pitchFamily="34" charset="0"/>
                <a:cs typeface="Arial" panose="020B0604020202020204" pitchFamily="34" charset="0"/>
              </a:rPr>
              <a:t>. This </a:t>
            </a:r>
            <a:r>
              <a:rPr lang="fr-BE" altLang="de-DE" dirty="0" err="1" smtClean="0">
                <a:latin typeface="Arial" panose="020B0604020202020204" pitchFamily="34" charset="0"/>
                <a:cs typeface="Arial" panose="020B0604020202020204" pitchFamily="34" charset="0"/>
              </a:rPr>
              <a:t>discovery</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process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often</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involves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trying</a:t>
            </a:r>
            <a:r>
              <a:rPr lang="fr-BE" altLang="de-DE" dirty="0" smtClean="0">
                <a:latin typeface="Arial" panose="020B0604020202020204" pitchFamily="34" charset="0"/>
                <a:cs typeface="Arial" panose="020B0604020202020204" pitchFamily="34" charset="0"/>
              </a:rPr>
              <a:t> on </a:t>
            </a:r>
            <a:r>
              <a:rPr lang="fr-BE" altLang="de-DE" dirty="0" err="1" smtClean="0">
                <a:latin typeface="Arial" panose="020B0604020202020204" pitchFamily="34" charset="0"/>
                <a:cs typeface="Arial" panose="020B0604020202020204" pitchFamily="34" charset="0"/>
              </a:rPr>
              <a:t>different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roles</a:t>
            </a:r>
            <a:r>
              <a:rPr lang="fr-BE" altLang="de-DE" dirty="0" smtClean="0">
                <a:latin typeface="Arial" panose="020B0604020202020204" pitchFamily="34" charset="0"/>
                <a:cs typeface="Arial" panose="020B0604020202020204" pitchFamily="34" charset="0"/>
              </a:rPr>
              <a:t> or </a:t>
            </a:r>
            <a:r>
              <a:rPr lang="fr-BE" altLang="de-DE" dirty="0" err="1" smtClean="0">
                <a:latin typeface="Arial" panose="020B0604020202020204" pitchFamily="34" charset="0"/>
                <a:cs typeface="Arial" panose="020B0604020202020204" pitchFamily="34" charset="0"/>
              </a:rPr>
              <a:t>choices</a:t>
            </a:r>
            <a:r>
              <a:rPr lang="fr-BE" altLang="de-DE" dirty="0" smtClean="0">
                <a:latin typeface="Arial" panose="020B0604020202020204" pitchFamily="34" charset="0"/>
                <a:cs typeface="Arial" panose="020B0604020202020204" pitchFamily="34" charset="0"/>
              </a:rPr>
              <a:t> to </a:t>
            </a:r>
            <a:r>
              <a:rPr lang="fr-BE" altLang="de-DE" dirty="0" err="1" smtClean="0">
                <a:latin typeface="Arial" panose="020B0604020202020204" pitchFamily="34" charset="0"/>
                <a:cs typeface="Arial" panose="020B0604020202020204" pitchFamily="34" charset="0"/>
              </a:rPr>
              <a:t>see</a:t>
            </a:r>
            <a:r>
              <a:rPr lang="fr-BE" altLang="de-DE" dirty="0" smtClean="0">
                <a:latin typeface="Arial" panose="020B0604020202020204" pitchFamily="34" charset="0"/>
                <a:cs typeface="Arial" panose="020B0604020202020204" pitchFamily="34" charset="0"/>
              </a:rPr>
              <a:t> if </a:t>
            </a:r>
            <a:r>
              <a:rPr lang="fr-BE" altLang="de-DE" dirty="0" err="1" smtClean="0">
                <a:latin typeface="Arial" panose="020B0604020202020204" pitchFamily="34" charset="0"/>
                <a:cs typeface="Arial" panose="020B0604020202020204" pitchFamily="34" charset="0"/>
              </a:rPr>
              <a:t>they</a:t>
            </a:r>
            <a:r>
              <a:rPr lang="fr-BE" altLang="de-DE" dirty="0" smtClean="0">
                <a:latin typeface="Arial" panose="020B0604020202020204" pitchFamily="34" charset="0"/>
                <a:cs typeface="Arial" panose="020B0604020202020204" pitchFamily="34" charset="0"/>
              </a:rPr>
              <a:t> fit an </a:t>
            </a:r>
            <a:r>
              <a:rPr lang="fr-BE" altLang="de-DE" dirty="0" err="1" smtClean="0">
                <a:latin typeface="Arial" panose="020B0604020202020204" pitchFamily="34" charset="0"/>
                <a:cs typeface="Arial" panose="020B0604020202020204" pitchFamily="34" charset="0"/>
              </a:rPr>
              <a:t>adolescent’s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capabilities</a:t>
            </a:r>
            <a:r>
              <a:rPr lang="fr-BE" altLang="de-DE" dirty="0" smtClean="0">
                <a:latin typeface="Arial" panose="020B0604020202020204" pitchFamily="34" charset="0"/>
                <a:cs typeface="Arial" panose="020B0604020202020204" pitchFamily="34" charset="0"/>
              </a:rPr>
              <a:t> and </a:t>
            </a:r>
            <a:r>
              <a:rPr lang="fr-BE" altLang="de-DE" dirty="0" err="1" smtClean="0">
                <a:latin typeface="Arial" panose="020B0604020202020204" pitchFamily="34" charset="0"/>
                <a:cs typeface="Arial" panose="020B0604020202020204" pitchFamily="34" charset="0"/>
              </a:rPr>
              <a:t>views</a:t>
            </a:r>
            <a:r>
              <a:rPr lang="fr-BE" altLang="de-DE" dirty="0" smtClean="0">
                <a:latin typeface="Arial" panose="020B0604020202020204" pitchFamily="34" charset="0"/>
                <a:cs typeface="Arial" panose="020B0604020202020204" pitchFamily="34" charset="0"/>
              </a:rPr>
              <a:t> about </a:t>
            </a:r>
            <a:r>
              <a:rPr lang="fr-BE" altLang="de-DE" dirty="0" err="1" smtClean="0">
                <a:latin typeface="Arial" panose="020B0604020202020204" pitchFamily="34" charset="0"/>
                <a:cs typeface="Arial" panose="020B0604020202020204" pitchFamily="34" charset="0"/>
              </a:rPr>
              <a:t>himself</a:t>
            </a:r>
            <a:r>
              <a:rPr lang="fr-BE" altLang="de-DE" dirty="0" smtClean="0">
                <a:latin typeface="Arial" panose="020B0604020202020204" pitchFamily="34" charset="0"/>
                <a:cs typeface="Arial" panose="020B0604020202020204" pitchFamily="34" charset="0"/>
              </a:rPr>
              <a:t> or </a:t>
            </a:r>
            <a:r>
              <a:rPr lang="fr-BE" altLang="de-DE" dirty="0" err="1" smtClean="0">
                <a:latin typeface="Arial" panose="020B0604020202020204" pitchFamily="34" charset="0"/>
                <a:cs typeface="Arial" panose="020B0604020202020204" pitchFamily="34" charset="0"/>
              </a:rPr>
              <a:t>herself</a:t>
            </a:r>
            <a:r>
              <a:rPr lang="fr-BE" altLang="de-DE" dirty="0" smtClean="0">
                <a:latin typeface="Arial" panose="020B0604020202020204" pitchFamily="34" charset="0"/>
                <a:cs typeface="Arial" panose="020B0604020202020204" pitchFamily="34" charset="0"/>
              </a:rPr>
              <a:t>. Positive </a:t>
            </a:r>
            <a:r>
              <a:rPr lang="fr-BE" altLang="de-DE" dirty="0" err="1" smtClean="0">
                <a:latin typeface="Arial" panose="020B0604020202020204" pitchFamily="34" charset="0"/>
                <a:cs typeface="Arial" panose="020B0604020202020204" pitchFamily="34" charset="0"/>
              </a:rPr>
              <a:t>outcomes</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this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are </a:t>
            </a:r>
            <a:r>
              <a:rPr lang="fr-BE" altLang="de-DE" dirty="0" err="1" smtClean="0">
                <a:latin typeface="Arial" panose="020B0604020202020204" pitchFamily="34" charset="0"/>
                <a:cs typeface="Arial" panose="020B0604020202020204" pitchFamily="34" charset="0"/>
              </a:rPr>
              <a:t>awareness</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uniqueness</a:t>
            </a:r>
            <a:r>
              <a:rPr lang="fr-BE" altLang="de-DE" dirty="0" smtClean="0">
                <a:latin typeface="Arial" panose="020B0604020202020204" pitchFamily="34" charset="0"/>
                <a:cs typeface="Arial" panose="020B0604020202020204" pitchFamily="34" charset="0"/>
              </a:rPr>
              <a:t> of self and </a:t>
            </a:r>
            <a:r>
              <a:rPr lang="fr-BE" altLang="de-DE" dirty="0" err="1" smtClean="0">
                <a:latin typeface="Arial" panose="020B0604020202020204" pitchFamily="34" charset="0"/>
                <a:cs typeface="Arial" panose="020B0604020202020204" pitchFamily="34" charset="0"/>
              </a:rPr>
              <a:t>knowledge</a:t>
            </a:r>
            <a:r>
              <a:rPr lang="fr-BE" altLang="de-DE" dirty="0" smtClean="0">
                <a:latin typeface="Arial" panose="020B0604020202020204" pitchFamily="34" charset="0"/>
                <a:cs typeface="Arial" panose="020B0604020202020204" pitchFamily="34" charset="0"/>
              </a:rPr>
              <a:t> or </a:t>
            </a:r>
            <a:r>
              <a:rPr lang="fr-BE" altLang="de-DE" dirty="0" err="1" smtClean="0">
                <a:latin typeface="Arial" panose="020B0604020202020204" pitchFamily="34" charset="0"/>
                <a:cs typeface="Arial" panose="020B0604020202020204" pitchFamily="34" charset="0"/>
              </a:rPr>
              <a:t>roles</a:t>
            </a:r>
            <a:r>
              <a:rPr lang="fr-BE" altLang="de-DE" dirty="0" smtClean="0">
                <a:latin typeface="Arial" panose="020B0604020202020204" pitchFamily="34" charset="0"/>
                <a:cs typeface="Arial" panose="020B0604020202020204" pitchFamily="34" charset="0"/>
              </a:rPr>
              <a:t> in society. </a:t>
            </a:r>
            <a:r>
              <a:rPr lang="fr-BE" altLang="de-DE" dirty="0" err="1" smtClean="0">
                <a:latin typeface="Arial" panose="020B0604020202020204" pitchFamily="34" charset="0"/>
                <a:cs typeface="Arial" panose="020B0604020202020204" pitchFamily="34" charset="0"/>
              </a:rPr>
              <a:t>Negative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outcomes</a:t>
            </a:r>
            <a:r>
              <a:rPr lang="fr-BE" altLang="de-DE" dirty="0" smtClean="0">
                <a:latin typeface="Arial" panose="020B0604020202020204" pitchFamily="34" charset="0"/>
                <a:cs typeface="Arial" panose="020B0604020202020204" pitchFamily="34" charset="0"/>
              </a:rPr>
              <a:t> are </a:t>
            </a:r>
            <a:r>
              <a:rPr lang="fr-BE" altLang="de-DE" dirty="0" err="1" smtClean="0">
                <a:latin typeface="Arial" panose="020B0604020202020204" pitchFamily="34" charset="0"/>
                <a:cs typeface="Arial" panose="020B0604020202020204" pitchFamily="34" charset="0"/>
              </a:rPr>
              <a:t>reflected</a:t>
            </a:r>
            <a:r>
              <a:rPr lang="fr-BE" altLang="de-DE" dirty="0" smtClean="0">
                <a:latin typeface="Arial" panose="020B0604020202020204" pitchFamily="34" charset="0"/>
                <a:cs typeface="Arial" panose="020B0604020202020204" pitchFamily="34" charset="0"/>
              </a:rPr>
              <a:t> in the </a:t>
            </a:r>
            <a:r>
              <a:rPr lang="fr-BE" altLang="de-DE" dirty="0" err="1" smtClean="0">
                <a:latin typeface="Arial" panose="020B0604020202020204" pitchFamily="34" charset="0"/>
                <a:cs typeface="Arial" panose="020B0604020202020204" pitchFamily="34" charset="0"/>
              </a:rPr>
              <a:t>inability</a:t>
            </a:r>
            <a:r>
              <a:rPr lang="fr-BE" altLang="de-DE" dirty="0" smtClean="0">
                <a:latin typeface="Arial" panose="020B0604020202020204" pitchFamily="34" charset="0"/>
                <a:cs typeface="Arial" panose="020B0604020202020204" pitchFamily="34" charset="0"/>
              </a:rPr>
              <a:t> to </a:t>
            </a:r>
            <a:r>
              <a:rPr lang="fr-BE" altLang="de-DE" dirty="0" err="1" smtClean="0">
                <a:latin typeface="Arial" panose="020B0604020202020204" pitchFamily="34" charset="0"/>
                <a:cs typeface="Arial" panose="020B0604020202020204" pitchFamily="34" charset="0"/>
              </a:rPr>
              <a:t>identify</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appropriate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roles</a:t>
            </a:r>
            <a:r>
              <a:rPr lang="fr-BE" altLang="de-DE" dirty="0" smtClean="0">
                <a:latin typeface="Arial" panose="020B0604020202020204" pitchFamily="34" charset="0"/>
                <a:cs typeface="Arial" panose="020B0604020202020204" pitchFamily="34" charset="0"/>
              </a:rPr>
              <a:t> in life. And, </a:t>
            </a:r>
            <a:r>
              <a:rPr lang="fr-BE" altLang="de-DE" dirty="0" err="1" smtClean="0">
                <a:latin typeface="Arial" panose="020B0604020202020204" pitchFamily="34" charset="0"/>
                <a:cs typeface="Arial" panose="020B0604020202020204" pitchFamily="34" charset="0"/>
              </a:rPr>
              <a:t>this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is</a:t>
            </a:r>
            <a:r>
              <a:rPr lang="fr-BE" altLang="de-DE" dirty="0" smtClean="0">
                <a:latin typeface="Arial" panose="020B0604020202020204" pitchFamily="34" charset="0"/>
                <a:cs typeface="Arial" panose="020B0604020202020204" pitchFamily="34" charset="0"/>
              </a:rPr>
              <a:t> important: Erikson </a:t>
            </a:r>
            <a:r>
              <a:rPr lang="fr-BE" altLang="de-DE" dirty="0" err="1" smtClean="0">
                <a:latin typeface="Arial" panose="020B0604020202020204" pitchFamily="34" charset="0"/>
                <a:cs typeface="Arial" panose="020B0604020202020204" pitchFamily="34" charset="0"/>
              </a:rPr>
              <a:t>strongly</a:t>
            </a:r>
            <a:r>
              <a:rPr lang="fr-BE" altLang="de-DE" dirty="0" smtClean="0">
                <a:latin typeface="Arial" panose="020B0604020202020204" pitchFamily="34" charset="0"/>
                <a:cs typeface="Arial" panose="020B0604020202020204" pitchFamily="34" charset="0"/>
              </a:rPr>
              <a:t> argues </a:t>
            </a:r>
            <a:r>
              <a:rPr lang="fr-BE" altLang="de-DE" dirty="0" err="1" smtClean="0">
                <a:latin typeface="Arial" panose="020B0604020202020204" pitchFamily="34" charset="0"/>
                <a:cs typeface="Arial" panose="020B0604020202020204" pitchFamily="34" charset="0"/>
              </a:rPr>
              <a:t>that</a:t>
            </a:r>
            <a:r>
              <a:rPr lang="fr-BE" altLang="de-DE" dirty="0" smtClean="0">
                <a:latin typeface="Arial" panose="020B0604020202020204" pitchFamily="34" charset="0"/>
                <a:cs typeface="Arial" panose="020B0604020202020204" pitchFamily="34" charset="0"/>
              </a:rPr>
              <a:t> adolescents </a:t>
            </a:r>
            <a:r>
              <a:rPr lang="fr-BE" altLang="de-DE" dirty="0" err="1" smtClean="0">
                <a:latin typeface="Arial" panose="020B0604020202020204" pitchFamily="34" charset="0"/>
                <a:cs typeface="Arial" panose="020B0604020202020204" pitchFamily="34" charset="0"/>
              </a:rPr>
              <a:t>who</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fail</a:t>
            </a:r>
            <a:r>
              <a:rPr lang="fr-BE" altLang="de-DE" dirty="0" smtClean="0">
                <a:latin typeface="Arial" panose="020B0604020202020204" pitchFamily="34" charset="0"/>
                <a:cs typeface="Arial" panose="020B0604020202020204" pitchFamily="34" charset="0"/>
              </a:rPr>
              <a:t> to </a:t>
            </a:r>
            <a:r>
              <a:rPr lang="fr-BE" altLang="de-DE" dirty="0" err="1" smtClean="0">
                <a:latin typeface="Arial" panose="020B0604020202020204" pitchFamily="34" charset="0"/>
                <a:cs typeface="Arial" panose="020B0604020202020204" pitchFamily="34" charset="0"/>
              </a:rPr>
              <a:t>find</a:t>
            </a:r>
            <a:r>
              <a:rPr lang="fr-BE" altLang="de-DE" dirty="0" smtClean="0">
                <a:latin typeface="Arial" panose="020B0604020202020204" pitchFamily="34" charset="0"/>
                <a:cs typeface="Arial" panose="020B0604020202020204" pitchFamily="34" charset="0"/>
              </a:rPr>
              <a:t> a </a:t>
            </a:r>
            <a:r>
              <a:rPr lang="fr-BE" altLang="de-DE" dirty="0" err="1" smtClean="0">
                <a:latin typeface="Arial" panose="020B0604020202020204" pitchFamily="34" charset="0"/>
                <a:cs typeface="Arial" panose="020B0604020202020204" pitchFamily="34" charset="0"/>
              </a:rPr>
              <a:t>suitable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identity</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may</a:t>
            </a:r>
            <a:r>
              <a:rPr lang="fr-BE" altLang="de-DE" dirty="0" smtClean="0">
                <a:latin typeface="Arial" panose="020B0604020202020204" pitchFamily="34" charset="0"/>
                <a:cs typeface="Arial" panose="020B0604020202020204" pitchFamily="34" charset="0"/>
              </a:rPr>
              <a:t> have </a:t>
            </a:r>
            <a:r>
              <a:rPr lang="fr-BE" altLang="de-DE" dirty="0" err="1" smtClean="0">
                <a:latin typeface="Arial" panose="020B0604020202020204" pitchFamily="34" charset="0"/>
                <a:cs typeface="Arial" panose="020B0604020202020204" pitchFamily="34" charset="0"/>
              </a:rPr>
              <a:t>difficulty</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forming</a:t>
            </a:r>
            <a:r>
              <a:rPr lang="fr-BE" altLang="de-DE" dirty="0" smtClean="0">
                <a:latin typeface="Arial" panose="020B0604020202020204" pitchFamily="34" charset="0"/>
                <a:cs typeface="Arial" panose="020B0604020202020204" pitchFamily="34" charset="0"/>
              </a:rPr>
              <a:t> and </a:t>
            </a:r>
            <a:r>
              <a:rPr lang="fr-BE" altLang="de-DE" dirty="0" err="1" smtClean="0">
                <a:latin typeface="Arial" panose="020B0604020202020204" pitchFamily="34" charset="0"/>
                <a:cs typeface="Arial" panose="020B0604020202020204" pitchFamily="34" charset="0"/>
              </a:rPr>
              <a:t>maintaining</a:t>
            </a:r>
            <a:r>
              <a:rPr lang="fr-BE" altLang="de-DE" dirty="0" smtClean="0">
                <a:latin typeface="Arial" panose="020B0604020202020204" pitchFamily="34" charset="0"/>
                <a:cs typeface="Arial" panose="020B0604020202020204" pitchFamily="34" charset="0"/>
              </a:rPr>
              <a:t> long-lasting close </a:t>
            </a:r>
            <a:r>
              <a:rPr lang="fr-BE" altLang="de-DE" dirty="0" err="1" smtClean="0">
                <a:latin typeface="Arial" panose="020B0604020202020204" pitchFamily="34" charset="0"/>
                <a:cs typeface="Arial" panose="020B0604020202020204" pitchFamily="34" charset="0"/>
              </a:rPr>
              <a:t>relationships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with</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romantic</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partners</a:t>
            </a:r>
            <a:r>
              <a:rPr lang="fr-BE" altLang="de-DE" dirty="0" smtClean="0">
                <a:latin typeface="Arial" panose="020B0604020202020204" pitchFamily="34" charset="0"/>
                <a:cs typeface="Arial" panose="020B0604020202020204" pitchFamily="34" charset="0"/>
              </a:rPr>
              <a:t>.</a:t>
            </a:r>
          </a:p>
          <a:p>
            <a:pPr eaLnBrk="1" hangingPunct="1"/>
            <a:endParaRPr lang="fr-BE" altLang="de-DE" dirty="0" smtClean="0">
              <a:latin typeface="Arial" panose="020B0604020202020204" pitchFamily="34" charset="0"/>
              <a:cs typeface="Arial" panose="020B0604020202020204" pitchFamily="34" charset="0"/>
            </a:endParaRPr>
          </a:p>
          <a:p>
            <a:pPr eaLnBrk="1" hangingPunct="1"/>
            <a:r>
              <a:rPr lang="fr-BE" altLang="de-DE" dirty="0" smtClean="0">
                <a:latin typeface="Arial" panose="020B0604020202020204" pitchFamily="34" charset="0"/>
                <a:cs typeface="Arial" panose="020B0604020202020204" pitchFamily="34" charset="0"/>
              </a:rPr>
              <a:t>In Stage 6 </a:t>
            </a:r>
            <a:r>
              <a:rPr lang="fr-BE" altLang="de-DE" i="1" dirty="0" smtClean="0">
                <a:latin typeface="Arial" panose="020B0604020202020204" pitchFamily="34" charset="0"/>
                <a:cs typeface="Arial" panose="020B0604020202020204" pitchFamily="34" charset="0"/>
              </a:rPr>
              <a:t>Young </a:t>
            </a:r>
            <a:r>
              <a:rPr lang="fr-BE" altLang="de-DE" i="1" dirty="0" err="1" smtClean="0">
                <a:latin typeface="Arial" panose="020B0604020202020204" pitchFamily="34" charset="0"/>
                <a:cs typeface="Arial" panose="020B0604020202020204" pitchFamily="34" charset="0"/>
              </a:rPr>
              <a:t>Adulthood</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what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we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nowadays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would</a:t>
            </a:r>
            <a:r>
              <a:rPr lang="fr-BE" altLang="de-DE" dirty="0" smtClean="0">
                <a:latin typeface="Arial" panose="020B0604020202020204" pitchFamily="34" charset="0"/>
                <a:cs typeface="Arial" panose="020B0604020202020204" pitchFamily="34" charset="0"/>
              </a:rPr>
              <a:t> call </a:t>
            </a:r>
            <a:r>
              <a:rPr lang="fr-BE" altLang="de-DE" i="1" dirty="0" err="1" smtClean="0">
                <a:latin typeface="Arial" panose="020B0604020202020204" pitchFamily="34" charset="0"/>
                <a:cs typeface="Arial" panose="020B0604020202020204" pitchFamily="34" charset="0"/>
              </a:rPr>
              <a:t>Emering</a:t>
            </a:r>
            <a:r>
              <a:rPr lang="fr-BE" altLang="de-DE" i="1" dirty="0" smtClean="0">
                <a:latin typeface="Arial" panose="020B0604020202020204" pitchFamily="34" charset="0"/>
                <a:cs typeface="Arial" panose="020B0604020202020204" pitchFamily="34" charset="0"/>
              </a:rPr>
              <a:t> </a:t>
            </a:r>
            <a:r>
              <a:rPr lang="fr-BE" altLang="de-DE" i="1" dirty="0" err="1" smtClean="0">
                <a:latin typeface="Arial" panose="020B0604020202020204" pitchFamily="34" charset="0"/>
                <a:cs typeface="Arial" panose="020B0604020202020204" pitchFamily="34" charset="0"/>
              </a:rPr>
              <a:t>Adulthood</a:t>
            </a:r>
            <a:r>
              <a:rPr lang="fr-BE" altLang="de-DE" dirty="0" smtClean="0">
                <a:latin typeface="Arial" panose="020B0604020202020204" pitchFamily="34" charset="0"/>
                <a:cs typeface="Arial" panose="020B0604020202020204" pitchFamily="34" charset="0"/>
              </a:rPr>
              <a:t>, Erikson </a:t>
            </a:r>
            <a:r>
              <a:rPr lang="fr-BE" altLang="de-DE" dirty="0" err="1" smtClean="0">
                <a:latin typeface="Arial" panose="020B0604020202020204" pitchFamily="34" charset="0"/>
                <a:cs typeface="Arial" panose="020B0604020202020204" pitchFamily="34" charset="0"/>
              </a:rPr>
              <a:t>speaks</a:t>
            </a:r>
            <a:r>
              <a:rPr lang="fr-BE" altLang="de-DE" dirty="0" smtClean="0">
                <a:latin typeface="Arial" panose="020B0604020202020204" pitchFamily="34" charset="0"/>
                <a:cs typeface="Arial" panose="020B0604020202020204" pitchFamily="34" charset="0"/>
              </a:rPr>
              <a:t> of the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of </a:t>
            </a:r>
            <a:r>
              <a:rPr lang="fr-BE" altLang="de-DE" i="1" dirty="0" err="1" smtClean="0">
                <a:latin typeface="Arial" panose="020B0604020202020204" pitchFamily="34" charset="0"/>
                <a:cs typeface="Arial" panose="020B0604020202020204" pitchFamily="34" charset="0"/>
              </a:rPr>
              <a:t>Intimacy</a:t>
            </a:r>
            <a:r>
              <a:rPr lang="fr-BE" altLang="de-DE" i="1" dirty="0" smtClean="0">
                <a:latin typeface="Arial" panose="020B0604020202020204" pitchFamily="34" charset="0"/>
                <a:cs typeface="Arial" panose="020B0604020202020204" pitchFamily="34" charset="0"/>
              </a:rPr>
              <a:t> vs. Isolation</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During</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this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period</a:t>
            </a:r>
            <a:r>
              <a:rPr lang="fr-BE" altLang="de-DE" dirty="0" smtClean="0">
                <a:latin typeface="Arial" panose="020B0604020202020204" pitchFamily="34" charset="0"/>
                <a:cs typeface="Arial" panose="020B0604020202020204" pitchFamily="34" charset="0"/>
              </a:rPr>
              <a:t>, the focus </a:t>
            </a:r>
            <a:r>
              <a:rPr lang="fr-BE" altLang="de-DE" dirty="0" err="1" smtClean="0">
                <a:latin typeface="Arial" panose="020B0604020202020204" pitchFamily="34" charset="0"/>
                <a:cs typeface="Arial" panose="020B0604020202020204" pitchFamily="34" charset="0"/>
              </a:rPr>
              <a:t>is</a:t>
            </a:r>
            <a:r>
              <a:rPr lang="fr-BE" altLang="de-DE" dirty="0" smtClean="0">
                <a:latin typeface="Arial" panose="020B0604020202020204" pitchFamily="34" charset="0"/>
                <a:cs typeface="Arial" panose="020B0604020202020204" pitchFamily="34" charset="0"/>
              </a:rPr>
              <a:t> on </a:t>
            </a:r>
            <a:r>
              <a:rPr lang="fr-BE" altLang="de-DE" dirty="0" err="1" smtClean="0">
                <a:latin typeface="Arial" panose="020B0604020202020204" pitchFamily="34" charset="0"/>
                <a:cs typeface="Arial" panose="020B0604020202020204" pitchFamily="34" charset="0"/>
              </a:rPr>
              <a:t>developing</a:t>
            </a:r>
            <a:r>
              <a:rPr lang="fr-BE" altLang="de-DE" dirty="0" smtClean="0">
                <a:latin typeface="Arial" panose="020B0604020202020204" pitchFamily="34" charset="0"/>
                <a:cs typeface="Arial" panose="020B0604020202020204" pitchFamily="34" charset="0"/>
              </a:rPr>
              <a:t> close, </a:t>
            </a:r>
            <a:r>
              <a:rPr lang="fr-BE" altLang="de-DE" dirty="0" err="1" smtClean="0">
                <a:latin typeface="Arial" panose="020B0604020202020204" pitchFamily="34" charset="0"/>
                <a:cs typeface="Arial" panose="020B0604020202020204" pitchFamily="34" charset="0"/>
              </a:rPr>
              <a:t>intimate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relationships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with</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others</a:t>
            </a:r>
            <a:r>
              <a:rPr lang="fr-BE" altLang="de-DE" dirty="0" smtClean="0">
                <a:latin typeface="Arial" panose="020B0604020202020204" pitchFamily="34" charset="0"/>
                <a:cs typeface="Arial" panose="020B0604020202020204" pitchFamily="34" charset="0"/>
              </a:rPr>
              <a:t>. Positive </a:t>
            </a:r>
            <a:r>
              <a:rPr lang="fr-BE" altLang="de-DE" dirty="0" err="1" smtClean="0">
                <a:latin typeface="Arial" panose="020B0604020202020204" pitchFamily="34" charset="0"/>
                <a:cs typeface="Arial" panose="020B0604020202020204" pitchFamily="34" charset="0"/>
              </a:rPr>
              <a:t>outcomes</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this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crisis</a:t>
            </a:r>
            <a:r>
              <a:rPr lang="fr-BE" altLang="de-DE" dirty="0" smtClean="0">
                <a:latin typeface="Arial" panose="020B0604020202020204" pitchFamily="34" charset="0"/>
                <a:cs typeface="Arial" panose="020B0604020202020204" pitchFamily="34" charset="0"/>
              </a:rPr>
              <a:t> are the </a:t>
            </a:r>
            <a:r>
              <a:rPr lang="fr-BE" altLang="de-DE" dirty="0" err="1" smtClean="0">
                <a:latin typeface="Arial" panose="020B0604020202020204" pitchFamily="34" charset="0"/>
                <a:cs typeface="Arial" panose="020B0604020202020204" pitchFamily="34" charset="0"/>
              </a:rPr>
              <a:t>development</a:t>
            </a:r>
            <a:r>
              <a:rPr lang="fr-BE" altLang="de-DE" dirty="0" smtClean="0">
                <a:latin typeface="Arial" panose="020B0604020202020204" pitchFamily="34" charset="0"/>
                <a:cs typeface="Arial" panose="020B0604020202020204" pitchFamily="34" charset="0"/>
              </a:rPr>
              <a:t> of close </a:t>
            </a:r>
            <a:r>
              <a:rPr lang="fr-BE" altLang="de-DE" dirty="0" err="1" smtClean="0">
                <a:latin typeface="Arial" panose="020B0604020202020204" pitchFamily="34" charset="0"/>
                <a:cs typeface="Arial" panose="020B0604020202020204" pitchFamily="34" charset="0"/>
              </a:rPr>
              <a:t>friendships</a:t>
            </a:r>
            <a:r>
              <a:rPr lang="fr-BE" altLang="de-DE" dirty="0" smtClean="0">
                <a:latin typeface="Arial" panose="020B0604020202020204" pitchFamily="34" charset="0"/>
                <a:cs typeface="Arial" panose="020B0604020202020204" pitchFamily="34" charset="0"/>
              </a:rPr>
              <a:t> and </a:t>
            </a:r>
            <a:r>
              <a:rPr lang="fr-BE" altLang="de-DE" dirty="0" err="1" smtClean="0">
                <a:latin typeface="Arial" panose="020B0604020202020204" pitchFamily="34" charset="0"/>
                <a:cs typeface="Arial" panose="020B0604020202020204" pitchFamily="34" charset="0"/>
              </a:rPr>
              <a:t>loving</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sexual</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relationships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Negative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outcomes</a:t>
            </a:r>
            <a:r>
              <a:rPr lang="fr-BE" altLang="de-DE" dirty="0" smtClean="0">
                <a:latin typeface="Arial" panose="020B0604020202020204" pitchFamily="34" charset="0"/>
                <a:cs typeface="Arial" panose="020B0604020202020204" pitchFamily="34" charset="0"/>
              </a:rPr>
              <a:t> are </a:t>
            </a:r>
            <a:r>
              <a:rPr lang="fr-BE" altLang="de-DE" dirty="0" err="1" smtClean="0">
                <a:latin typeface="Arial" panose="020B0604020202020204" pitchFamily="34" charset="0"/>
                <a:cs typeface="Arial" panose="020B0604020202020204" pitchFamily="34" charset="0"/>
              </a:rPr>
              <a:t>reflected</a:t>
            </a:r>
            <a:r>
              <a:rPr lang="fr-BE" altLang="de-DE" dirty="0" smtClean="0">
                <a:latin typeface="Arial" panose="020B0604020202020204" pitchFamily="34" charset="0"/>
                <a:cs typeface="Arial" panose="020B0604020202020204" pitchFamily="34" charset="0"/>
              </a:rPr>
              <a:t> in </a:t>
            </a:r>
            <a:r>
              <a:rPr lang="fr-BE" altLang="de-DE" dirty="0" err="1" smtClean="0">
                <a:latin typeface="Arial" panose="020B0604020202020204" pitchFamily="34" charset="0"/>
                <a:cs typeface="Arial" panose="020B0604020202020204" pitchFamily="34" charset="0"/>
              </a:rPr>
              <a:t>loneliness</a:t>
            </a:r>
            <a:r>
              <a:rPr lang="fr-BE" altLang="de-DE" dirty="0" smtClean="0">
                <a:latin typeface="Arial" panose="020B0604020202020204" pitchFamily="34" charset="0"/>
                <a:cs typeface="Arial" panose="020B0604020202020204" pitchFamily="34" charset="0"/>
              </a:rPr>
              <a:t>, isolation, and </a:t>
            </a:r>
            <a:r>
              <a:rPr lang="fr-BE" altLang="de-DE" dirty="0" err="1" smtClean="0">
                <a:latin typeface="Arial" panose="020B0604020202020204" pitchFamily="34" charset="0"/>
                <a:cs typeface="Arial" panose="020B0604020202020204" pitchFamily="34" charset="0"/>
              </a:rPr>
              <a:t>fear</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fear</a:t>
            </a:r>
            <a:r>
              <a:rPr lang="fr-BE" altLang="de-DE" dirty="0" smtClean="0">
                <a:latin typeface="Arial" panose="020B0604020202020204" pitchFamily="34" charset="0"/>
                <a:cs typeface="Arial" panose="020B0604020202020204" pitchFamily="34" charset="0"/>
              </a:rPr>
              <a:t> of </a:t>
            </a:r>
            <a:r>
              <a:rPr lang="fr-BE" altLang="de-DE" dirty="0" err="1" smtClean="0">
                <a:latin typeface="Arial" panose="020B0604020202020204" pitchFamily="34" charset="0"/>
                <a:cs typeface="Arial" panose="020B0604020202020204" pitchFamily="34" charset="0"/>
              </a:rPr>
              <a:t>relationships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with</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others</a:t>
            </a:r>
            <a:r>
              <a:rPr lang="fr-BE" altLang="de-DE" dirty="0" smtClean="0">
                <a:latin typeface="Arial" panose="020B0604020202020204" pitchFamily="34" charset="0"/>
                <a:cs typeface="Arial" panose="020B0604020202020204" pitchFamily="34" charset="0"/>
              </a:rPr>
              <a:t>. And, Erikson </a:t>
            </a:r>
            <a:r>
              <a:rPr lang="fr-BE" altLang="de-DE" dirty="0" err="1" smtClean="0">
                <a:latin typeface="Arial" panose="020B0604020202020204" pitchFamily="34" charset="0"/>
                <a:cs typeface="Arial" panose="020B0604020202020204" pitchFamily="34" charset="0"/>
              </a:rPr>
              <a:t>adds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that</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these</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difficulties</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may</a:t>
            </a:r>
            <a:r>
              <a:rPr lang="fr-BE" altLang="de-DE" dirty="0" smtClean="0">
                <a:latin typeface="Arial" panose="020B0604020202020204" pitchFamily="34" charset="0"/>
                <a:cs typeface="Arial" panose="020B0604020202020204" pitchFamily="34" charset="0"/>
              </a:rPr>
              <a:t> stem </a:t>
            </a:r>
            <a:r>
              <a:rPr lang="fr-BE" altLang="de-DE" dirty="0" err="1" smtClean="0">
                <a:latin typeface="Arial" panose="020B0604020202020204" pitchFamily="34" charset="0"/>
                <a:cs typeface="Arial" panose="020B0604020202020204" pitchFamily="34" charset="0"/>
              </a:rPr>
              <a:t>from</a:t>
            </a:r>
            <a:r>
              <a:rPr lang="fr-BE" altLang="de-DE" dirty="0" smtClean="0">
                <a:latin typeface="Arial" panose="020B0604020202020204" pitchFamily="34" charset="0"/>
                <a:cs typeface="Arial" panose="020B0604020202020204" pitchFamily="34" charset="0"/>
              </a:rPr>
              <a:t> an </a:t>
            </a:r>
            <a:r>
              <a:rPr lang="fr-BE" altLang="de-DE" dirty="0" err="1" smtClean="0">
                <a:latin typeface="Arial" panose="020B0604020202020204" pitchFamily="34" charset="0"/>
                <a:cs typeface="Arial" panose="020B0604020202020204" pitchFamily="34" charset="0"/>
              </a:rPr>
              <a:t>earlier</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failure</a:t>
            </a:r>
            <a:r>
              <a:rPr lang="fr-BE" altLang="de-DE" dirty="0" smtClean="0">
                <a:latin typeface="Arial" panose="020B0604020202020204" pitchFamily="34" charset="0"/>
                <a:cs typeface="Arial" panose="020B0604020202020204" pitchFamily="34" charset="0"/>
              </a:rPr>
              <a:t> to </a:t>
            </a:r>
            <a:r>
              <a:rPr lang="fr-BE" altLang="de-DE" dirty="0" err="1" smtClean="0">
                <a:latin typeface="Arial" panose="020B0604020202020204" pitchFamily="34" charset="0"/>
                <a:cs typeface="Arial" panose="020B0604020202020204" pitchFamily="34" charset="0"/>
              </a:rPr>
              <a:t>develop</a:t>
            </a:r>
            <a:r>
              <a:rPr lang="fr-BE" altLang="de-DE" dirty="0" smtClean="0">
                <a:latin typeface="Arial" panose="020B0604020202020204" pitchFamily="34" charset="0"/>
                <a:cs typeface="Arial" panose="020B0604020202020204" pitchFamily="34" charset="0"/>
              </a:rPr>
              <a:t> a </a:t>
            </a:r>
            <a:r>
              <a:rPr lang="fr-BE" altLang="de-DE" dirty="0" err="1" smtClean="0">
                <a:latin typeface="Arial" panose="020B0604020202020204" pitchFamily="34" charset="0"/>
                <a:cs typeface="Arial" panose="020B0604020202020204" pitchFamily="34" charset="0"/>
              </a:rPr>
              <a:t>strong</a:t>
            </a:r>
            <a:r>
              <a:rPr lang="fr-BE" altLang="de-DE" dirty="0" smtClean="0">
                <a:latin typeface="Arial" panose="020B0604020202020204" pitchFamily="34" charset="0"/>
                <a:cs typeface="Arial" panose="020B0604020202020204" pitchFamily="34" charset="0"/>
              </a:rPr>
              <a:t> </a:t>
            </a:r>
            <a:r>
              <a:rPr lang="fr-BE" altLang="de-DE" dirty="0" err="1" smtClean="0">
                <a:latin typeface="Arial" panose="020B0604020202020204" pitchFamily="34" charset="0"/>
                <a:cs typeface="Arial" panose="020B0604020202020204" pitchFamily="34" charset="0"/>
              </a:rPr>
              <a:t>identity</a:t>
            </a:r>
            <a:r>
              <a:rPr lang="fr-BE" altLang="de-DE" dirty="0" smtClean="0">
                <a:latin typeface="Arial" panose="020B0604020202020204" pitchFamily="34" charset="0"/>
                <a:cs typeface="Arial" panose="020B0604020202020204" pitchFamily="34" charset="0"/>
              </a:rPr>
              <a:t>.</a:t>
            </a:r>
          </a:p>
          <a:p>
            <a:pPr eaLnBrk="1" hangingPunct="1"/>
            <a:endParaRPr lang="fr-BE" altLang="de-DE" dirty="0" smtClean="0">
              <a:latin typeface="Arial" panose="020B0604020202020204" pitchFamily="34" charset="0"/>
              <a:cs typeface="Arial" panose="020B0604020202020204" pitchFamily="34" charset="0"/>
            </a:endParaRPr>
          </a:p>
          <a:p>
            <a:pPr eaLnBrk="1" hangingPunct="1"/>
            <a:r>
              <a:rPr lang="de-DE" altLang="de-DE" dirty="0" smtClean="0">
                <a:latin typeface="Arial" panose="020B0604020202020204" pitchFamily="34" charset="0"/>
                <a:cs typeface="Arial" panose="020B0604020202020204" pitchFamily="34" charset="0"/>
              </a:rPr>
              <a:t>Diese These Eriksons scheint logisch… aber es gibt viele Alternativen!</a:t>
            </a:r>
            <a:endParaRPr lang="fr-BE" altLang="de-DE" dirty="0" smtClean="0">
              <a:latin typeface="Arial" panose="020B0604020202020204" pitchFamily="34" charset="0"/>
              <a:cs typeface="Arial" panose="020B0604020202020204" pitchFamily="34" charset="0"/>
            </a:endParaRPr>
          </a:p>
          <a:p>
            <a:pPr>
              <a:spcBef>
                <a:spcPct val="20000"/>
              </a:spcBef>
              <a:spcAft>
                <a:spcPct val="20000"/>
              </a:spcAft>
              <a:buFontTx/>
              <a:buAutoNum type="arabicPeriod"/>
            </a:pPr>
            <a:r>
              <a:rPr lang="de-DE" altLang="de-DE" dirty="0" smtClean="0">
                <a:latin typeface="Times New Roman" panose="02020603050405020304" pitchFamily="18" charset="0"/>
                <a:cs typeface="Arial" panose="020B0604020202020204" pitchFamily="34" charset="0"/>
              </a:rPr>
              <a:t>Identität und Intimität hängen überhaupt nicht zusammen (van </a:t>
            </a:r>
            <a:r>
              <a:rPr lang="de-DE" altLang="de-DE" dirty="0" err="1" smtClean="0">
                <a:latin typeface="Times New Roman" panose="02020603050405020304" pitchFamily="18" charset="0"/>
                <a:cs typeface="Arial" panose="020B0604020202020204" pitchFamily="34" charset="0"/>
              </a:rPr>
              <a:t>Hoof</a:t>
            </a:r>
            <a:r>
              <a:rPr lang="de-DE" altLang="de-DE" dirty="0" smtClean="0">
                <a:latin typeface="Times New Roman" panose="02020603050405020304" pitchFamily="18" charset="0"/>
                <a:cs typeface="Arial" panose="020B0604020202020204" pitchFamily="34" charset="0"/>
              </a:rPr>
              <a:t>, 1999)?</a:t>
            </a:r>
          </a:p>
          <a:p>
            <a:pPr>
              <a:spcBef>
                <a:spcPct val="20000"/>
              </a:spcBef>
              <a:spcAft>
                <a:spcPct val="20000"/>
              </a:spcAft>
              <a:buFontTx/>
              <a:buAutoNum type="arabicPeriod"/>
            </a:pPr>
            <a:r>
              <a:rPr lang="de-DE" altLang="de-DE" dirty="0" smtClean="0">
                <a:latin typeface="Times New Roman" panose="02020603050405020304" pitchFamily="18" charset="0"/>
                <a:cs typeface="Arial" panose="020B0604020202020204" pitchFamily="34" charset="0"/>
              </a:rPr>
              <a:t>Herauszögern der Identität führt zum Aufschub von intimen Partnerbeziehungen (</a:t>
            </a:r>
            <a:r>
              <a:rPr lang="de-DE" altLang="de-DE" dirty="0" err="1" smtClean="0">
                <a:latin typeface="Times New Roman" panose="02020603050405020304" pitchFamily="18" charset="0"/>
                <a:cs typeface="Arial" panose="020B0604020202020204" pitchFamily="34" charset="0"/>
              </a:rPr>
              <a:t>Côté</a:t>
            </a:r>
            <a:r>
              <a:rPr lang="de-DE" altLang="de-DE" dirty="0" smtClean="0">
                <a:latin typeface="Times New Roman" panose="02020603050405020304" pitchFamily="18" charset="0"/>
                <a:cs typeface="Arial" panose="020B0604020202020204" pitchFamily="34" charset="0"/>
              </a:rPr>
              <a:t>, 2002)?</a:t>
            </a:r>
            <a:endParaRPr lang="nl-NL" altLang="de-DE" dirty="0" smtClean="0">
              <a:latin typeface="Times New Roman" panose="02020603050405020304" pitchFamily="18" charset="0"/>
              <a:cs typeface="Arial" panose="020B0604020202020204" pitchFamily="34" charset="0"/>
            </a:endParaRPr>
          </a:p>
          <a:p>
            <a:pPr>
              <a:spcBef>
                <a:spcPct val="20000"/>
              </a:spcBef>
              <a:spcAft>
                <a:spcPct val="20000"/>
              </a:spcAft>
              <a:buFontTx/>
              <a:buAutoNum type="arabicPeriod"/>
            </a:pPr>
            <a:r>
              <a:rPr lang="de-DE" altLang="de-DE" dirty="0" smtClean="0">
                <a:latin typeface="Times New Roman" panose="02020603050405020304" pitchFamily="18" charset="0"/>
                <a:cs typeface="Arial" panose="020B0604020202020204" pitchFamily="34" charset="0"/>
              </a:rPr>
              <a:t>Intimität ist wichtig für die Identität, vor allem von Frauen (</a:t>
            </a:r>
            <a:r>
              <a:rPr lang="de-DE" altLang="de-DE" dirty="0" err="1" smtClean="0">
                <a:latin typeface="Times New Roman" panose="02020603050405020304" pitchFamily="18" charset="0"/>
                <a:cs typeface="Arial" panose="020B0604020202020204" pitchFamily="34" charset="0"/>
              </a:rPr>
              <a:t>Chodorov</a:t>
            </a:r>
            <a:r>
              <a:rPr lang="de-DE" altLang="de-DE" dirty="0" smtClean="0">
                <a:latin typeface="Times New Roman" panose="02020603050405020304" pitchFamily="18" charset="0"/>
                <a:cs typeface="Arial" panose="020B0604020202020204" pitchFamily="34" charset="0"/>
              </a:rPr>
              <a:t>, 1998)?</a:t>
            </a:r>
            <a:endParaRPr lang="nl-NL" altLang="de-DE" dirty="0" smtClean="0">
              <a:latin typeface="Times New Roman" panose="02020603050405020304" pitchFamily="18" charset="0"/>
              <a:cs typeface="Arial" panose="020B0604020202020204" pitchFamily="34" charset="0"/>
            </a:endParaRPr>
          </a:p>
          <a:p>
            <a:pPr>
              <a:spcBef>
                <a:spcPct val="20000"/>
              </a:spcBef>
              <a:spcAft>
                <a:spcPct val="20000"/>
              </a:spcAft>
              <a:buFontTx/>
              <a:buAutoNum type="arabicPeriod"/>
            </a:pPr>
            <a:r>
              <a:rPr lang="de-DE" altLang="de-DE" dirty="0" smtClean="0">
                <a:latin typeface="Times New Roman" panose="02020603050405020304" pitchFamily="18" charset="0"/>
                <a:cs typeface="Arial" panose="020B0604020202020204" pitchFamily="34" charset="0"/>
              </a:rPr>
              <a:t>Beide entwickeln sich überlappend? </a:t>
            </a:r>
            <a:endParaRPr lang="nl-NL" altLang="de-DE" dirty="0" smtClean="0">
              <a:latin typeface="Times New Roman" panose="02020603050405020304" pitchFamily="18" charset="0"/>
              <a:cs typeface="Arial" panose="020B0604020202020204" pitchFamily="34" charset="0"/>
            </a:endParaRPr>
          </a:p>
          <a:p>
            <a:pPr algn="ctr"/>
            <a:r>
              <a:rPr lang="en-US" altLang="de-DE" b="1" dirty="0" smtClean="0">
                <a:solidFill>
                  <a:srgbClr val="FF0000"/>
                </a:solidFill>
                <a:latin typeface="Times New Roman" panose="02020603050405020304" pitchFamily="18" charset="0"/>
                <a:cs typeface="Arial" panose="020B0604020202020204" pitchFamily="34" charset="0"/>
              </a:rPr>
              <a:t>Das die </a:t>
            </a:r>
            <a:r>
              <a:rPr lang="en-US" altLang="de-DE" b="1" dirty="0" err="1" smtClean="0">
                <a:solidFill>
                  <a:srgbClr val="FF0000"/>
                </a:solidFill>
                <a:latin typeface="Times New Roman" panose="02020603050405020304" pitchFamily="18" charset="0"/>
                <a:cs typeface="Arial" panose="020B0604020202020204" pitchFamily="34" charset="0"/>
              </a:rPr>
              <a:t>Identität</a:t>
            </a:r>
            <a:r>
              <a:rPr lang="en-US" altLang="de-DE" b="1" dirty="0" smtClean="0">
                <a:solidFill>
                  <a:srgbClr val="FF0000"/>
                </a:solidFill>
                <a:latin typeface="Times New Roman" panose="02020603050405020304" pitchFamily="18" charset="0"/>
                <a:cs typeface="Arial" panose="020B0604020202020204" pitchFamily="34" charset="0"/>
              </a:rPr>
              <a:t> der </a:t>
            </a:r>
            <a:r>
              <a:rPr lang="en-US" altLang="de-DE" b="1" dirty="0" err="1" smtClean="0">
                <a:solidFill>
                  <a:srgbClr val="FF0000"/>
                </a:solidFill>
                <a:latin typeface="Times New Roman" panose="02020603050405020304" pitchFamily="18" charset="0"/>
                <a:cs typeface="Arial" panose="020B0604020202020204" pitchFamily="34" charset="0"/>
              </a:rPr>
              <a:t>Intimität</a:t>
            </a:r>
            <a:r>
              <a:rPr lang="en-US" altLang="de-DE" b="1" dirty="0" smtClean="0">
                <a:solidFill>
                  <a:srgbClr val="FF0000"/>
                </a:solidFill>
                <a:latin typeface="Times New Roman" panose="02020603050405020304" pitchFamily="18" charset="0"/>
                <a:cs typeface="Arial" panose="020B0604020202020204" pitchFamily="34" charset="0"/>
              </a:rPr>
              <a:t> </a:t>
            </a:r>
            <a:r>
              <a:rPr lang="en-US" altLang="de-DE" b="1" dirty="0" err="1" smtClean="0">
                <a:solidFill>
                  <a:srgbClr val="FF0000"/>
                </a:solidFill>
                <a:latin typeface="Times New Roman" panose="02020603050405020304" pitchFamily="18" charset="0"/>
                <a:cs typeface="Arial" panose="020B0604020202020204" pitchFamily="34" charset="0"/>
              </a:rPr>
              <a:t>vorausgeht</a:t>
            </a:r>
            <a:r>
              <a:rPr lang="en-US" altLang="de-DE" b="1" dirty="0" smtClean="0">
                <a:solidFill>
                  <a:srgbClr val="FF0000"/>
                </a:solidFill>
                <a:latin typeface="Times New Roman" panose="02020603050405020304" pitchFamily="18" charset="0"/>
                <a:cs typeface="Arial" panose="020B0604020202020204" pitchFamily="34" charset="0"/>
              </a:rPr>
              <a:t>, </a:t>
            </a:r>
            <a:r>
              <a:rPr lang="en-US" altLang="de-DE" b="1" dirty="0" err="1" smtClean="0">
                <a:solidFill>
                  <a:srgbClr val="FF0000"/>
                </a:solidFill>
                <a:latin typeface="Times New Roman" panose="02020603050405020304" pitchFamily="18" charset="0"/>
                <a:cs typeface="Arial" panose="020B0604020202020204" pitchFamily="34" charset="0"/>
              </a:rPr>
              <a:t>ist</a:t>
            </a:r>
            <a:r>
              <a:rPr lang="en-US" altLang="de-DE" b="1" dirty="0" smtClean="0">
                <a:solidFill>
                  <a:srgbClr val="FF0000"/>
                </a:solidFill>
                <a:latin typeface="Times New Roman" panose="02020603050405020304" pitchFamily="18" charset="0"/>
                <a:cs typeface="Arial" panose="020B0604020202020204" pitchFamily="34" charset="0"/>
              </a:rPr>
              <a:t> also </a:t>
            </a:r>
            <a:r>
              <a:rPr lang="en-US" altLang="de-DE" b="1" dirty="0" err="1" smtClean="0">
                <a:solidFill>
                  <a:srgbClr val="FF0000"/>
                </a:solidFill>
                <a:latin typeface="Times New Roman" panose="02020603050405020304" pitchFamily="18" charset="0"/>
                <a:cs typeface="Arial" panose="020B0604020202020204" pitchFamily="34" charset="0"/>
              </a:rPr>
              <a:t>nur</a:t>
            </a:r>
            <a:r>
              <a:rPr lang="en-US" altLang="de-DE" b="1" dirty="0" smtClean="0">
                <a:solidFill>
                  <a:srgbClr val="FF0000"/>
                </a:solidFill>
                <a:latin typeface="Times New Roman" panose="02020603050405020304" pitchFamily="18" charset="0"/>
                <a:cs typeface="Arial" panose="020B0604020202020204" pitchFamily="34" charset="0"/>
              </a:rPr>
              <a:t> </a:t>
            </a:r>
          </a:p>
          <a:p>
            <a:pPr algn="ctr"/>
            <a:r>
              <a:rPr lang="en-US" altLang="de-DE" b="1" dirty="0" smtClean="0">
                <a:solidFill>
                  <a:srgbClr val="FF0000"/>
                </a:solidFill>
                <a:latin typeface="Times New Roman" panose="02020603050405020304" pitchFamily="18" charset="0"/>
                <a:cs typeface="Arial" panose="020B0604020202020204" pitchFamily="34" charset="0"/>
              </a:rPr>
              <a:t>EINE </a:t>
            </a:r>
            <a:r>
              <a:rPr lang="en-US" altLang="de-DE" b="1" dirty="0" err="1" smtClean="0">
                <a:solidFill>
                  <a:srgbClr val="FF0000"/>
                </a:solidFill>
                <a:latin typeface="Times New Roman" panose="02020603050405020304" pitchFamily="18" charset="0"/>
                <a:cs typeface="Arial" panose="020B0604020202020204" pitchFamily="34" charset="0"/>
              </a:rPr>
              <a:t>Hypothese</a:t>
            </a:r>
            <a:r>
              <a:rPr lang="en-US" altLang="de-DE" b="1" dirty="0" smtClean="0">
                <a:solidFill>
                  <a:srgbClr val="FF0000"/>
                </a:solidFill>
                <a:latin typeface="Times New Roman" panose="02020603050405020304" pitchFamily="18" charset="0"/>
                <a:cs typeface="Arial" panose="020B0604020202020204" pitchFamily="34" charset="0"/>
              </a:rPr>
              <a:t>!</a:t>
            </a:r>
            <a:endParaRPr lang="de-DE" altLang="de-DE" dirty="0" smtClean="0">
              <a:solidFill>
                <a:srgbClr val="FF0000"/>
              </a:solidFill>
              <a:latin typeface="Times New Roman" panose="02020603050405020304" pitchFamily="18" charset="0"/>
              <a:cs typeface="Arial" panose="020B0604020202020204" pitchFamily="34" charset="0"/>
            </a:endParaRPr>
          </a:p>
          <a:p>
            <a:pPr eaLnBrk="1" hangingPunct="1"/>
            <a:endParaRPr lang="en-US" alt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626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36600" indent="-282575">
              <a:spcBef>
                <a:spcPct val="30000"/>
              </a:spcBef>
              <a:defRPr sz="1200">
                <a:solidFill>
                  <a:schemeClr val="tx1"/>
                </a:solidFill>
                <a:latin typeface="Arial" panose="020B0604020202020204" pitchFamily="34" charset="0"/>
                <a:cs typeface="Arial" panose="020B0604020202020204" pitchFamily="34" charset="0"/>
              </a:defRPr>
            </a:lvl2pPr>
            <a:lvl3pPr marL="1133475" indent="-225425">
              <a:spcBef>
                <a:spcPct val="30000"/>
              </a:spcBef>
              <a:defRPr sz="1200">
                <a:solidFill>
                  <a:schemeClr val="tx1"/>
                </a:solidFill>
                <a:latin typeface="Arial" panose="020B0604020202020204" pitchFamily="34" charset="0"/>
                <a:cs typeface="Arial" panose="020B0604020202020204" pitchFamily="34" charset="0"/>
              </a:defRPr>
            </a:lvl3pPr>
            <a:lvl4pPr marL="1587500" indent="-225425">
              <a:spcBef>
                <a:spcPct val="30000"/>
              </a:spcBef>
              <a:defRPr sz="1200">
                <a:solidFill>
                  <a:schemeClr val="tx1"/>
                </a:solidFill>
                <a:latin typeface="Arial" panose="020B0604020202020204" pitchFamily="34" charset="0"/>
                <a:cs typeface="Arial" panose="020B0604020202020204" pitchFamily="34" charset="0"/>
              </a:defRPr>
            </a:lvl4pPr>
            <a:lvl5pPr marL="2039938" indent="-225425">
              <a:spcBef>
                <a:spcPct val="30000"/>
              </a:spcBef>
              <a:defRPr sz="1200">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CFDDCE-E289-46E6-8B63-2744BC0EAC6A}" type="slidenum">
              <a:rPr lang="de-DE" altLang="de-DE" smtClean="0"/>
              <a:pPr>
                <a:spcBef>
                  <a:spcPct val="0"/>
                </a:spcBef>
              </a:pPr>
              <a:t>59</a:t>
            </a:fld>
            <a:endParaRPr lang="de-DE" alt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latin typeface="Arial" panose="020B0604020202020204" pitchFamily="34" charset="0"/>
                <a:cs typeface="Arial" panose="020B0604020202020204" pitchFamily="34" charset="0"/>
              </a:rPr>
              <a:t>Für Erikson war die </a:t>
            </a:r>
            <a:r>
              <a:rPr lang="de-DE" altLang="de-DE" dirty="0" err="1" smtClean="0">
                <a:latin typeface="Arial" panose="020B0604020202020204" pitchFamily="34" charset="0"/>
                <a:cs typeface="Arial" panose="020B0604020202020204" pitchFamily="34" charset="0"/>
              </a:rPr>
              <a:t>Id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entw</a:t>
            </a:r>
            <a:r>
              <a:rPr lang="de-DE" altLang="de-DE" dirty="0" smtClean="0">
                <a:latin typeface="Arial" panose="020B0604020202020204" pitchFamily="34" charset="0"/>
                <a:cs typeface="Arial" panose="020B0604020202020204" pitchFamily="34" charset="0"/>
              </a:rPr>
              <a:t>. Zentral in der </a:t>
            </a:r>
            <a:r>
              <a:rPr lang="de-DE" altLang="de-DE" dirty="0" err="1" smtClean="0">
                <a:latin typeface="Arial" panose="020B0604020202020204" pitchFamily="34" charset="0"/>
                <a:cs typeface="Arial" panose="020B0604020202020204" pitchFamily="34" charset="0"/>
              </a:rPr>
              <a:t>Adol</a:t>
            </a:r>
            <a:r>
              <a:rPr lang="de-DE" altLang="de-DE" dirty="0" smtClean="0">
                <a:latin typeface="Arial" panose="020B0604020202020204" pitchFamily="34" charset="0"/>
                <a:cs typeface="Arial" panose="020B0604020202020204" pitchFamily="34" charset="0"/>
              </a:rPr>
              <a:t> zwischen den Polen </a:t>
            </a:r>
            <a:r>
              <a:rPr lang="de-DE" altLang="de-DE" dirty="0" err="1" smtClean="0">
                <a:latin typeface="Arial" panose="020B0604020202020204" pitchFamily="34" charset="0"/>
                <a:cs typeface="Arial" panose="020B0604020202020204" pitchFamily="34" charset="0"/>
              </a:rPr>
              <a:t>idensynthese</a:t>
            </a:r>
            <a:r>
              <a:rPr lang="de-DE" altLang="de-DE" dirty="0" smtClean="0">
                <a:latin typeface="Arial" panose="020B0604020202020204" pitchFamily="34" charset="0"/>
                <a:cs typeface="Arial" panose="020B0604020202020204" pitchFamily="34" charset="0"/>
              </a:rPr>
              <a:t> und </a:t>
            </a:r>
            <a:r>
              <a:rPr lang="de-DE" altLang="de-DE" dirty="0" err="1" smtClean="0">
                <a:latin typeface="Arial" panose="020B0604020202020204" pitchFamily="34" charset="0"/>
                <a:cs typeface="Arial" panose="020B0604020202020204" pitchFamily="34" charset="0"/>
              </a:rPr>
              <a:t>Id</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konfusion</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angesidert</a:t>
            </a:r>
            <a:r>
              <a:rPr lang="de-DE" altLang="de-DE" dirty="0" smtClean="0">
                <a:latin typeface="Arial" panose="020B0604020202020204" pitchFamily="34" charset="0"/>
                <a:cs typeface="Arial" panose="020B0604020202020204" pitchFamily="34" charset="0"/>
              </a:rPr>
              <a:t>- dauert zwar lebenslang </a:t>
            </a:r>
            <a:r>
              <a:rPr lang="de-DE" altLang="de-DE" dirty="0" err="1" smtClean="0">
                <a:latin typeface="Arial" panose="020B0604020202020204" pitchFamily="34" charset="0"/>
                <a:cs typeface="Arial" panose="020B0604020202020204" pitchFamily="34" charset="0"/>
              </a:rPr>
              <a:t>an,aber</a:t>
            </a:r>
            <a:r>
              <a:rPr lang="de-DE" altLang="de-DE" dirty="0" smtClean="0">
                <a:latin typeface="Arial" panose="020B0604020202020204" pitchFamily="34" charset="0"/>
                <a:cs typeface="Arial" panose="020B0604020202020204" pitchFamily="34" charset="0"/>
              </a:rPr>
              <a:t> zentral in der </a:t>
            </a:r>
            <a:r>
              <a:rPr lang="de-DE" altLang="de-DE" dirty="0" err="1" smtClean="0">
                <a:latin typeface="Arial" panose="020B0604020202020204" pitchFamily="34" charset="0"/>
                <a:cs typeface="Arial" panose="020B0604020202020204" pitchFamily="34" charset="0"/>
              </a:rPr>
              <a:t>adol</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Sequentuelle</a:t>
            </a:r>
            <a:r>
              <a:rPr lang="de-DE" altLang="de-DE" dirty="0" smtClean="0">
                <a:latin typeface="Arial" panose="020B0604020202020204" pitchFamily="34" charset="0"/>
                <a:cs typeface="Arial" panose="020B0604020202020204" pitchFamily="34" charset="0"/>
              </a:rPr>
              <a:t>, davon weitere </a:t>
            </a:r>
            <a:r>
              <a:rPr lang="de-DE" altLang="de-DE" dirty="0" err="1" smtClean="0">
                <a:latin typeface="Arial" panose="020B0604020202020204" pitchFamily="34" charset="0"/>
                <a:cs typeface="Arial" panose="020B0604020202020204" pitchFamily="34" charset="0"/>
              </a:rPr>
              <a:t>entw</a:t>
            </a:r>
            <a:r>
              <a:rPr lang="de-DE" altLang="de-DE" dirty="0" smtClean="0">
                <a:latin typeface="Arial" panose="020B0604020202020204" pitchFamily="34" charset="0"/>
                <a:cs typeface="Arial" panose="020B0604020202020204" pitchFamily="34" charset="0"/>
              </a:rPr>
              <a:t>. Partnerschaft </a:t>
            </a:r>
            <a:r>
              <a:rPr lang="de-DE" altLang="de-DE" dirty="0" err="1" smtClean="0">
                <a:latin typeface="Arial" panose="020B0604020202020204" pitchFamily="34" charset="0"/>
                <a:cs typeface="Arial" panose="020B0604020202020204" pitchFamily="34" charset="0"/>
              </a:rPr>
              <a:t>ab.Ggenwärtig</a:t>
            </a:r>
            <a:r>
              <a:rPr lang="de-DE" altLang="de-DE" dirty="0" smtClean="0">
                <a:latin typeface="Arial" panose="020B0604020202020204" pitchFamily="34" charset="0"/>
                <a:cs typeface="Arial" panose="020B0604020202020204" pitchFamily="34" charset="0"/>
              </a:rPr>
              <a:t> über 500 Studien n </a:t>
            </a:r>
            <a:r>
              <a:rPr lang="de-DE" altLang="de-DE" dirty="0" err="1" smtClean="0">
                <a:latin typeface="Arial" panose="020B0604020202020204" pitchFamily="34" charset="0"/>
                <a:cs typeface="Arial" panose="020B0604020202020204" pitchFamily="34" charset="0"/>
              </a:rPr>
              <a:t>ur</a:t>
            </a:r>
            <a:r>
              <a:rPr lang="de-DE" altLang="de-DE" dirty="0" smtClean="0">
                <a:latin typeface="Arial" panose="020B0604020202020204" pitchFamily="34" charset="0"/>
                <a:cs typeface="Arial" panose="020B0604020202020204" pitchFamily="34" charset="0"/>
              </a:rPr>
              <a:t> zum Identitätsstatus-Paradigma, nicht eingerechnet die anderen Modell, die sich in der Folge </a:t>
            </a:r>
            <a:r>
              <a:rPr lang="de-DE" altLang="de-DE" dirty="0" err="1" smtClean="0">
                <a:latin typeface="Arial" panose="020B0604020202020204" pitchFamily="34" charset="0"/>
                <a:cs typeface="Arial" panose="020B0604020202020204" pitchFamily="34" charset="0"/>
              </a:rPr>
              <a:t>entwickleten</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Goosens</a:t>
            </a:r>
            <a:r>
              <a:rPr lang="de-DE" altLang="de-DE" dirty="0" smtClean="0">
                <a:latin typeface="Arial" panose="020B0604020202020204" pitchFamily="34" charset="0"/>
                <a:cs typeface="Arial" panose="020B0604020202020204" pitchFamily="34" charset="0"/>
              </a:rPr>
              <a:t> et al. IN jedem Fall geht es um die Kombination von Exploration und </a:t>
            </a:r>
            <a:r>
              <a:rPr lang="de-DE" altLang="de-DE" dirty="0" err="1" smtClean="0">
                <a:latin typeface="Arial" panose="020B0604020202020204" pitchFamily="34" charset="0"/>
                <a:cs typeface="Arial" panose="020B0604020202020204" pitchFamily="34" charset="0"/>
              </a:rPr>
              <a:t>Kommitment</a:t>
            </a:r>
            <a:r>
              <a:rPr lang="de-DE" altLang="de-DE" dirty="0" smtClean="0">
                <a:latin typeface="Arial" panose="020B0604020202020204" pitchFamily="34" charset="0"/>
                <a:cs typeface="Arial" panose="020B0604020202020204" pitchFamily="34" charset="0"/>
              </a:rPr>
              <a:t>, die auch schon für Marcias Operationalisierung  wichtig ist. Zeichnung dazu auch bei Nummer, S. 164</a:t>
            </a:r>
          </a:p>
          <a:p>
            <a:pPr eaLnBrk="1" hangingPunct="1"/>
            <a:r>
              <a:rPr lang="de-DE" altLang="de-DE" dirty="0" smtClean="0">
                <a:latin typeface="Arial" panose="020B0604020202020204" pitchFamily="34" charset="0"/>
                <a:cs typeface="Arial" panose="020B0604020202020204" pitchFamily="34" charset="0"/>
              </a:rPr>
              <a:t>Die neueren </a:t>
            </a:r>
            <a:r>
              <a:rPr lang="de-DE" altLang="de-DE" dirty="0" err="1" smtClean="0">
                <a:latin typeface="Arial" panose="020B0604020202020204" pitchFamily="34" charset="0"/>
                <a:cs typeface="Arial" panose="020B0604020202020204" pitchFamily="34" charset="0"/>
              </a:rPr>
              <a:t>Ansätzenm</a:t>
            </a:r>
            <a:r>
              <a:rPr lang="de-DE" altLang="de-DE" dirty="0" smtClean="0">
                <a:latin typeface="Arial" panose="020B0604020202020204" pitchFamily="34" charset="0"/>
                <a:cs typeface="Arial" panose="020B0604020202020204" pitchFamily="34" charset="0"/>
              </a:rPr>
              <a:t> differenzieren allerdings die </a:t>
            </a:r>
            <a:r>
              <a:rPr lang="de-DE" altLang="de-DE" dirty="0" err="1" smtClean="0">
                <a:latin typeface="Arial" panose="020B0604020202020204" pitchFamily="34" charset="0"/>
                <a:cs typeface="Arial" panose="020B0604020202020204" pitchFamily="34" charset="0"/>
              </a:rPr>
              <a:t>Expoloration</a:t>
            </a:r>
            <a:r>
              <a:rPr lang="de-DE" altLang="de-DE" dirty="0" smtClean="0">
                <a:latin typeface="Arial" panose="020B0604020202020204" pitchFamily="34" charset="0"/>
                <a:cs typeface="Arial" panose="020B0604020202020204" pitchFamily="34" charset="0"/>
              </a:rPr>
              <a:t> in die Breite und in die Tiefe und auch das </a:t>
            </a:r>
            <a:r>
              <a:rPr lang="de-DE" altLang="de-DE" dirty="0" err="1" smtClean="0">
                <a:latin typeface="Arial" panose="020B0604020202020204" pitchFamily="34" charset="0"/>
                <a:cs typeface="Arial" panose="020B0604020202020204" pitchFamily="34" charset="0"/>
              </a:rPr>
              <a:t>Commitment</a:t>
            </a:r>
            <a:r>
              <a:rPr lang="de-DE" altLang="de-DE" dirty="0" smtClean="0">
                <a:latin typeface="Arial" panose="020B0604020202020204" pitchFamily="34" charset="0"/>
                <a:cs typeface="Arial" panose="020B0604020202020204" pitchFamily="34" charset="0"/>
              </a:rPr>
              <a:t> ist ein </a:t>
            </a:r>
            <a:r>
              <a:rPr lang="de-DE" altLang="de-DE" dirty="0" err="1" smtClean="0">
                <a:latin typeface="Arial" panose="020B0604020202020204" pitchFamily="34" charset="0"/>
                <a:cs typeface="Arial" panose="020B0604020202020204" pitchFamily="34" charset="0"/>
              </a:rPr>
              <a:t>prozeß:nach</a:t>
            </a:r>
            <a:r>
              <a:rPr lang="de-DE" altLang="de-DE" dirty="0" smtClean="0">
                <a:latin typeface="Arial" panose="020B0604020202020204" pitchFamily="34" charset="0"/>
                <a:cs typeface="Arial" panose="020B0604020202020204" pitchFamily="34" charset="0"/>
              </a:rPr>
              <a:t> Exploration wird immer wieder das </a:t>
            </a:r>
            <a:r>
              <a:rPr lang="de-DE" altLang="de-DE" dirty="0" err="1" smtClean="0">
                <a:latin typeface="Arial" panose="020B0604020202020204" pitchFamily="34" charset="0"/>
                <a:cs typeface="Arial" panose="020B0604020202020204" pitchFamily="34" charset="0"/>
              </a:rPr>
              <a:t>Commitment</a:t>
            </a:r>
            <a:r>
              <a:rPr lang="de-DE" altLang="de-DE" dirty="0" smtClean="0">
                <a:latin typeface="Arial" panose="020B0604020202020204" pitchFamily="34" charset="0"/>
                <a:cs typeface="Arial" panose="020B0604020202020204" pitchFamily="34" charset="0"/>
              </a:rPr>
              <a:t> neu ausgerichtet= </a:t>
            </a:r>
            <a:r>
              <a:rPr lang="de-DE" altLang="de-DE" dirty="0" err="1" smtClean="0">
                <a:latin typeface="Arial" panose="020B0604020202020204" pitchFamily="34" charset="0"/>
                <a:cs typeface="Arial" panose="020B0604020202020204" pitchFamily="34" charset="0"/>
              </a:rPr>
              <a:t>Commitment</a:t>
            </a:r>
            <a:r>
              <a:rPr lang="de-DE" altLang="de-DE" dirty="0" smtClean="0">
                <a:latin typeface="Arial" panose="020B0604020202020204" pitchFamily="34" charset="0"/>
                <a:cs typeface="Arial" panose="020B0604020202020204" pitchFamily="34" charset="0"/>
              </a:rPr>
              <a:t> ist ein </a:t>
            </a:r>
            <a:r>
              <a:rPr lang="de-DE" altLang="de-DE" dirty="0" err="1" smtClean="0">
                <a:latin typeface="Arial" panose="020B0604020202020204" pitchFamily="34" charset="0"/>
                <a:cs typeface="Arial" panose="020B0604020202020204" pitchFamily="34" charset="0"/>
              </a:rPr>
              <a:t>prozeß</a:t>
            </a:r>
            <a:r>
              <a:rPr lang="de-DE" altLang="de-DE" dirty="0" smtClean="0">
                <a:latin typeface="Arial" panose="020B0604020202020204" pitchFamily="34" charset="0"/>
                <a:cs typeface="Arial" panose="020B0604020202020204" pitchFamily="34" charset="0"/>
              </a:rPr>
              <a:t> und kein </a:t>
            </a:r>
            <a:r>
              <a:rPr lang="de-DE" altLang="de-DE" dirty="0" err="1" smtClean="0">
                <a:latin typeface="Arial" panose="020B0604020202020204" pitchFamily="34" charset="0"/>
                <a:cs typeface="Arial" panose="020B0604020202020204" pitchFamily="34" charset="0"/>
              </a:rPr>
              <a:t>outcome</a:t>
            </a:r>
            <a:r>
              <a:rPr lang="de-DE" altLang="de-DE"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2820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80B45C-5A2A-4470-B87E-A087305A7F8A}" type="slidenum">
              <a:rPr lang="de-DE" altLang="de-DE"/>
              <a:pPr>
                <a:spcBef>
                  <a:spcPct val="0"/>
                </a:spcBef>
              </a:pPr>
              <a:t>6</a:t>
            </a:fld>
            <a:endParaRPr lang="de-DE" altLang="de-D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latin typeface="Arial" panose="020B0604020202020204" pitchFamily="34" charset="0"/>
                <a:cs typeface="Arial" panose="020B0604020202020204" pitchFamily="34" charset="0"/>
              </a:rPr>
              <a:t>Studie von Aydt &amp; Corsoro ( 2003) amerikan- italienische Vergleichstudie: Kinder sind nicht die passiven rezipienten der Erw.kultur, sie interpretieren und reüprodutzieren geschlechtsrollen, die oft überrschend und unerwartet für uns sind. Spielke mit Jungen“ Willst du meinen BH sehen? Ich habe einen BH für meinen Bauchnabel</a:t>
            </a:r>
          </a:p>
          <a:p>
            <a:pPr eaLnBrk="1" hangingPunct="1"/>
            <a:r>
              <a:rPr lang="de-DE" altLang="de-DE" smtClean="0">
                <a:latin typeface="Arial" panose="020B0604020202020204" pitchFamily="34" charset="0"/>
                <a:cs typeface="Arial" panose="020B0604020202020204" pitchFamily="34" charset="0"/>
              </a:rPr>
              <a:t>Gender segregation mit 3 frühestens, deutlich mit 5 Jahren, Spitze in der Grundschulzeit, wo in streng nach dem Geschlecht getrennten Gruppen gespielt wird und das andere Geschlecht abgewertet wird </a:t>
            </a:r>
          </a:p>
          <a:p>
            <a:pPr eaLnBrk="1" hangingPunct="1"/>
            <a:r>
              <a:rPr lang="de-DE" altLang="de-DE" smtClean="0">
                <a:latin typeface="Arial" panose="020B0604020202020204" pitchFamily="34" charset="0"/>
                <a:cs typeface="Arial" panose="020B0604020202020204" pitchFamily="34" charset="0"/>
              </a:rPr>
              <a:t>65% spielen nur mit dem eigenen Geschlecht, 24% mit Jungen und Mädchen, </a:t>
            </a:r>
          </a:p>
          <a:p>
            <a:pPr eaLnBrk="1" hangingPunct="1"/>
            <a:r>
              <a:rPr lang="de-DE" altLang="de-DE" smtClean="0">
                <a:latin typeface="Arial" panose="020B0604020202020204" pitchFamily="34" charset="0"/>
                <a:cs typeface="Arial" panose="020B0604020202020204" pitchFamily="34" charset="0"/>
              </a:rPr>
              <a:t>Dennoch, borderwork zu sehen- Mädchen dringt in Jungengruppe ein und ärgert sie, drohen Sopielerisch, mit Mtsch zu schmeißen, Spiel m it den Geschlechtsgrenzen, Themen häufig in Mädchengruppen Heirat, Küssen, Kinderkriegen</a:t>
            </a:r>
          </a:p>
          <a:p>
            <a:pPr eaLnBrk="1" hangingPunct="1"/>
            <a:endParaRPr lang="de-DE" altLang="de-DE" smtClean="0">
              <a:latin typeface="Arial" panose="020B0604020202020204" pitchFamily="34" charset="0"/>
              <a:cs typeface="Arial" panose="020B0604020202020204" pitchFamily="34" charset="0"/>
            </a:endParaRPr>
          </a:p>
          <a:p>
            <a:pPr eaLnBrk="1" hangingPunct="1"/>
            <a:r>
              <a:rPr lang="de-DE" altLang="de-DE" smtClean="0">
                <a:latin typeface="Arial" panose="020B0604020202020204" pitchFamily="34" charset="0"/>
                <a:cs typeface="Arial" panose="020B0604020202020204" pitchFamily="34" charset="0"/>
              </a:rPr>
              <a:t>Kaum „cross- sex play“, zwischen 2-10 %, auch andere Art zu spielen: mehr bebachtend,</a:t>
            </a:r>
          </a:p>
          <a:p>
            <a:pPr eaLnBrk="1" hangingPunct="1"/>
            <a:r>
              <a:rPr lang="de-DE" altLang="de-DE" smtClean="0">
                <a:latin typeface="Arial" panose="020B0604020202020204" pitchFamily="34" charset="0"/>
                <a:cs typeface="Arial" panose="020B0604020202020204" pitchFamily="34" charset="0"/>
              </a:rPr>
              <a:t>Im same sex spiel viel krativer und activer, prosocial jedoch mit starken gender roles: Mächen kommunikativ, Rollenspiel, theme n Familie, babies, heirat, Jungen rough and tumble play</a:t>
            </a:r>
          </a:p>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7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EEB6B9-BDAA-4299-A3A8-463B3DC18EBB}" type="slidenum">
              <a:rPr lang="de-DE" altLang="de-DE"/>
              <a:pPr>
                <a:spcBef>
                  <a:spcPct val="0"/>
                </a:spcBef>
              </a:pPr>
              <a:t>8</a:t>
            </a:fld>
            <a:endParaRPr lang="de-DE" alt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1000" smtClean="0">
                <a:latin typeface="Arial" panose="020B0604020202020204" pitchFamily="34" charset="0"/>
                <a:cs typeface="Arial" panose="020B0604020202020204" pitchFamily="34" charset="0"/>
              </a:rPr>
              <a:t>Für therapeutische Prozesse besonders wichtig - Der narrative Ansatz (McAdams, 1993</a:t>
            </a:r>
            <a:r>
              <a:rPr lang="de-DE" altLang="de-DE" smtClean="0">
                <a:latin typeface="Arial" panose="020B0604020202020204" pitchFamily="34" charset="0"/>
                <a:cs typeface="Arial" panose="020B0604020202020204" pitchFamily="34" charset="0"/>
              </a:rPr>
              <a:t> Tieu et al., 2007 untersuchten die Kohärenz von narrativen Wendepunkten (turning points)-erarbeitete Identität war mit starker kausaler Verbindung innerhalb dieser stories verbunden in ihrem Leben umgingen und ihnen eine positive Entwicklungskraft zuschrieben ( „wie der Phönix aus der Asche“) hatten eine reifere Identität. Ausgewertet wurden resolution, positive ending, coherence</a:t>
            </a:r>
          </a:p>
        </p:txBody>
      </p:sp>
    </p:spTree>
    <p:extLst>
      <p:ext uri="{BB962C8B-B14F-4D97-AF65-F5344CB8AC3E}">
        <p14:creationId xmlns:p14="http://schemas.microsoft.com/office/powerpoint/2010/main" val="358187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Idenitätsexploration</a:t>
            </a:r>
            <a:r>
              <a:rPr lang="de-DE" dirty="0" smtClean="0"/>
              <a:t> </a:t>
            </a:r>
            <a:r>
              <a:rPr lang="de-DE" dirty="0" err="1" smtClean="0"/>
              <a:t>zunhemend</a:t>
            </a:r>
            <a:r>
              <a:rPr lang="de-DE" dirty="0" smtClean="0"/>
              <a:t> kritischer: </a:t>
            </a:r>
            <a:r>
              <a:rPr lang="de-DE" dirty="0" err="1" smtClean="0"/>
              <a:t>selbstkritik</a:t>
            </a:r>
            <a:r>
              <a:rPr lang="de-DE" dirty="0" smtClean="0"/>
              <a:t>, selbsterzieherische </a:t>
            </a:r>
            <a:r>
              <a:rPr lang="de-DE" dirty="0" err="1" smtClean="0"/>
              <a:t>appelle</a:t>
            </a:r>
            <a:r>
              <a:rPr lang="de-DE" dirty="0" smtClean="0"/>
              <a:t>, </a:t>
            </a:r>
            <a:r>
              <a:rPr lang="de-DE" dirty="0" err="1" smtClean="0"/>
              <a:t>selbstzweifel</a:t>
            </a:r>
            <a:r>
              <a:rPr lang="de-DE" dirty="0" smtClean="0"/>
              <a:t> machen einen </a:t>
            </a:r>
            <a:r>
              <a:rPr lang="de-DE" dirty="0" err="1" smtClean="0"/>
              <a:t>erhbelichen</a:t>
            </a:r>
            <a:r>
              <a:rPr lang="de-DE" dirty="0" smtClean="0"/>
              <a:t> teil aus </a:t>
            </a:r>
            <a:endParaRPr lang="de-DE" dirty="0"/>
          </a:p>
        </p:txBody>
      </p:sp>
      <p:sp>
        <p:nvSpPr>
          <p:cNvPr id="4" name="Foliennummernplatzhalter 3"/>
          <p:cNvSpPr>
            <a:spLocks noGrp="1"/>
          </p:cNvSpPr>
          <p:nvPr>
            <p:ph type="sldNum" sz="quarter" idx="10"/>
          </p:nvPr>
        </p:nvSpPr>
        <p:spPr/>
        <p:txBody>
          <a:bodyPr/>
          <a:lstStyle/>
          <a:p>
            <a:fld id="{D7E9C66A-1888-4C17-93F3-F40CD9FFCC42}" type="slidenum">
              <a:rPr lang="en-US" smtClean="0"/>
              <a:t>9</a:t>
            </a:fld>
            <a:endParaRPr lang="en-US"/>
          </a:p>
        </p:txBody>
      </p:sp>
    </p:spTree>
    <p:extLst>
      <p:ext uri="{BB962C8B-B14F-4D97-AF65-F5344CB8AC3E}">
        <p14:creationId xmlns:p14="http://schemas.microsoft.com/office/powerpoint/2010/main" val="54743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8A4354-3D7E-4870-8531-9E60DAF651A2}" type="slidenum">
              <a:rPr kumimoji="0" lang="de-DE" altLang="de-DE"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de-DE" altLang="de-DE"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t>„Identity is subjective feeling of sameness and continuity across time and contexts“</a:t>
            </a:r>
          </a:p>
          <a:p>
            <a:pPr eaLnBrk="1" hangingPunct="1"/>
            <a:r>
              <a:rPr lang="de-DE" altLang="de-DE" smtClean="0"/>
              <a:t>Daher Identität niemals final, Identitätsentwicklung geht das ganze Leben lang, unterliegt immer Veränderungen</a:t>
            </a:r>
          </a:p>
          <a:p>
            <a:pPr eaLnBrk="1" hangingPunct="1"/>
            <a:r>
              <a:rPr lang="de-DE" altLang="de-DE" smtClean="0"/>
              <a:t>Zwischen den Polen Identitätsynthese ( Integration von früheren Identitätsaspekten und Identifikationen aus der Kindheit) und Identitäts-konfusion ( Unfähigkeit, das Ganze zu einer kohärenten Identität zu integrieren)</a:t>
            </a:r>
          </a:p>
          <a:p>
            <a:pPr eaLnBrk="1" hangingPunct="1"/>
            <a:r>
              <a:rPr lang="de-DE" altLang="de-DE" smtClean="0"/>
              <a:t>Auf der Basis seiner Theorie entwickleten sich zahlreiche empirische Ansätze zur Überpürgfung, von denen Marcia der bekannteste ist: </a:t>
            </a:r>
          </a:p>
        </p:txBody>
      </p:sp>
    </p:spTree>
    <p:extLst>
      <p:ext uri="{BB962C8B-B14F-4D97-AF65-F5344CB8AC3E}">
        <p14:creationId xmlns:p14="http://schemas.microsoft.com/office/powerpoint/2010/main" val="214690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C8FE4C-4692-4B02-9A3C-9E33AD44C72E}"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cs typeface="Arial" panose="020B0604020202020204" pitchFamily="34" charset="0"/>
              </a:rPr>
              <a:t>Nur selbst und Beziehung, Körper extra!</a:t>
            </a:r>
          </a:p>
        </p:txBody>
      </p:sp>
    </p:spTree>
    <p:extLst>
      <p:ext uri="{BB962C8B-B14F-4D97-AF65-F5344CB8AC3E}">
        <p14:creationId xmlns:p14="http://schemas.microsoft.com/office/powerpoint/2010/main" val="84734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61708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0913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6022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6022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478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09600" y="1600200"/>
            <a:ext cx="10972800" cy="4276725"/>
          </a:xfrm>
        </p:spPr>
        <p:txBody>
          <a:bodyPr/>
          <a:lstStyle/>
          <a:p>
            <a:pPr lvl="0"/>
            <a:endParaRPr lang="de-DE" noProof="0" smtClean="0"/>
          </a:p>
        </p:txBody>
      </p:sp>
    </p:spTree>
    <p:extLst>
      <p:ext uri="{BB962C8B-B14F-4D97-AF65-F5344CB8AC3E}">
        <p14:creationId xmlns:p14="http://schemas.microsoft.com/office/powerpoint/2010/main" val="332058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0"/>
            <a:ext cx="5384800" cy="4276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0"/>
            <a:ext cx="5384800" cy="4276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7962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09600" y="1600201"/>
            <a:ext cx="5384800" cy="2062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97600" y="1600201"/>
            <a:ext cx="5384800" cy="2062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09600" y="3814763"/>
            <a:ext cx="5384800" cy="2062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6197600" y="3814763"/>
            <a:ext cx="5384800" cy="2062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1650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939404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97141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36931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0"/>
            <a:ext cx="53848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0"/>
            <a:ext cx="53848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1883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9832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0997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677008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562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73792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72876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97020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6022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6022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131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09600" y="1600200"/>
            <a:ext cx="10972800" cy="4276725"/>
          </a:xfrm>
        </p:spPr>
        <p:txBody>
          <a:bodyPr/>
          <a:lstStyle/>
          <a:p>
            <a:pPr lvl="0"/>
            <a:endParaRPr lang="de-DE" noProof="0" smtClean="0"/>
          </a:p>
        </p:txBody>
      </p:sp>
    </p:spTree>
    <p:extLst>
      <p:ext uri="{BB962C8B-B14F-4D97-AF65-F5344CB8AC3E}">
        <p14:creationId xmlns:p14="http://schemas.microsoft.com/office/powerpoint/2010/main" val="1908601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0"/>
            <a:ext cx="5384800" cy="4276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0"/>
            <a:ext cx="5384800" cy="4276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89568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09600" y="1600201"/>
            <a:ext cx="5384800" cy="2062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97600" y="1600201"/>
            <a:ext cx="5384800" cy="2062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09600" y="3814763"/>
            <a:ext cx="5384800" cy="2062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6197600" y="3814763"/>
            <a:ext cx="5384800" cy="2062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053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0"/>
            <a:ext cx="5384800" cy="4276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97600" y="1600201"/>
            <a:ext cx="5384800" cy="2062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197600" y="3814763"/>
            <a:ext cx="5384800" cy="2062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0855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575868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0"/>
            <a:ext cx="5384800" cy="4276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97600" y="1600200"/>
            <a:ext cx="5384800" cy="4276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3639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0"/>
            <a:ext cx="53848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0"/>
            <a:ext cx="53848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2890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0959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0575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0239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8991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9999FF"/>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75" name="Rectangle 3"/>
          <p:cNvSpPr>
            <a:spLocks noGrp="1" noChangeArrowheads="1"/>
          </p:cNvSpPr>
          <p:nvPr>
            <p:ph type="body" idx="1"/>
          </p:nvPr>
        </p:nvSpPr>
        <p:spPr bwMode="auto">
          <a:xfrm>
            <a:off x="609600" y="1600200"/>
            <a:ext cx="10972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extLst>
      <p:ext uri="{BB962C8B-B14F-4D97-AF65-F5344CB8AC3E}">
        <p14:creationId xmlns:p14="http://schemas.microsoft.com/office/powerpoint/2010/main" val="1905283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FF"/>
          </a:solidFill>
          <a:latin typeface="+mj-lt"/>
          <a:ea typeface="+mj-ea"/>
          <a:cs typeface="+mj-cs"/>
        </a:defRPr>
      </a:lvl1pPr>
      <a:lvl2pPr algn="ctr" rtl="0" eaLnBrk="0" fontAlgn="base" hangingPunct="0">
        <a:spcBef>
          <a:spcPct val="0"/>
        </a:spcBef>
        <a:spcAft>
          <a:spcPct val="0"/>
        </a:spcAft>
        <a:defRPr sz="4400" b="1">
          <a:solidFill>
            <a:srgbClr val="0000FF"/>
          </a:solidFill>
          <a:latin typeface="Times New Roman" pitchFamily="18" charset="0"/>
          <a:cs typeface="Arial" charset="0"/>
        </a:defRPr>
      </a:lvl2pPr>
      <a:lvl3pPr algn="ctr" rtl="0" eaLnBrk="0" fontAlgn="base" hangingPunct="0">
        <a:spcBef>
          <a:spcPct val="0"/>
        </a:spcBef>
        <a:spcAft>
          <a:spcPct val="0"/>
        </a:spcAft>
        <a:defRPr sz="4400" b="1">
          <a:solidFill>
            <a:srgbClr val="0000FF"/>
          </a:solidFill>
          <a:latin typeface="Times New Roman" pitchFamily="18" charset="0"/>
          <a:cs typeface="Arial" charset="0"/>
        </a:defRPr>
      </a:lvl3pPr>
      <a:lvl4pPr algn="ctr" rtl="0" eaLnBrk="0" fontAlgn="base" hangingPunct="0">
        <a:spcBef>
          <a:spcPct val="0"/>
        </a:spcBef>
        <a:spcAft>
          <a:spcPct val="0"/>
        </a:spcAft>
        <a:defRPr sz="4400" b="1">
          <a:solidFill>
            <a:srgbClr val="0000FF"/>
          </a:solidFill>
          <a:latin typeface="Times New Roman" pitchFamily="18" charset="0"/>
          <a:cs typeface="Arial" charset="0"/>
        </a:defRPr>
      </a:lvl4pPr>
      <a:lvl5pPr algn="ctr" rtl="0" eaLnBrk="0" fontAlgn="base" hangingPunct="0">
        <a:spcBef>
          <a:spcPct val="0"/>
        </a:spcBef>
        <a:spcAft>
          <a:spcPct val="0"/>
        </a:spcAft>
        <a:defRPr sz="4400" b="1">
          <a:solidFill>
            <a:srgbClr val="0000FF"/>
          </a:solidFill>
          <a:latin typeface="Times New Roman" pitchFamily="18" charset="0"/>
          <a:cs typeface="Arial" charset="0"/>
        </a:defRPr>
      </a:lvl5pPr>
      <a:lvl6pPr marL="457200" algn="ctr" rtl="0" fontAlgn="base">
        <a:spcBef>
          <a:spcPct val="0"/>
        </a:spcBef>
        <a:spcAft>
          <a:spcPct val="0"/>
        </a:spcAft>
        <a:defRPr sz="4400" b="1">
          <a:solidFill>
            <a:srgbClr val="0000FF"/>
          </a:solidFill>
          <a:latin typeface="Times New Roman" pitchFamily="18" charset="0"/>
          <a:cs typeface="Arial" charset="0"/>
        </a:defRPr>
      </a:lvl6pPr>
      <a:lvl7pPr marL="914400" algn="ctr" rtl="0" fontAlgn="base">
        <a:spcBef>
          <a:spcPct val="0"/>
        </a:spcBef>
        <a:spcAft>
          <a:spcPct val="0"/>
        </a:spcAft>
        <a:defRPr sz="4400" b="1">
          <a:solidFill>
            <a:srgbClr val="0000FF"/>
          </a:solidFill>
          <a:latin typeface="Times New Roman" pitchFamily="18" charset="0"/>
          <a:cs typeface="Arial" charset="0"/>
        </a:defRPr>
      </a:lvl7pPr>
      <a:lvl8pPr marL="1371600" algn="ctr" rtl="0" fontAlgn="base">
        <a:spcBef>
          <a:spcPct val="0"/>
        </a:spcBef>
        <a:spcAft>
          <a:spcPct val="0"/>
        </a:spcAft>
        <a:defRPr sz="4400" b="1">
          <a:solidFill>
            <a:srgbClr val="0000FF"/>
          </a:solidFill>
          <a:latin typeface="Times New Roman" pitchFamily="18" charset="0"/>
          <a:cs typeface="Arial" charset="0"/>
        </a:defRPr>
      </a:lvl8pPr>
      <a:lvl9pPr marL="1828800" algn="ctr" rtl="0" fontAlgn="base">
        <a:spcBef>
          <a:spcPct val="0"/>
        </a:spcBef>
        <a:spcAft>
          <a:spcPct val="0"/>
        </a:spcAft>
        <a:defRPr sz="4400" b="1">
          <a:solidFill>
            <a:srgbClr val="0000FF"/>
          </a:solidFill>
          <a:latin typeface="Times New Roman" pitchFamily="18" charset="0"/>
          <a:cs typeface="Arial" charset="0"/>
        </a:defRPr>
      </a:lvl9pPr>
    </p:titleStyle>
    <p:bodyStyle>
      <a:lvl1pPr marL="442913" indent="-442913" algn="l" rtl="0" eaLnBrk="0" fontAlgn="base" hangingPunct="0">
        <a:spcBef>
          <a:spcPct val="20000"/>
        </a:spcBef>
        <a:spcAft>
          <a:spcPct val="0"/>
        </a:spcAft>
        <a:buChar char="•"/>
        <a:defRPr sz="3200">
          <a:solidFill>
            <a:schemeClr val="tx1"/>
          </a:solidFill>
          <a:latin typeface="+mn-lt"/>
          <a:ea typeface="+mn-ea"/>
          <a:cs typeface="+mn-cs"/>
        </a:defRPr>
      </a:lvl1pPr>
      <a:lvl2pPr marL="995363" indent="-373063" algn="l" rtl="0" eaLnBrk="0" fontAlgn="base" hangingPunct="0">
        <a:spcBef>
          <a:spcPct val="20000"/>
        </a:spcBef>
        <a:spcAft>
          <a:spcPct val="0"/>
        </a:spcAft>
        <a:buChar char="–"/>
        <a:defRPr sz="2800">
          <a:solidFill>
            <a:schemeClr val="tx1"/>
          </a:solidFill>
          <a:latin typeface="+mn-lt"/>
          <a:cs typeface="+mn-cs"/>
        </a:defRPr>
      </a:lvl2pPr>
      <a:lvl3pPr marL="1519238" indent="-344488" algn="l" rtl="0" eaLnBrk="0" fontAlgn="base" hangingPunct="0">
        <a:spcBef>
          <a:spcPct val="20000"/>
        </a:spcBef>
        <a:spcAft>
          <a:spcPct val="0"/>
        </a:spcAft>
        <a:buChar char="•"/>
        <a:defRPr sz="2400">
          <a:solidFill>
            <a:schemeClr val="tx1"/>
          </a:solidFill>
          <a:latin typeface="+mn-lt"/>
          <a:cs typeface="+mn-cs"/>
        </a:defRPr>
      </a:lvl3pPr>
      <a:lvl4pPr marL="2003425" indent="-304800" algn="l" rtl="0" eaLnBrk="0" fontAlgn="base" hangingPunct="0">
        <a:spcBef>
          <a:spcPct val="20000"/>
        </a:spcBef>
        <a:spcAft>
          <a:spcPct val="0"/>
        </a:spcAft>
        <a:buChar char="–"/>
        <a:defRPr sz="2000">
          <a:solidFill>
            <a:schemeClr val="tx1"/>
          </a:solidFill>
          <a:latin typeface="+mn-lt"/>
          <a:cs typeface="+mn-cs"/>
        </a:defRPr>
      </a:lvl4pPr>
      <a:lvl5pPr marL="2522538" indent="-339725" algn="l" rtl="0" eaLnBrk="0" fontAlgn="base" hangingPunct="0">
        <a:spcBef>
          <a:spcPct val="20000"/>
        </a:spcBef>
        <a:spcAft>
          <a:spcPct val="0"/>
        </a:spcAft>
        <a:buChar char="»"/>
        <a:defRPr sz="2000">
          <a:solidFill>
            <a:schemeClr val="tx1"/>
          </a:solidFill>
          <a:latin typeface="+mn-lt"/>
          <a:cs typeface="+mn-cs"/>
        </a:defRPr>
      </a:lvl5pPr>
      <a:lvl6pPr marL="2979738" indent="-339725" algn="l" rtl="0" fontAlgn="base">
        <a:spcBef>
          <a:spcPct val="20000"/>
        </a:spcBef>
        <a:spcAft>
          <a:spcPct val="0"/>
        </a:spcAft>
        <a:buChar char="»"/>
        <a:defRPr sz="2000">
          <a:solidFill>
            <a:schemeClr val="tx1"/>
          </a:solidFill>
          <a:latin typeface="+mn-lt"/>
          <a:cs typeface="+mn-cs"/>
        </a:defRPr>
      </a:lvl6pPr>
      <a:lvl7pPr marL="3436938" indent="-339725" algn="l" rtl="0" fontAlgn="base">
        <a:spcBef>
          <a:spcPct val="20000"/>
        </a:spcBef>
        <a:spcAft>
          <a:spcPct val="0"/>
        </a:spcAft>
        <a:buChar char="»"/>
        <a:defRPr sz="2000">
          <a:solidFill>
            <a:schemeClr val="tx1"/>
          </a:solidFill>
          <a:latin typeface="+mn-lt"/>
          <a:cs typeface="+mn-cs"/>
        </a:defRPr>
      </a:lvl7pPr>
      <a:lvl8pPr marL="3894138" indent="-339725" algn="l" rtl="0" fontAlgn="base">
        <a:spcBef>
          <a:spcPct val="20000"/>
        </a:spcBef>
        <a:spcAft>
          <a:spcPct val="0"/>
        </a:spcAft>
        <a:buChar char="»"/>
        <a:defRPr sz="2000">
          <a:solidFill>
            <a:schemeClr val="tx1"/>
          </a:solidFill>
          <a:latin typeface="+mn-lt"/>
          <a:cs typeface="+mn-cs"/>
        </a:defRPr>
      </a:lvl8pPr>
      <a:lvl9pPr marL="4351338" indent="-339725"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9999FF"/>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75" name="Rectangle 3"/>
          <p:cNvSpPr>
            <a:spLocks noGrp="1" noChangeArrowheads="1"/>
          </p:cNvSpPr>
          <p:nvPr>
            <p:ph type="body" idx="1"/>
          </p:nvPr>
        </p:nvSpPr>
        <p:spPr bwMode="auto">
          <a:xfrm>
            <a:off x="609600" y="1600200"/>
            <a:ext cx="10972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extLst>
      <p:ext uri="{BB962C8B-B14F-4D97-AF65-F5344CB8AC3E}">
        <p14:creationId xmlns:p14="http://schemas.microsoft.com/office/powerpoint/2010/main" val="29657384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FF"/>
          </a:solidFill>
          <a:latin typeface="+mj-lt"/>
          <a:ea typeface="+mj-ea"/>
          <a:cs typeface="+mj-cs"/>
        </a:defRPr>
      </a:lvl1pPr>
      <a:lvl2pPr algn="ctr" rtl="0" eaLnBrk="0" fontAlgn="base" hangingPunct="0">
        <a:spcBef>
          <a:spcPct val="0"/>
        </a:spcBef>
        <a:spcAft>
          <a:spcPct val="0"/>
        </a:spcAft>
        <a:defRPr sz="4400" b="1">
          <a:solidFill>
            <a:srgbClr val="0000FF"/>
          </a:solidFill>
          <a:latin typeface="Times New Roman" pitchFamily="18" charset="0"/>
          <a:cs typeface="Arial" charset="0"/>
        </a:defRPr>
      </a:lvl2pPr>
      <a:lvl3pPr algn="ctr" rtl="0" eaLnBrk="0" fontAlgn="base" hangingPunct="0">
        <a:spcBef>
          <a:spcPct val="0"/>
        </a:spcBef>
        <a:spcAft>
          <a:spcPct val="0"/>
        </a:spcAft>
        <a:defRPr sz="4400" b="1">
          <a:solidFill>
            <a:srgbClr val="0000FF"/>
          </a:solidFill>
          <a:latin typeface="Times New Roman" pitchFamily="18" charset="0"/>
          <a:cs typeface="Arial" charset="0"/>
        </a:defRPr>
      </a:lvl3pPr>
      <a:lvl4pPr algn="ctr" rtl="0" eaLnBrk="0" fontAlgn="base" hangingPunct="0">
        <a:spcBef>
          <a:spcPct val="0"/>
        </a:spcBef>
        <a:spcAft>
          <a:spcPct val="0"/>
        </a:spcAft>
        <a:defRPr sz="4400" b="1">
          <a:solidFill>
            <a:srgbClr val="0000FF"/>
          </a:solidFill>
          <a:latin typeface="Times New Roman" pitchFamily="18" charset="0"/>
          <a:cs typeface="Arial" charset="0"/>
        </a:defRPr>
      </a:lvl4pPr>
      <a:lvl5pPr algn="ctr" rtl="0" eaLnBrk="0" fontAlgn="base" hangingPunct="0">
        <a:spcBef>
          <a:spcPct val="0"/>
        </a:spcBef>
        <a:spcAft>
          <a:spcPct val="0"/>
        </a:spcAft>
        <a:defRPr sz="4400" b="1">
          <a:solidFill>
            <a:srgbClr val="0000FF"/>
          </a:solidFill>
          <a:latin typeface="Times New Roman" pitchFamily="18" charset="0"/>
          <a:cs typeface="Arial" charset="0"/>
        </a:defRPr>
      </a:lvl5pPr>
      <a:lvl6pPr marL="457200" algn="ctr" rtl="0" fontAlgn="base">
        <a:spcBef>
          <a:spcPct val="0"/>
        </a:spcBef>
        <a:spcAft>
          <a:spcPct val="0"/>
        </a:spcAft>
        <a:defRPr sz="4400" b="1">
          <a:solidFill>
            <a:srgbClr val="0000FF"/>
          </a:solidFill>
          <a:latin typeface="Times New Roman" pitchFamily="18" charset="0"/>
          <a:cs typeface="Arial" charset="0"/>
        </a:defRPr>
      </a:lvl6pPr>
      <a:lvl7pPr marL="914400" algn="ctr" rtl="0" fontAlgn="base">
        <a:spcBef>
          <a:spcPct val="0"/>
        </a:spcBef>
        <a:spcAft>
          <a:spcPct val="0"/>
        </a:spcAft>
        <a:defRPr sz="4400" b="1">
          <a:solidFill>
            <a:srgbClr val="0000FF"/>
          </a:solidFill>
          <a:latin typeface="Times New Roman" pitchFamily="18" charset="0"/>
          <a:cs typeface="Arial" charset="0"/>
        </a:defRPr>
      </a:lvl7pPr>
      <a:lvl8pPr marL="1371600" algn="ctr" rtl="0" fontAlgn="base">
        <a:spcBef>
          <a:spcPct val="0"/>
        </a:spcBef>
        <a:spcAft>
          <a:spcPct val="0"/>
        </a:spcAft>
        <a:defRPr sz="4400" b="1">
          <a:solidFill>
            <a:srgbClr val="0000FF"/>
          </a:solidFill>
          <a:latin typeface="Times New Roman" pitchFamily="18" charset="0"/>
          <a:cs typeface="Arial" charset="0"/>
        </a:defRPr>
      </a:lvl8pPr>
      <a:lvl9pPr marL="1828800" algn="ctr" rtl="0" fontAlgn="base">
        <a:spcBef>
          <a:spcPct val="0"/>
        </a:spcBef>
        <a:spcAft>
          <a:spcPct val="0"/>
        </a:spcAft>
        <a:defRPr sz="4400" b="1">
          <a:solidFill>
            <a:srgbClr val="0000FF"/>
          </a:solidFill>
          <a:latin typeface="Times New Roman" pitchFamily="18" charset="0"/>
          <a:cs typeface="Arial" charset="0"/>
        </a:defRPr>
      </a:lvl9pPr>
    </p:titleStyle>
    <p:bodyStyle>
      <a:lvl1pPr marL="442913" indent="-442913" algn="l" rtl="0" eaLnBrk="0" fontAlgn="base" hangingPunct="0">
        <a:spcBef>
          <a:spcPct val="20000"/>
        </a:spcBef>
        <a:spcAft>
          <a:spcPct val="0"/>
        </a:spcAft>
        <a:buChar char="•"/>
        <a:defRPr sz="3200">
          <a:solidFill>
            <a:schemeClr val="tx1"/>
          </a:solidFill>
          <a:latin typeface="+mn-lt"/>
          <a:ea typeface="+mn-ea"/>
          <a:cs typeface="+mn-cs"/>
        </a:defRPr>
      </a:lvl1pPr>
      <a:lvl2pPr marL="995363" indent="-373063" algn="l" rtl="0" eaLnBrk="0" fontAlgn="base" hangingPunct="0">
        <a:spcBef>
          <a:spcPct val="20000"/>
        </a:spcBef>
        <a:spcAft>
          <a:spcPct val="0"/>
        </a:spcAft>
        <a:buChar char="–"/>
        <a:defRPr sz="2800">
          <a:solidFill>
            <a:schemeClr val="tx1"/>
          </a:solidFill>
          <a:latin typeface="+mn-lt"/>
          <a:cs typeface="+mn-cs"/>
        </a:defRPr>
      </a:lvl2pPr>
      <a:lvl3pPr marL="1519238" indent="-344488" algn="l" rtl="0" eaLnBrk="0" fontAlgn="base" hangingPunct="0">
        <a:spcBef>
          <a:spcPct val="20000"/>
        </a:spcBef>
        <a:spcAft>
          <a:spcPct val="0"/>
        </a:spcAft>
        <a:buChar char="•"/>
        <a:defRPr sz="2400">
          <a:solidFill>
            <a:schemeClr val="tx1"/>
          </a:solidFill>
          <a:latin typeface="+mn-lt"/>
          <a:cs typeface="+mn-cs"/>
        </a:defRPr>
      </a:lvl3pPr>
      <a:lvl4pPr marL="2003425" indent="-304800" algn="l" rtl="0" eaLnBrk="0" fontAlgn="base" hangingPunct="0">
        <a:spcBef>
          <a:spcPct val="20000"/>
        </a:spcBef>
        <a:spcAft>
          <a:spcPct val="0"/>
        </a:spcAft>
        <a:buChar char="–"/>
        <a:defRPr sz="2000">
          <a:solidFill>
            <a:schemeClr val="tx1"/>
          </a:solidFill>
          <a:latin typeface="+mn-lt"/>
          <a:cs typeface="+mn-cs"/>
        </a:defRPr>
      </a:lvl4pPr>
      <a:lvl5pPr marL="2522538" indent="-339725" algn="l" rtl="0" eaLnBrk="0" fontAlgn="base" hangingPunct="0">
        <a:spcBef>
          <a:spcPct val="20000"/>
        </a:spcBef>
        <a:spcAft>
          <a:spcPct val="0"/>
        </a:spcAft>
        <a:buChar char="»"/>
        <a:defRPr sz="2000">
          <a:solidFill>
            <a:schemeClr val="tx1"/>
          </a:solidFill>
          <a:latin typeface="+mn-lt"/>
          <a:cs typeface="+mn-cs"/>
        </a:defRPr>
      </a:lvl5pPr>
      <a:lvl6pPr marL="2979738" indent="-339725" algn="l" rtl="0" fontAlgn="base">
        <a:spcBef>
          <a:spcPct val="20000"/>
        </a:spcBef>
        <a:spcAft>
          <a:spcPct val="0"/>
        </a:spcAft>
        <a:buChar char="»"/>
        <a:defRPr sz="2000">
          <a:solidFill>
            <a:schemeClr val="tx1"/>
          </a:solidFill>
          <a:latin typeface="+mn-lt"/>
          <a:cs typeface="+mn-cs"/>
        </a:defRPr>
      </a:lvl6pPr>
      <a:lvl7pPr marL="3436938" indent="-339725" algn="l" rtl="0" fontAlgn="base">
        <a:spcBef>
          <a:spcPct val="20000"/>
        </a:spcBef>
        <a:spcAft>
          <a:spcPct val="0"/>
        </a:spcAft>
        <a:buChar char="»"/>
        <a:defRPr sz="2000">
          <a:solidFill>
            <a:schemeClr val="tx1"/>
          </a:solidFill>
          <a:latin typeface="+mn-lt"/>
          <a:cs typeface="+mn-cs"/>
        </a:defRPr>
      </a:lvl7pPr>
      <a:lvl8pPr marL="3894138" indent="-339725" algn="l" rtl="0" fontAlgn="base">
        <a:spcBef>
          <a:spcPct val="20000"/>
        </a:spcBef>
        <a:spcAft>
          <a:spcPct val="0"/>
        </a:spcAft>
        <a:buChar char="»"/>
        <a:defRPr sz="2000">
          <a:solidFill>
            <a:schemeClr val="tx1"/>
          </a:solidFill>
          <a:latin typeface="+mn-lt"/>
          <a:cs typeface="+mn-cs"/>
        </a:defRPr>
      </a:lvl8pPr>
      <a:lvl9pPr marL="4351338" indent="-339725"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6.emf"/></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4471" y="896471"/>
            <a:ext cx="8654446" cy="3037354"/>
          </a:xfrm>
        </p:spPr>
        <p:txBody>
          <a:bodyPr/>
          <a:lstStyle/>
          <a:p>
            <a:pPr>
              <a:spcBef>
                <a:spcPct val="20000"/>
              </a:spcBef>
              <a:defRPr/>
            </a:pPr>
            <a:r>
              <a:rPr lang="de-DE" altLang="de-DE" sz="5400" dirty="0" smtClean="0">
                <a:effectLst>
                  <a:outerShdw blurRad="38100" dist="38100" dir="2700000" algn="tl">
                    <a:srgbClr val="000000"/>
                  </a:outerShdw>
                </a:effectLst>
              </a:rPr>
              <a:t>Identität und Partnerschaft, bisexuelles Schwanken und andere Probleme</a:t>
            </a:r>
            <a:endParaRPr lang="de-DE" altLang="de-DE" sz="2800" dirty="0"/>
          </a:p>
        </p:txBody>
      </p:sp>
      <p:sp>
        <p:nvSpPr>
          <p:cNvPr id="10243" name="Rectangle 3"/>
          <p:cNvSpPr>
            <a:spLocks noGrp="1" noChangeArrowheads="1"/>
          </p:cNvSpPr>
          <p:nvPr>
            <p:ph type="subTitle" idx="1"/>
          </p:nvPr>
        </p:nvSpPr>
        <p:spPr>
          <a:xfrm>
            <a:off x="3106738" y="4437064"/>
            <a:ext cx="5402262" cy="2447925"/>
          </a:xfrm>
        </p:spPr>
        <p:txBody>
          <a:bodyPr/>
          <a:lstStyle/>
          <a:p>
            <a:pPr algn="l" eaLnBrk="1" hangingPunct="1"/>
            <a:r>
              <a:rPr lang="de-DE" altLang="de-DE" dirty="0" smtClean="0"/>
              <a:t>       Inge </a:t>
            </a:r>
            <a:r>
              <a:rPr lang="de-DE" altLang="de-DE" dirty="0" err="1" smtClean="0"/>
              <a:t>Seiffge-Krenke</a:t>
            </a:r>
            <a:endParaRPr lang="de-DE" altLang="de-DE" dirty="0" smtClean="0"/>
          </a:p>
          <a:p>
            <a:pPr algn="l" eaLnBrk="1" hangingPunct="1"/>
            <a:r>
              <a:rPr lang="de-DE" altLang="de-DE" dirty="0" smtClean="0"/>
              <a:t> </a:t>
            </a:r>
          </a:p>
          <a:p>
            <a:pPr eaLnBrk="1" hangingPunct="1"/>
            <a:endParaRPr lang="de-DE" altLang="de-DE" sz="2400" dirty="0"/>
          </a:p>
        </p:txBody>
      </p:sp>
      <p:pic>
        <p:nvPicPr>
          <p:cNvPr id="2" name="Grafik 1"/>
          <p:cNvPicPr>
            <a:picLocks noChangeAspect="1"/>
          </p:cNvPicPr>
          <p:nvPr/>
        </p:nvPicPr>
        <p:blipFill>
          <a:blip r:embed="rId3"/>
          <a:stretch>
            <a:fillRect/>
          </a:stretch>
        </p:blipFill>
        <p:spPr>
          <a:xfrm>
            <a:off x="8041522" y="4228235"/>
            <a:ext cx="3307795" cy="1736135"/>
          </a:xfrm>
          <a:prstGeom prst="rect">
            <a:avLst/>
          </a:prstGeom>
        </p:spPr>
      </p:pic>
      <p:pic>
        <p:nvPicPr>
          <p:cNvPr id="4" name="Grafik 3"/>
          <p:cNvPicPr>
            <a:picLocks noChangeAspect="1"/>
          </p:cNvPicPr>
          <p:nvPr/>
        </p:nvPicPr>
        <p:blipFill>
          <a:blip r:embed="rId4"/>
          <a:stretch>
            <a:fillRect/>
          </a:stretch>
        </p:blipFill>
        <p:spPr>
          <a:xfrm>
            <a:off x="168082" y="2133600"/>
            <a:ext cx="3136389" cy="4704584"/>
          </a:xfrm>
          <a:prstGeom prst="rect">
            <a:avLst/>
          </a:prstGeom>
        </p:spPr>
      </p:pic>
      <p:pic>
        <p:nvPicPr>
          <p:cNvPr id="3" name="Grafik 2"/>
          <p:cNvPicPr>
            <a:picLocks noChangeAspect="1"/>
          </p:cNvPicPr>
          <p:nvPr/>
        </p:nvPicPr>
        <p:blipFill>
          <a:blip r:embed="rId5"/>
          <a:stretch>
            <a:fillRect/>
          </a:stretch>
        </p:blipFill>
        <p:spPr>
          <a:xfrm>
            <a:off x="4955677" y="5267941"/>
            <a:ext cx="951058" cy="969348"/>
          </a:xfrm>
          <a:prstGeom prst="rect">
            <a:avLst/>
          </a:prstGeom>
        </p:spPr>
      </p:pic>
    </p:spTree>
    <p:extLst>
      <p:ext uri="{BB962C8B-B14F-4D97-AF65-F5344CB8AC3E}">
        <p14:creationId xmlns:p14="http://schemas.microsoft.com/office/powerpoint/2010/main" val="65452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de-DE" sz="3800" kern="1200" dirty="0" err="1">
                <a:effectLst>
                  <a:outerShdw blurRad="38100" dist="38100" dir="2700000" algn="tl">
                    <a:srgbClr val="000000">
                      <a:alpha val="43137"/>
                    </a:srgbClr>
                  </a:outerShdw>
                </a:effectLst>
              </a:rPr>
              <a:t>Für Erikson (1950, 1968) war die Identitätsentwicklung zentral in der 	Adoleszenz…</a:t>
            </a:r>
          </a:p>
        </p:txBody>
      </p:sp>
      <p:sp>
        <p:nvSpPr>
          <p:cNvPr id="2" name="Textplatzhalter 1"/>
          <p:cNvSpPr>
            <a:spLocks noGrp="1"/>
          </p:cNvSpPr>
          <p:nvPr>
            <p:ph type="body" sz="half" idx="1"/>
          </p:nvPr>
        </p:nvSpPr>
        <p:spPr/>
        <p:txBody>
          <a:bodyPr/>
          <a:lstStyle/>
          <a:p>
            <a:pPr marL="0" indent="0">
              <a:buNone/>
            </a:pPr>
            <a:r>
              <a:rPr lang="de-DE" sz="1600" b="1" dirty="0"/>
              <a:t>Zwischen den Polen </a:t>
            </a:r>
            <a:r>
              <a:rPr lang="de-DE" sz="1600" dirty="0"/>
              <a:t>	</a:t>
            </a:r>
            <a:br>
              <a:rPr lang="de-DE" sz="1600" dirty="0"/>
            </a:br>
            <a:endParaRPr lang="de-DE" sz="1600" dirty="0"/>
          </a:p>
          <a:p>
            <a:pPr marL="0" indent="0">
              <a:buNone/>
            </a:pPr>
            <a:r>
              <a:rPr lang="de-DE" sz="1600" b="1" dirty="0">
                <a:solidFill>
                  <a:srgbClr val="FF0000"/>
                </a:solidFill>
              </a:rPr>
              <a:t>Identitätssynthese </a:t>
            </a:r>
          </a:p>
          <a:p>
            <a:pPr marL="0" indent="0">
              <a:buNone/>
            </a:pPr>
            <a:r>
              <a:rPr lang="de-DE" sz="1600" dirty="0"/>
              <a:t>(Integration von Identitätsaspekten und Identifikationen aus der Kindheit) und </a:t>
            </a:r>
            <a:br>
              <a:rPr lang="de-DE" sz="1600" dirty="0"/>
            </a:br>
            <a:endParaRPr lang="de-DE" sz="1600" dirty="0"/>
          </a:p>
          <a:p>
            <a:pPr marL="0" indent="0">
              <a:buNone/>
            </a:pPr>
            <a:r>
              <a:rPr lang="de-DE" sz="1600" b="1" dirty="0">
                <a:solidFill>
                  <a:srgbClr val="FF0000"/>
                </a:solidFill>
              </a:rPr>
              <a:t>Identitätskonfusion</a:t>
            </a:r>
          </a:p>
          <a:p>
            <a:pPr marL="0" indent="0">
              <a:buNone/>
            </a:pPr>
            <a:r>
              <a:rPr lang="de-DE" sz="1600" dirty="0"/>
              <a:t>(Unfähigkeit, das Ganze zu einer kohärenten Identität zu integrieren)</a:t>
            </a:r>
          </a:p>
          <a:p>
            <a:endParaRPr lang="de-DE" dirty="0"/>
          </a:p>
        </p:txBody>
      </p:sp>
      <p:sp>
        <p:nvSpPr>
          <p:cNvPr id="26628" name="Rectangle 3"/>
          <p:cNvSpPr>
            <a:spLocks noGrp="1" noChangeArrowheads="1"/>
          </p:cNvSpPr>
          <p:nvPr>
            <p:ph sz="half" idx="2"/>
          </p:nvPr>
        </p:nvSpPr>
        <p:spPr>
          <a:xfrm>
            <a:off x="6204856" y="1949741"/>
            <a:ext cx="5377543" cy="3905412"/>
          </a:xfrm>
        </p:spPr>
        <p:txBody>
          <a:bodyPr/>
          <a:lstStyle/>
          <a:p>
            <a:pPr marL="185738" indent="0" eaLnBrk="1" hangingPunct="1">
              <a:buNone/>
              <a:defRPr/>
            </a:pPr>
            <a:r>
              <a:rPr lang="de-DE" sz="2200" dirty="0" smtClean="0"/>
              <a:t>Dagegen die Metaanalyse </a:t>
            </a:r>
            <a:r>
              <a:rPr lang="de-DE" sz="2200" dirty="0"/>
              <a:t>v</a:t>
            </a:r>
            <a:r>
              <a:rPr lang="de-DE" sz="2200" dirty="0" smtClean="0"/>
              <a:t>on </a:t>
            </a:r>
            <a:r>
              <a:rPr lang="de-DE" sz="2200" dirty="0" err="1" smtClean="0"/>
              <a:t>Kroger</a:t>
            </a:r>
            <a:r>
              <a:rPr lang="de-DE" sz="2200" dirty="0" smtClean="0"/>
              <a:t> et al, 2010) über 500 QS-Studien weltweit.</a:t>
            </a:r>
          </a:p>
          <a:p>
            <a:pPr marL="185738" indent="0" eaLnBrk="1" hangingPunct="1">
              <a:buNone/>
              <a:defRPr/>
            </a:pPr>
            <a:r>
              <a:rPr lang="de-DE" sz="2200" dirty="0"/>
              <a:t> </a:t>
            </a:r>
            <a:r>
              <a:rPr lang="de-DE" sz="2200" b="1" dirty="0" smtClean="0"/>
              <a:t>Bei 30 Jährigen….</a:t>
            </a:r>
            <a:endParaRPr lang="de-DE" sz="2200" b="1" dirty="0"/>
          </a:p>
          <a:p>
            <a:pPr marL="185738" indent="0" eaLnBrk="1" hangingPunct="1">
              <a:buNone/>
              <a:defRPr/>
            </a:pPr>
            <a:r>
              <a:rPr lang="de-DE" sz="1000" dirty="0"/>
              <a:t>	</a:t>
            </a:r>
            <a:br>
              <a:rPr lang="de-DE" sz="1000" dirty="0"/>
            </a:br>
            <a:endParaRPr lang="de-DE" sz="1000" dirty="0"/>
          </a:p>
        </p:txBody>
      </p:sp>
      <p:pic>
        <p:nvPicPr>
          <p:cNvPr id="3" name="Grafik 2"/>
          <p:cNvPicPr>
            <a:picLocks noChangeAspect="1"/>
          </p:cNvPicPr>
          <p:nvPr/>
        </p:nvPicPr>
        <p:blipFill>
          <a:blip r:embed="rId3"/>
          <a:stretch>
            <a:fillRect/>
          </a:stretch>
        </p:blipFill>
        <p:spPr>
          <a:xfrm>
            <a:off x="6552434" y="4430486"/>
            <a:ext cx="4454214" cy="1933801"/>
          </a:xfrm>
          <a:prstGeom prst="rect">
            <a:avLst/>
          </a:prstGeom>
        </p:spPr>
      </p:pic>
      <p:pic>
        <p:nvPicPr>
          <p:cNvPr id="4" name="Grafik 3"/>
          <p:cNvPicPr>
            <a:picLocks noChangeAspect="1"/>
          </p:cNvPicPr>
          <p:nvPr/>
        </p:nvPicPr>
        <p:blipFill>
          <a:blip r:embed="rId4"/>
          <a:stretch>
            <a:fillRect/>
          </a:stretch>
        </p:blipFill>
        <p:spPr>
          <a:xfrm>
            <a:off x="6048829" y="4471437"/>
            <a:ext cx="558034" cy="1917117"/>
          </a:xfrm>
          <a:prstGeom prst="rect">
            <a:avLst/>
          </a:prstGeom>
        </p:spPr>
      </p:pic>
      <p:pic>
        <p:nvPicPr>
          <p:cNvPr id="5" name="Grafik 4"/>
          <p:cNvPicPr>
            <a:picLocks noChangeAspect="1"/>
          </p:cNvPicPr>
          <p:nvPr/>
        </p:nvPicPr>
        <p:blipFill>
          <a:blip r:embed="rId5"/>
          <a:stretch>
            <a:fillRect/>
          </a:stretch>
        </p:blipFill>
        <p:spPr>
          <a:xfrm>
            <a:off x="6644794" y="3898383"/>
            <a:ext cx="2499210" cy="553879"/>
          </a:xfrm>
          <a:prstGeom prst="rect">
            <a:avLst/>
          </a:prstGeom>
        </p:spPr>
      </p:pic>
      <p:pic>
        <p:nvPicPr>
          <p:cNvPr id="6" name="Grafik 5"/>
          <p:cNvPicPr>
            <a:picLocks noChangeAspect="1"/>
          </p:cNvPicPr>
          <p:nvPr/>
        </p:nvPicPr>
        <p:blipFill>
          <a:blip r:embed="rId6"/>
          <a:stretch>
            <a:fillRect/>
          </a:stretch>
        </p:blipFill>
        <p:spPr>
          <a:xfrm>
            <a:off x="2290050" y="4430486"/>
            <a:ext cx="1713124" cy="2036240"/>
          </a:xfrm>
          <a:prstGeom prst="rect">
            <a:avLst/>
          </a:prstGeom>
        </p:spPr>
      </p:pic>
    </p:spTree>
    <p:extLst>
      <p:ext uri="{BB962C8B-B14F-4D97-AF65-F5344CB8AC3E}">
        <p14:creationId xmlns:p14="http://schemas.microsoft.com/office/powerpoint/2010/main" val="210644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17419" y="1571243"/>
            <a:ext cx="7407593" cy="3385185"/>
          </a:xfrm>
        </p:spPr>
        <p:txBody>
          <a:bodyPr/>
          <a:lstStyle/>
          <a:p>
            <a:pPr>
              <a:spcBef>
                <a:spcPct val="20000"/>
              </a:spcBef>
              <a:defRPr/>
            </a:pPr>
            <a:r>
              <a:rPr lang="de-DE" altLang="de-DE" sz="5400" dirty="0" smtClean="0">
                <a:effectLst>
                  <a:outerShdw blurRad="38100" dist="38100" dir="2700000" algn="tl">
                    <a:srgbClr val="000000"/>
                  </a:outerShdw>
                </a:effectLst>
              </a:rPr>
              <a:t>2.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Annäherungen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an ein Phänomen</a:t>
            </a:r>
            <a:endParaRPr lang="de-DE" altLang="de-DE" sz="2800" dirty="0"/>
          </a:p>
        </p:txBody>
      </p:sp>
    </p:spTree>
    <p:extLst>
      <p:ext uri="{BB962C8B-B14F-4D97-AF65-F5344CB8AC3E}">
        <p14:creationId xmlns:p14="http://schemas.microsoft.com/office/powerpoint/2010/main" val="2509004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981200" y="117476"/>
            <a:ext cx="8229600" cy="1008063"/>
          </a:xfrm>
        </p:spPr>
        <p:txBody>
          <a:bodyPr/>
          <a:lstStyle/>
          <a:p>
            <a:r>
              <a:rPr lang="de-DE" altLang="en-US" sz="4000" dirty="0" smtClean="0"/>
              <a:t>Bisexuelles Schwanken im Jugendtagebuch von Karen Horney?</a:t>
            </a:r>
            <a:endParaRPr lang="de-DE" altLang="en-US" sz="4000" dirty="0"/>
          </a:p>
        </p:txBody>
      </p:sp>
      <p:pic>
        <p:nvPicPr>
          <p:cNvPr id="214019" name="Picture 3" descr="4_8"/>
          <p:cNvPicPr>
            <a:picLocks noChangeAspect="1" noChangeArrowheads="1"/>
          </p:cNvPicPr>
          <p:nvPr/>
        </p:nvPicPr>
        <p:blipFill>
          <a:blip r:embed="rId2" cstate="print">
            <a:extLst>
              <a:ext uri="{28A0092B-C50C-407E-A947-70E740481C1C}">
                <a14:useLocalDpi xmlns:a14="http://schemas.microsoft.com/office/drawing/2010/main" val="0"/>
              </a:ext>
            </a:extLst>
          </a:blip>
          <a:srcRect t="945" r="2769"/>
          <a:stretch>
            <a:fillRect/>
          </a:stretch>
        </p:blipFill>
        <p:spPr bwMode="auto">
          <a:xfrm>
            <a:off x="914400" y="1335846"/>
            <a:ext cx="3960230" cy="591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4"/>
          <p:cNvSpPr txBox="1">
            <a:spLocks noChangeArrowheads="1"/>
          </p:cNvSpPr>
          <p:nvPr/>
        </p:nvSpPr>
        <p:spPr bwMode="auto">
          <a:xfrm>
            <a:off x="5448300" y="2132012"/>
            <a:ext cx="4968876"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0363" indent="-360363">
              <a:defRPr sz="2400">
                <a:solidFill>
                  <a:schemeClr val="tx1"/>
                </a:solidFill>
                <a:latin typeface="Times New Roman" panose="02020603050405020304" pitchFamily="18" charset="0"/>
              </a:defRPr>
            </a:lvl1pPr>
            <a:lvl2pPr marL="539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de-DE" altLang="en-US" dirty="0"/>
              <a:t>Der Körper kommt praktisch </a:t>
            </a:r>
            <a:r>
              <a:rPr lang="de-DE" altLang="en-US" dirty="0" smtClean="0"/>
              <a:t>nicht </a:t>
            </a:r>
            <a:r>
              <a:rPr lang="de-DE" altLang="en-US" dirty="0"/>
              <a:t>vor!!</a:t>
            </a:r>
          </a:p>
          <a:p>
            <a:r>
              <a:rPr lang="de-DE" altLang="en-US" dirty="0"/>
              <a:t>	</a:t>
            </a:r>
            <a:r>
              <a:rPr lang="de-DE" altLang="en-US" dirty="0">
                <a:solidFill>
                  <a:srgbClr val="CC0000"/>
                </a:solidFill>
                <a:sym typeface="Symbol" panose="05050102010706020507" pitchFamily="18" charset="2"/>
              </a:rPr>
              <a:t> massives Abwehrgeschehen</a:t>
            </a:r>
            <a:r>
              <a:rPr lang="de-DE" altLang="en-US" dirty="0" smtClean="0">
                <a:solidFill>
                  <a:srgbClr val="CC0000"/>
                </a:solidFill>
                <a:sym typeface="Symbol" panose="05050102010706020507" pitchFamily="18" charset="2"/>
              </a:rPr>
              <a:t>?!</a:t>
            </a:r>
          </a:p>
          <a:p>
            <a:endParaRPr lang="de-DE" altLang="en-US" dirty="0">
              <a:solidFill>
                <a:srgbClr val="CC0000"/>
              </a:solidFill>
              <a:sym typeface="Symbol" panose="05050102010706020507" pitchFamily="18" charset="2"/>
            </a:endParaRPr>
          </a:p>
          <a:p>
            <a:pPr>
              <a:buFont typeface="Arial" panose="020B0604020202020204" pitchFamily="34" charset="0"/>
              <a:buChar char="•"/>
            </a:pPr>
            <a:r>
              <a:rPr lang="de-DE" altLang="en-US" dirty="0" smtClean="0">
                <a:sym typeface="Symbol" panose="05050102010706020507" pitchFamily="18" charset="2"/>
              </a:rPr>
              <a:t> Viel über ihre schwärmerische Beziehung zu Herrn Schulze und Frl. </a:t>
            </a:r>
            <a:r>
              <a:rPr lang="de-DE" altLang="en-US" dirty="0" err="1" smtClean="0">
                <a:sym typeface="Symbol" panose="05050102010706020507" pitchFamily="18" charset="2"/>
              </a:rPr>
              <a:t>Banning</a:t>
            </a:r>
            <a:endParaRPr lang="de-DE" altLang="en-US" dirty="0" smtClean="0">
              <a:sym typeface="Symbol" panose="05050102010706020507" pitchFamily="18" charset="2"/>
            </a:endParaRPr>
          </a:p>
          <a:p>
            <a:pPr>
              <a:buFont typeface="Arial" panose="020B0604020202020204" pitchFamily="34" charset="0"/>
              <a:buChar char="•"/>
            </a:pPr>
            <a:endParaRPr lang="de-DE" altLang="en-US" dirty="0">
              <a:sym typeface="Symbol" panose="05050102010706020507" pitchFamily="18" charset="2"/>
            </a:endParaRPr>
          </a:p>
          <a:p>
            <a:pPr>
              <a:buFont typeface="Arial" panose="020B0604020202020204" pitchFamily="34" charset="0"/>
              <a:buChar char="•"/>
            </a:pPr>
            <a:r>
              <a:rPr lang="de-DE" altLang="en-US" dirty="0" smtClean="0">
                <a:sym typeface="Symbol" panose="05050102010706020507" pitchFamily="18" charset="2"/>
              </a:rPr>
              <a:t>Körperliche Nähe, </a:t>
            </a:r>
            <a:r>
              <a:rPr lang="de-DE" altLang="en-US" dirty="0">
                <a:sym typeface="Symbol" panose="05050102010706020507" pitchFamily="18" charset="2"/>
              </a:rPr>
              <a:t>I</a:t>
            </a:r>
            <a:r>
              <a:rPr lang="de-DE" altLang="en-US" dirty="0" smtClean="0">
                <a:sym typeface="Symbol" panose="05050102010706020507" pitchFamily="18" charset="2"/>
              </a:rPr>
              <a:t>dealisierung und </a:t>
            </a:r>
            <a:r>
              <a:rPr lang="de-DE" altLang="en-US" dirty="0">
                <a:sym typeface="Symbol" panose="05050102010706020507" pitchFamily="18" charset="2"/>
              </a:rPr>
              <a:t>A</a:t>
            </a:r>
            <a:r>
              <a:rPr lang="de-DE" altLang="en-US" dirty="0" smtClean="0">
                <a:sym typeface="Symbol" panose="05050102010706020507" pitchFamily="18" charset="2"/>
              </a:rPr>
              <a:t>bbruch</a:t>
            </a:r>
            <a:endParaRPr lang="de-DE" altLang="en-US" dirty="0">
              <a:sym typeface="Symbol" panose="05050102010706020507" pitchFamily="18" charset="2"/>
            </a:endParaRPr>
          </a:p>
        </p:txBody>
      </p:sp>
    </p:spTree>
    <p:extLst>
      <p:ext uri="{BB962C8B-B14F-4D97-AF65-F5344CB8AC3E}">
        <p14:creationId xmlns:p14="http://schemas.microsoft.com/office/powerpoint/2010/main" val="350136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de-DE" altLang="en-US" dirty="0" smtClean="0"/>
              <a:t>La </a:t>
            </a:r>
            <a:r>
              <a:rPr lang="de-DE" altLang="en-US" dirty="0" err="1" smtClean="0"/>
              <a:t>Maison</a:t>
            </a:r>
            <a:r>
              <a:rPr lang="de-DE" altLang="en-US" dirty="0" smtClean="0"/>
              <a:t> de Colette</a:t>
            </a:r>
            <a:endParaRPr lang="en-US" altLang="en-US" dirty="0" smtClean="0"/>
          </a:p>
        </p:txBody>
      </p:sp>
      <p:sp>
        <p:nvSpPr>
          <p:cNvPr id="74755" name="Inhaltsplatzhalter 2"/>
          <p:cNvSpPr>
            <a:spLocks noGrp="1"/>
          </p:cNvSpPr>
          <p:nvPr>
            <p:ph sz="half" idx="1"/>
          </p:nvPr>
        </p:nvSpPr>
        <p:spPr>
          <a:xfrm>
            <a:off x="609600" y="2125980"/>
            <a:ext cx="5384800" cy="4276725"/>
          </a:xfrm>
        </p:spPr>
        <p:txBody>
          <a:bodyPr/>
          <a:lstStyle/>
          <a:p>
            <a:r>
              <a:rPr lang="de-DE" altLang="en-US" sz="2400" dirty="0" smtClean="0"/>
              <a:t>Schwärmerische, erotisch getönte Beziehung von Claudine zu ihrer Lehrerin und ihrem Lehrer</a:t>
            </a:r>
          </a:p>
          <a:p>
            <a:r>
              <a:rPr lang="de-DE" altLang="en-US" sz="2400" dirty="0" smtClean="0"/>
              <a:t>Neid und Konkurrenz unter den Mädchen um Lehrerin und Lehrer</a:t>
            </a:r>
          </a:p>
          <a:p>
            <a:pPr marL="0" indent="0">
              <a:buNone/>
            </a:pPr>
            <a:endParaRPr lang="de-DE" altLang="en-US" sz="2400" dirty="0" smtClean="0"/>
          </a:p>
          <a:p>
            <a:pPr marL="0" indent="0">
              <a:buNone/>
            </a:pPr>
            <a:r>
              <a:rPr lang="de-DE" altLang="en-US" sz="2400" dirty="0" smtClean="0"/>
              <a:t> </a:t>
            </a:r>
            <a:r>
              <a:rPr lang="de-DE" altLang="en-US" sz="2400" dirty="0"/>
              <a:t>„Mädchen in Uniform“</a:t>
            </a:r>
          </a:p>
          <a:p>
            <a:endParaRPr lang="de-DE" altLang="en-US" sz="2400" dirty="0"/>
          </a:p>
        </p:txBody>
      </p:sp>
      <p:pic>
        <p:nvPicPr>
          <p:cNvPr id="74756" name="Inhaltsplatzhalt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2826" y="1844676"/>
            <a:ext cx="4117975" cy="4651375"/>
          </a:xfrm>
        </p:spPr>
      </p:pic>
      <p:sp>
        <p:nvSpPr>
          <p:cNvPr id="74757" name="Textfeld 3"/>
          <p:cNvSpPr txBox="1">
            <a:spLocks noChangeArrowheads="1"/>
          </p:cNvSpPr>
          <p:nvPr/>
        </p:nvSpPr>
        <p:spPr bwMode="auto">
          <a:xfrm>
            <a:off x="8399464" y="6021389"/>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4758" name="Textfeld 4"/>
          <p:cNvSpPr txBox="1">
            <a:spLocks noChangeArrowheads="1"/>
          </p:cNvSpPr>
          <p:nvPr/>
        </p:nvSpPr>
        <p:spPr bwMode="auto">
          <a:xfrm>
            <a:off x="6527800" y="6496051"/>
            <a:ext cx="3168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de-DE" altLang="en-US" sz="1200" dirty="0" smtClean="0">
                <a:solidFill>
                  <a:srgbClr val="000000"/>
                </a:solidFill>
              </a:rPr>
              <a:t>Colette, 1873-1954 als 15 Jährige</a:t>
            </a:r>
            <a:endParaRPr lang="de-DE" altLang="en-US" sz="1200" dirty="0">
              <a:solidFill>
                <a:srgbClr val="000000"/>
              </a:solidFill>
            </a:endParaRPr>
          </a:p>
        </p:txBody>
      </p:sp>
    </p:spTree>
    <p:extLst>
      <p:ext uri="{BB962C8B-B14F-4D97-AF65-F5344CB8AC3E}">
        <p14:creationId xmlns:p14="http://schemas.microsoft.com/office/powerpoint/2010/main" val="1550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417790"/>
            <a:ext cx="10972800" cy="1590303"/>
          </a:xfrm>
        </p:spPr>
        <p:txBody>
          <a:bodyPr/>
          <a:lstStyle/>
          <a:p>
            <a:r>
              <a:rPr lang="de-DE" dirty="0" smtClean="0"/>
              <a:t>Bisexuelles Schwanken als früher </a:t>
            </a:r>
            <a:r>
              <a:rPr lang="de-DE" dirty="0"/>
              <a:t>I</a:t>
            </a:r>
            <a:r>
              <a:rPr lang="de-DE" dirty="0" smtClean="0"/>
              <a:t>ndikator lesbischer Orientierung? </a:t>
            </a:r>
            <a:br>
              <a:rPr lang="de-DE" dirty="0" smtClean="0"/>
            </a:br>
            <a:endParaRPr lang="en-US" dirty="0"/>
          </a:p>
        </p:txBody>
      </p:sp>
      <p:sp>
        <p:nvSpPr>
          <p:cNvPr id="3" name="Textplatzhalter 2"/>
          <p:cNvSpPr>
            <a:spLocks noGrp="1"/>
          </p:cNvSpPr>
          <p:nvPr>
            <p:ph type="body" idx="1"/>
          </p:nvPr>
        </p:nvSpPr>
        <p:spPr>
          <a:xfrm>
            <a:off x="609600" y="1535112"/>
            <a:ext cx="5386917" cy="1485993"/>
          </a:xfrm>
        </p:spPr>
        <p:txBody>
          <a:bodyPr/>
          <a:lstStyle/>
          <a:p>
            <a:r>
              <a:rPr lang="de-DE" dirty="0" smtClean="0"/>
              <a:t>Colette und Missy</a:t>
            </a:r>
            <a:endParaRPr lang="de-DE" dirty="0"/>
          </a:p>
        </p:txBody>
      </p:sp>
      <p:pic>
        <p:nvPicPr>
          <p:cNvPr id="8" name="Inhaltsplatzhalter 7"/>
          <p:cNvPicPr>
            <a:picLocks noGrp="1" noChangeAspect="1"/>
          </p:cNvPicPr>
          <p:nvPr>
            <p:ph sz="half" idx="2"/>
          </p:nvPr>
        </p:nvPicPr>
        <p:blipFill>
          <a:blip r:embed="rId2"/>
          <a:stretch>
            <a:fillRect/>
          </a:stretch>
        </p:blipFill>
        <p:spPr>
          <a:xfrm>
            <a:off x="795337" y="3271977"/>
            <a:ext cx="3667125" cy="2743200"/>
          </a:xfrm>
          <a:prstGeom prst="rect">
            <a:avLst/>
          </a:prstGeom>
        </p:spPr>
      </p:pic>
      <p:sp>
        <p:nvSpPr>
          <p:cNvPr id="5" name="Textplatzhalter 4"/>
          <p:cNvSpPr>
            <a:spLocks noGrp="1"/>
          </p:cNvSpPr>
          <p:nvPr>
            <p:ph type="body" sz="quarter" idx="3"/>
          </p:nvPr>
        </p:nvSpPr>
        <p:spPr>
          <a:xfrm>
            <a:off x="6113930" y="1535113"/>
            <a:ext cx="5468472" cy="1736864"/>
          </a:xfrm>
        </p:spPr>
        <p:txBody>
          <a:bodyPr/>
          <a:lstStyle/>
          <a:p>
            <a:r>
              <a:rPr lang="de-DE" dirty="0" smtClean="0"/>
              <a:t>Karen und Oskar Horney mit 2 der 3 Töchter</a:t>
            </a:r>
            <a:endParaRPr lang="de-DE" dirty="0"/>
          </a:p>
        </p:txBody>
      </p:sp>
      <p:sp>
        <p:nvSpPr>
          <p:cNvPr id="6" name="Inhaltsplatzhalter 5"/>
          <p:cNvSpPr>
            <a:spLocks noGrp="1"/>
          </p:cNvSpPr>
          <p:nvPr>
            <p:ph sz="quarter" idx="4"/>
          </p:nvPr>
        </p:nvSpPr>
        <p:spPr/>
        <p:txBody>
          <a:bodyPr/>
          <a:lstStyle/>
          <a:p>
            <a:endParaRPr lang="de-DE"/>
          </a:p>
        </p:txBody>
      </p:sp>
      <p:sp>
        <p:nvSpPr>
          <p:cNvPr id="9" name="Textfeld 8"/>
          <p:cNvSpPr txBox="1"/>
          <p:nvPr/>
        </p:nvSpPr>
        <p:spPr>
          <a:xfrm>
            <a:off x="2628900" y="6858000"/>
            <a:ext cx="1362296" cy="369332"/>
          </a:xfrm>
          <a:prstGeom prst="rect">
            <a:avLst/>
          </a:prstGeom>
          <a:noFill/>
        </p:spPr>
        <p:txBody>
          <a:bodyPr wrap="none" rtlCol="0">
            <a:spAutoFit/>
          </a:bodyPr>
          <a:lstStyle/>
          <a:p>
            <a:r>
              <a:rPr lang="de-DE" dirty="0" smtClean="0"/>
              <a:t>Colette 1911</a:t>
            </a:r>
            <a:endParaRPr lang="en-US" dirty="0"/>
          </a:p>
        </p:txBody>
      </p:sp>
      <p:pic>
        <p:nvPicPr>
          <p:cNvPr id="2" name="Grafik 1"/>
          <p:cNvPicPr>
            <a:picLocks noChangeAspect="1"/>
          </p:cNvPicPr>
          <p:nvPr/>
        </p:nvPicPr>
        <p:blipFill>
          <a:blip r:embed="rId3"/>
          <a:stretch>
            <a:fillRect/>
          </a:stretch>
        </p:blipFill>
        <p:spPr>
          <a:xfrm>
            <a:off x="6901195" y="3558090"/>
            <a:ext cx="3618142" cy="2976214"/>
          </a:xfrm>
          <a:prstGeom prst="rect">
            <a:avLst/>
          </a:prstGeom>
        </p:spPr>
      </p:pic>
    </p:spTree>
    <p:extLst>
      <p:ext uri="{BB962C8B-B14F-4D97-AF65-F5344CB8AC3E}">
        <p14:creationId xmlns:p14="http://schemas.microsoft.com/office/powerpoint/2010/main" val="541481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1682115"/>
            <a:ext cx="7416800" cy="3600450"/>
          </a:xfrm>
        </p:spPr>
        <p:txBody>
          <a:bodyPr/>
          <a:lstStyle/>
          <a:p>
            <a:pPr>
              <a:spcBef>
                <a:spcPct val="20000"/>
              </a:spcBef>
              <a:defRPr/>
            </a:pPr>
            <a:r>
              <a:rPr lang="de-DE" altLang="de-DE" sz="5400" dirty="0" smtClean="0">
                <a:effectLst>
                  <a:outerShdw blurRad="38100" dist="38100" dir="2700000" algn="tl">
                    <a:srgbClr val="000000"/>
                  </a:outerShdw>
                </a:effectLst>
              </a:rPr>
              <a:t>3.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Theoretische Konzepte</a:t>
            </a:r>
            <a:endParaRPr lang="de-DE" altLang="de-DE" sz="2800" dirty="0"/>
          </a:p>
        </p:txBody>
      </p:sp>
    </p:spTree>
    <p:extLst>
      <p:ext uri="{BB962C8B-B14F-4D97-AF65-F5344CB8AC3E}">
        <p14:creationId xmlns:p14="http://schemas.microsoft.com/office/powerpoint/2010/main" val="164206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effectLst>
                  <a:outerShdw blurRad="38100" dist="38100" dir="2700000" algn="tl">
                    <a:srgbClr val="000000">
                      <a:alpha val="43137"/>
                    </a:srgbClr>
                  </a:outerShdw>
                </a:effectLst>
              </a:rPr>
              <a:t>Konzepte in der  </a:t>
            </a:r>
            <a:r>
              <a:rPr lang="de-DE" dirty="0" err="1" smtClean="0">
                <a:effectLst>
                  <a:outerShdw blurRad="38100" dist="38100" dir="2700000" algn="tl">
                    <a:srgbClr val="000000">
                      <a:alpha val="43137"/>
                    </a:srgbClr>
                  </a:outerShdw>
                </a:effectLst>
              </a:rPr>
              <a:t>psychoanalyt</a:t>
            </a:r>
            <a:r>
              <a:rPr lang="de-DE" dirty="0" smtClean="0">
                <a:effectLst>
                  <a:outerShdw blurRad="38100" dist="38100" dir="2700000" algn="tl">
                    <a:srgbClr val="000000">
                      <a:alpha val="43137"/>
                    </a:srgbClr>
                  </a:outerShdw>
                </a:effectLst>
              </a:rPr>
              <a:t>. Theorie</a:t>
            </a:r>
            <a:endParaRPr lang="de-DE" dirty="0">
              <a:effectLst>
                <a:outerShdw blurRad="38100" dist="38100" dir="2700000" algn="tl">
                  <a:srgbClr val="000000">
                    <a:alpha val="43137"/>
                  </a:srgbClr>
                </a:outerShdw>
              </a:effectLst>
            </a:endParaRPr>
          </a:p>
        </p:txBody>
      </p:sp>
      <p:sp>
        <p:nvSpPr>
          <p:cNvPr id="37891" name="Inhaltsplatzhalter 2"/>
          <p:cNvSpPr>
            <a:spLocks noGrp="1"/>
          </p:cNvSpPr>
          <p:nvPr>
            <p:ph sz="half" idx="1"/>
          </p:nvPr>
        </p:nvSpPr>
        <p:spPr/>
        <p:txBody>
          <a:bodyPr/>
          <a:lstStyle/>
          <a:p>
            <a:pPr marL="0" indent="0">
              <a:buNone/>
            </a:pPr>
            <a:r>
              <a:rPr lang="de-DE" altLang="de-DE" sz="2000" b="1" dirty="0" smtClean="0"/>
              <a:t>Freud (1923, 1932)  </a:t>
            </a:r>
            <a:r>
              <a:rPr lang="de-DE" altLang="de-DE" sz="2000" dirty="0" smtClean="0"/>
              <a:t>Bedeutung der </a:t>
            </a:r>
            <a:r>
              <a:rPr lang="de-DE" altLang="de-DE" sz="2000" dirty="0" err="1" smtClean="0"/>
              <a:t>Prägenitalität</a:t>
            </a:r>
            <a:r>
              <a:rPr lang="de-DE" altLang="de-DE" sz="2000" dirty="0" smtClean="0"/>
              <a:t>, Mutterbindung, bisexuelles Schwanken</a:t>
            </a:r>
          </a:p>
          <a:p>
            <a:pPr marL="0" indent="0">
              <a:buNone/>
            </a:pPr>
            <a:r>
              <a:rPr lang="de-DE" altLang="de-DE" sz="2000" b="1" dirty="0" smtClean="0"/>
              <a:t>Klein </a:t>
            </a:r>
            <a:r>
              <a:rPr lang="de-DE" altLang="de-DE" sz="2000" b="1" dirty="0"/>
              <a:t>(1935) </a:t>
            </a:r>
            <a:endParaRPr lang="de-DE" altLang="de-DE" sz="2000" b="1" dirty="0" smtClean="0"/>
          </a:p>
          <a:p>
            <a:pPr marL="0" indent="0">
              <a:buNone/>
            </a:pPr>
            <a:r>
              <a:rPr lang="de-DE" altLang="de-DE" sz="2000" dirty="0" smtClean="0"/>
              <a:t>Angst </a:t>
            </a:r>
            <a:r>
              <a:rPr lang="de-DE" altLang="de-DE" sz="2000" dirty="0"/>
              <a:t>vor Beschädigung des Körperinneren ist das Äquivalent der </a:t>
            </a:r>
            <a:r>
              <a:rPr lang="de-DE" altLang="de-DE" sz="2000" dirty="0" smtClean="0"/>
              <a:t>Kastrationsangst</a:t>
            </a:r>
            <a:endParaRPr lang="de-DE" altLang="de-DE" sz="2000" dirty="0"/>
          </a:p>
          <a:p>
            <a:pPr marL="0" indent="0">
              <a:buNone/>
            </a:pPr>
            <a:r>
              <a:rPr lang="de-DE" altLang="de-DE" sz="2000" b="1" dirty="0" smtClean="0"/>
              <a:t>Helene Deutsch (1948) </a:t>
            </a:r>
          </a:p>
          <a:p>
            <a:pPr marL="0" indent="0">
              <a:buNone/>
            </a:pPr>
            <a:r>
              <a:rPr lang="de-DE" altLang="de-DE" sz="2000" dirty="0" smtClean="0"/>
              <a:t>Bisexuelles Schwanken, Hin und her in den Identifizierungen </a:t>
            </a:r>
          </a:p>
        </p:txBody>
      </p:sp>
      <p:sp>
        <p:nvSpPr>
          <p:cNvPr id="37892" name="Inhaltsplatzhalter 3"/>
          <p:cNvSpPr>
            <a:spLocks noGrp="1"/>
          </p:cNvSpPr>
          <p:nvPr>
            <p:ph sz="half" idx="2"/>
          </p:nvPr>
        </p:nvSpPr>
        <p:spPr>
          <a:xfrm>
            <a:off x="6172200" y="1600201"/>
            <a:ext cx="4495800" cy="4276725"/>
          </a:xfrm>
        </p:spPr>
        <p:txBody>
          <a:bodyPr/>
          <a:lstStyle/>
          <a:p>
            <a:pPr marL="0" indent="0">
              <a:buNone/>
            </a:pPr>
            <a:r>
              <a:rPr lang="de-DE" altLang="de-DE" sz="2000" dirty="0" smtClean="0"/>
              <a:t> </a:t>
            </a:r>
            <a:r>
              <a:rPr lang="de-DE" altLang="de-DE" sz="2000" b="1" dirty="0" smtClean="0"/>
              <a:t>Erikson (1971). </a:t>
            </a:r>
            <a:r>
              <a:rPr lang="de-DE" altLang="de-DE" sz="2000" dirty="0" smtClean="0"/>
              <a:t>Bisexuelle Diffusion als Teil der normalen Identitätsentwicklung </a:t>
            </a:r>
          </a:p>
          <a:p>
            <a:pPr marL="0" indent="0">
              <a:buNone/>
            </a:pPr>
            <a:r>
              <a:rPr lang="de-DE" altLang="de-DE" sz="2000" dirty="0" smtClean="0"/>
              <a:t>Zentrale Aufgabe der Adoleszenz</a:t>
            </a:r>
            <a:endParaRPr lang="de-DE" altLang="de-DE" sz="2000" dirty="0"/>
          </a:p>
          <a:p>
            <a:endParaRPr lang="de-DE" altLang="de-DE" sz="2000" dirty="0"/>
          </a:p>
        </p:txBody>
      </p:sp>
      <p:pic>
        <p:nvPicPr>
          <p:cNvPr id="37893" name="Picture 3" descr="Melanie Klein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77" y="4435602"/>
            <a:ext cx="2281958" cy="264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Grafik 2"/>
          <p:cNvPicPr>
            <a:picLocks noChangeAspect="1"/>
          </p:cNvPicPr>
          <p:nvPr/>
        </p:nvPicPr>
        <p:blipFill>
          <a:blip r:embed="rId4"/>
          <a:stretch>
            <a:fillRect/>
          </a:stretch>
        </p:blipFill>
        <p:spPr>
          <a:xfrm>
            <a:off x="3692879" y="4303409"/>
            <a:ext cx="3281661" cy="2319611"/>
          </a:xfrm>
          <a:prstGeom prst="rect">
            <a:avLst/>
          </a:prstGeom>
        </p:spPr>
      </p:pic>
      <p:pic>
        <p:nvPicPr>
          <p:cNvPr id="9" name="Picture 5" descr="Erik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963" y="2914646"/>
            <a:ext cx="2370884" cy="35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896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p:cNvSpPr>
            <a:spLocks noGrp="1"/>
          </p:cNvSpPr>
          <p:nvPr>
            <p:ph type="title"/>
          </p:nvPr>
        </p:nvSpPr>
        <p:spPr>
          <a:xfrm>
            <a:off x="1965960" y="228600"/>
            <a:ext cx="8244840" cy="1793875"/>
          </a:xfrm>
        </p:spPr>
        <p:txBody>
          <a:bodyPr/>
          <a:lstStyle/>
          <a:p>
            <a:r>
              <a:rPr lang="de-DE" altLang="en-US" dirty="0" smtClean="0"/>
              <a:t>Das 5 - Phasenmodell </a:t>
            </a:r>
            <a:br>
              <a:rPr lang="de-DE" altLang="en-US" dirty="0" smtClean="0"/>
            </a:br>
            <a:r>
              <a:rPr lang="de-DE" altLang="en-US" sz="3600" dirty="0" err="1"/>
              <a:t>Blos</a:t>
            </a:r>
            <a:r>
              <a:rPr lang="de-DE" altLang="en-US" sz="3600" dirty="0"/>
              <a:t> (1967</a:t>
            </a:r>
            <a:r>
              <a:rPr lang="de-DE" altLang="en-US" sz="3600" dirty="0" smtClean="0"/>
              <a:t>)</a:t>
            </a:r>
            <a:endParaRPr lang="en-US" altLang="en-US" dirty="0" smtClean="0"/>
          </a:p>
        </p:txBody>
      </p:sp>
      <p:sp>
        <p:nvSpPr>
          <p:cNvPr id="128003" name="Inhaltsplatzhalter 2"/>
          <p:cNvSpPr>
            <a:spLocks noGrp="1"/>
          </p:cNvSpPr>
          <p:nvPr>
            <p:ph idx="1"/>
          </p:nvPr>
        </p:nvSpPr>
        <p:spPr>
          <a:xfrm>
            <a:off x="1981200" y="1889126"/>
            <a:ext cx="8686800" cy="4968875"/>
          </a:xfrm>
          <a:solidFill>
            <a:srgbClr val="0DFF0D"/>
          </a:solidFill>
        </p:spPr>
        <p:txBody>
          <a:bodyPr/>
          <a:lstStyle/>
          <a:p>
            <a:r>
              <a:rPr lang="de-DE" altLang="en-US" sz="2400" b="1" dirty="0"/>
              <a:t>Präadoleszenz</a:t>
            </a:r>
            <a:r>
              <a:rPr lang="de-DE" altLang="en-US" sz="2400" dirty="0"/>
              <a:t>, 10-12 LJ: Wiederaufleben der </a:t>
            </a:r>
            <a:r>
              <a:rPr lang="de-DE" altLang="en-US" sz="2400" dirty="0" err="1"/>
              <a:t>Prägenitalität</a:t>
            </a:r>
            <a:r>
              <a:rPr lang="de-DE" altLang="en-US" sz="2400" dirty="0"/>
              <a:t>, Aktivitätsschub, </a:t>
            </a:r>
            <a:r>
              <a:rPr lang="de-DE" altLang="en-US" sz="2400" dirty="0" err="1"/>
              <a:t>Tomboy</a:t>
            </a:r>
            <a:r>
              <a:rPr lang="de-DE" altLang="en-US" sz="2400" dirty="0"/>
              <a:t> Verhalten</a:t>
            </a:r>
          </a:p>
          <a:p>
            <a:r>
              <a:rPr lang="de-DE" altLang="en-US" sz="2400" b="1" dirty="0"/>
              <a:t> Frühadoleszenz</a:t>
            </a:r>
            <a:r>
              <a:rPr lang="de-DE" altLang="en-US" sz="2400" dirty="0"/>
              <a:t>, 13-14 LJ: Beginn des Abzugs von Besetzungsenergien, </a:t>
            </a:r>
            <a:r>
              <a:rPr lang="de-DE" altLang="en-US" sz="2400" dirty="0" err="1"/>
              <a:t>narzißtisches</a:t>
            </a:r>
            <a:r>
              <a:rPr lang="de-DE" altLang="en-US" sz="2400" dirty="0"/>
              <a:t> Durchgangstadium, „homosexuelle</a:t>
            </a:r>
            <a:r>
              <a:rPr lang="de-DE" altLang="en-US" sz="2400" dirty="0" smtClean="0"/>
              <a:t>“, </a:t>
            </a:r>
            <a:r>
              <a:rPr lang="de-DE" altLang="en-US" sz="2400" dirty="0"/>
              <a:t>ideale  </a:t>
            </a:r>
            <a:r>
              <a:rPr lang="de-DE" altLang="en-US" sz="2400" dirty="0" smtClean="0"/>
              <a:t>Freundschaften, bisexuelle Tendenzen</a:t>
            </a:r>
            <a:endParaRPr lang="de-DE" altLang="en-US" sz="2400" dirty="0"/>
          </a:p>
          <a:p>
            <a:r>
              <a:rPr lang="de-DE" altLang="en-US" sz="2400" b="1" dirty="0"/>
              <a:t> mittlere Adoleszenz</a:t>
            </a:r>
            <a:r>
              <a:rPr lang="de-DE" altLang="en-US" sz="2400" dirty="0"/>
              <a:t>, 15-17 LJ: Aufgeben der </a:t>
            </a:r>
            <a:r>
              <a:rPr lang="de-DE" altLang="en-US" sz="2400" dirty="0" err="1"/>
              <a:t>bisex</a:t>
            </a:r>
            <a:r>
              <a:rPr lang="de-DE" altLang="en-US" sz="2400" dirty="0"/>
              <a:t>. Eistellung, Wendung zum </a:t>
            </a:r>
            <a:r>
              <a:rPr lang="de-DE" altLang="en-US" sz="2400" dirty="0" err="1"/>
              <a:t>heterosex</a:t>
            </a:r>
            <a:r>
              <a:rPr lang="de-DE" altLang="en-US" sz="2400" dirty="0"/>
              <a:t>. Objekt, </a:t>
            </a:r>
            <a:r>
              <a:rPr lang="de-DE" altLang="en-US" sz="2400" dirty="0" smtClean="0"/>
              <a:t>Schwarm</a:t>
            </a:r>
          </a:p>
          <a:p>
            <a:r>
              <a:rPr lang="de-DE" altLang="en-US" sz="2400" b="1" dirty="0" smtClean="0"/>
              <a:t>Spätadoleszen</a:t>
            </a:r>
            <a:r>
              <a:rPr lang="de-DE" altLang="en-US" sz="2400" dirty="0" smtClean="0"/>
              <a:t>z</a:t>
            </a:r>
            <a:r>
              <a:rPr lang="de-DE" altLang="en-US" sz="2400" dirty="0"/>
              <a:t>, 18-20 LJ: Konsolidierung, konstante Objektbesetzung, Integration (leiser!), Festlegung ist auch Begrenzung</a:t>
            </a:r>
          </a:p>
          <a:p>
            <a:r>
              <a:rPr lang="de-DE" altLang="en-US" sz="2400" b="1" dirty="0"/>
              <a:t>Postadoleszen</a:t>
            </a:r>
            <a:r>
              <a:rPr lang="de-DE" altLang="en-US" sz="2400" dirty="0"/>
              <a:t>z, 21-25 Jahre Berufsfindung, </a:t>
            </a:r>
            <a:r>
              <a:rPr lang="de-DE" altLang="en-US" sz="2400" dirty="0" err="1"/>
              <a:t>postadol</a:t>
            </a:r>
            <a:r>
              <a:rPr lang="de-DE" altLang="en-US" sz="2400" dirty="0"/>
              <a:t>. Experimentieren</a:t>
            </a:r>
          </a:p>
          <a:p>
            <a:endParaRPr lang="en-US" altLang="en-US" sz="2400" dirty="0"/>
          </a:p>
        </p:txBody>
      </p:sp>
    </p:spTree>
    <p:extLst>
      <p:ext uri="{BB962C8B-B14F-4D97-AF65-F5344CB8AC3E}">
        <p14:creationId xmlns:p14="http://schemas.microsoft.com/office/powerpoint/2010/main" val="553812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pPr>
              <a:defRPr/>
            </a:pPr>
            <a:r>
              <a:rPr lang="de-DE" sz="4000" kern="1200" dirty="0" smtClean="0">
                <a:solidFill>
                  <a:schemeClr val="accent6">
                    <a:lumMod val="60000"/>
                    <a:lumOff val="40000"/>
                  </a:schemeClr>
                </a:solidFill>
                <a:effectLst>
                  <a:outerShdw blurRad="38100" dist="38100" dir="2700000" algn="tl">
                    <a:srgbClr val="000000">
                      <a:alpha val="43137"/>
                    </a:srgbClr>
                  </a:outerShdw>
                </a:effectLst>
              </a:rPr>
              <a:t>Wandel der theoretischen  Konzeptionen</a:t>
            </a:r>
            <a:endParaRPr lang="de-DE" sz="4000" kern="1200" dirty="0">
              <a:solidFill>
                <a:schemeClr val="accent6">
                  <a:lumMod val="60000"/>
                  <a:lumOff val="40000"/>
                </a:schemeClr>
              </a:solidFill>
              <a:effectLst>
                <a:outerShdw blurRad="38100" dist="38100" dir="2700000" algn="tl">
                  <a:srgbClr val="000000">
                    <a:alpha val="43137"/>
                  </a:srgbClr>
                </a:outerShdw>
              </a:effectLst>
            </a:endParaRPr>
          </a:p>
        </p:txBody>
      </p:sp>
      <p:sp>
        <p:nvSpPr>
          <p:cNvPr id="6" name="Textfeld 5"/>
          <p:cNvSpPr txBox="1"/>
          <p:nvPr/>
        </p:nvSpPr>
        <p:spPr>
          <a:xfrm>
            <a:off x="2492188" y="1264024"/>
            <a:ext cx="7013763" cy="5355312"/>
          </a:xfrm>
          <a:prstGeom prst="rect">
            <a:avLst/>
          </a:prstGeom>
          <a:noFill/>
        </p:spPr>
        <p:txBody>
          <a:bodyPr wrap="square">
            <a:spAutoFit/>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de-DE" b="1" i="0" u="none" strike="noStrike" kern="1200" cap="none" spc="0" normalizeH="0" baseline="0" noProof="0" dirty="0">
                <a:ln>
                  <a:noFill/>
                </a:ln>
                <a:solidFill>
                  <a:srgbClr val="000000"/>
                </a:solidFill>
                <a:effectLst/>
                <a:uLnTx/>
                <a:uFillTx/>
                <a:latin typeface="Times New Roman"/>
                <a:cs typeface="Arial" charset="0"/>
              </a:rPr>
              <a:t>Frühe Psychoanalyse</a:t>
            </a:r>
            <a:r>
              <a:rPr kumimoji="0" lang="de-DE" b="0" i="0" u="none" strike="noStrike" kern="1200" cap="none" spc="0" normalizeH="0" baseline="0" noProof="0" dirty="0">
                <a:ln>
                  <a:noFill/>
                </a:ln>
                <a:solidFill>
                  <a:srgbClr val="000000"/>
                </a:solidFill>
                <a:effectLst/>
                <a:uLnTx/>
                <a:uFillTx/>
                <a:latin typeface="Times New Roman"/>
                <a:cs typeface="Arial" charset="0"/>
              </a:rPr>
              <a:t>: </a:t>
            </a:r>
            <a:r>
              <a:rPr kumimoji="0" lang="de-DE" b="0" i="1" u="none" strike="noStrike" kern="1200" cap="none" spc="0" normalizeH="0" baseline="0" noProof="0" dirty="0" smtClean="0">
                <a:ln>
                  <a:noFill/>
                </a:ln>
                <a:solidFill>
                  <a:srgbClr val="000000"/>
                </a:solidFill>
                <a:effectLst/>
                <a:uLnTx/>
                <a:uFillTx/>
                <a:latin typeface="Times New Roman"/>
                <a:cs typeface="Arial" charset="0"/>
              </a:rPr>
              <a:t>Freud 1905,  1932,Bisexualität</a:t>
            </a:r>
            <a:r>
              <a:rPr kumimoji="0" lang="de-DE" b="0" i="1" u="none" strike="noStrike" kern="1200" cap="none" spc="0" normalizeH="0" noProof="0" dirty="0" smtClean="0">
                <a:ln>
                  <a:noFill/>
                </a:ln>
                <a:solidFill>
                  <a:srgbClr val="000000"/>
                </a:solidFill>
                <a:effectLst/>
                <a:uLnTx/>
                <a:uFillTx/>
                <a:latin typeface="Times New Roman"/>
                <a:cs typeface="Arial" charset="0"/>
              </a:rPr>
              <a:t> bei Mädchen </a:t>
            </a:r>
            <a:r>
              <a:rPr kumimoji="0" lang="de-DE" b="0" i="1" u="none" strike="noStrike" kern="1200" cap="none" spc="0" normalizeH="0" baseline="0" noProof="0" dirty="0" smtClean="0">
                <a:ln>
                  <a:noFill/>
                </a:ln>
                <a:solidFill>
                  <a:srgbClr val="000000"/>
                </a:solidFill>
                <a:effectLst/>
                <a:uLnTx/>
                <a:uFillTx/>
                <a:latin typeface="Times New Roman"/>
                <a:cs typeface="Arial" charset="0"/>
              </a:rPr>
              <a:t>stärker als bei Jungen</a:t>
            </a:r>
            <a:endParaRPr kumimoji="0" lang="de-DE" b="0" i="1" u="none" strike="noStrike" kern="1200" cap="none" spc="0" normalizeH="0" baseline="0" noProof="0" dirty="0">
              <a:ln>
                <a:noFill/>
              </a:ln>
              <a:solidFill>
                <a:srgbClr val="000000"/>
              </a:solidFill>
              <a:effectLst/>
              <a:uLnTx/>
              <a:uFillTx/>
              <a:latin typeface="Times New Roman"/>
              <a:cs typeface="Arial" charset="0"/>
            </a:endParaRPr>
          </a:p>
          <a:p>
            <a:pPr algn="ctr">
              <a:defRPr/>
            </a:pPr>
            <a:r>
              <a:rPr kumimoji="0" lang="de-DE" b="1" i="0" u="none" strike="noStrike" kern="1200" cap="none" spc="0" normalizeH="0" baseline="0" noProof="0" dirty="0">
                <a:ln>
                  <a:noFill/>
                </a:ln>
                <a:solidFill>
                  <a:srgbClr val="000000"/>
                </a:solidFill>
                <a:effectLst/>
                <a:uLnTx/>
                <a:uFillTx/>
                <a:latin typeface="Times New Roman"/>
                <a:cs typeface="Arial" charset="0"/>
              </a:rPr>
              <a:t>Späte </a:t>
            </a:r>
            <a:r>
              <a:rPr kumimoji="0" lang="de-DE" b="1" i="0" u="none" strike="noStrike" kern="1200" cap="none" spc="0" normalizeH="0" baseline="0" noProof="0" dirty="0" smtClean="0">
                <a:ln>
                  <a:noFill/>
                </a:ln>
                <a:solidFill>
                  <a:srgbClr val="000000"/>
                </a:solidFill>
                <a:effectLst/>
                <a:uLnTx/>
                <a:uFillTx/>
                <a:latin typeface="Times New Roman"/>
                <a:cs typeface="Arial" charset="0"/>
              </a:rPr>
              <a:t>Psychoanalyse</a:t>
            </a:r>
            <a:r>
              <a:rPr kumimoji="0" lang="de-DE" b="0" i="1" u="none" strike="noStrike" kern="1200" cap="none" spc="0" normalizeH="0" baseline="0" noProof="0" dirty="0" smtClean="0">
                <a:ln>
                  <a:noFill/>
                </a:ln>
                <a:solidFill>
                  <a:srgbClr val="000000"/>
                </a:solidFill>
                <a:effectLst/>
                <a:uLnTx/>
                <a:uFillTx/>
                <a:latin typeface="Times New Roman"/>
                <a:cs typeface="Arial" charset="0"/>
              </a:rPr>
              <a:t>: Helene Deutsch 1948, Erikson 1968</a:t>
            </a:r>
            <a:endParaRPr lang="de-DE" altLang="en-US" i="1" dirty="0"/>
          </a:p>
          <a:p>
            <a:pPr marL="342900" marR="0" lvl="0" indent="-342900" algn="ctr" defTabSz="914400" rtl="0" eaLnBrk="0" fontAlgn="base" latinLnBrk="0" hangingPunct="0">
              <a:lnSpc>
                <a:spcPct val="100000"/>
              </a:lnSpc>
              <a:spcBef>
                <a:spcPct val="0"/>
              </a:spcBef>
              <a:spcAft>
                <a:spcPct val="0"/>
              </a:spcAft>
              <a:buClrTx/>
              <a:buSzTx/>
              <a:buFontTx/>
              <a:buNone/>
              <a:tabLst/>
              <a:defRPr/>
            </a:pPr>
            <a:endParaRPr kumimoji="0" lang="de-DE" b="0" i="0" u="none" strike="noStrike" kern="1200" cap="none" spc="0" normalizeH="0" baseline="0" noProof="0" dirty="0">
              <a:ln>
                <a:noFill/>
              </a:ln>
              <a:solidFill>
                <a:srgbClr val="000000"/>
              </a:solidFill>
              <a:effectLst/>
              <a:uLnTx/>
              <a:uFillTx/>
              <a:latin typeface="Times New Roman"/>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AutoNum type="arabicPeriod"/>
              <a:tabLst/>
              <a:defRPr/>
            </a:pPr>
            <a:endParaRPr kumimoji="0" lang="de-DE" b="0" i="0" u="none" strike="noStrike" kern="1200" cap="none" spc="0" normalizeH="0" baseline="0" noProof="0" dirty="0">
              <a:ln>
                <a:noFill/>
              </a:ln>
              <a:solidFill>
                <a:srgbClr val="000000"/>
              </a:solidFill>
              <a:effectLst/>
              <a:uLnTx/>
              <a:uFillTx/>
              <a:latin typeface="Times New Roman"/>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AutoNum type="arabicPeriod"/>
              <a:tabLst/>
              <a:defRPr/>
            </a:pPr>
            <a:endParaRPr kumimoji="0" lang="de-DE" b="0" i="0" u="none" strike="noStrike" kern="1200" cap="none" spc="0" normalizeH="0" baseline="0" noProof="0" dirty="0">
              <a:ln>
                <a:noFill/>
              </a:ln>
              <a:solidFill>
                <a:srgbClr val="000000"/>
              </a:solidFill>
              <a:effectLst/>
              <a:uLnTx/>
              <a:uFillTx/>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b="1" i="0" u="none" strike="noStrike" kern="1200" cap="none" spc="0" normalizeH="0" baseline="0" noProof="0" dirty="0" smtClean="0">
                <a:ln>
                  <a:noFill/>
                </a:ln>
                <a:solidFill>
                  <a:srgbClr val="000000"/>
                </a:solidFill>
                <a:effectLst/>
                <a:uLnTx/>
                <a:uFillTx/>
                <a:latin typeface="Times New Roman"/>
                <a:cs typeface="Arial" charset="0"/>
              </a:rPr>
              <a:t>Weiblichkeitstheorien der Franzosen</a:t>
            </a:r>
            <a:r>
              <a:rPr kumimoji="0" lang="de-DE" b="0" i="0" u="none" strike="noStrike" kern="1200" cap="none" spc="0" normalizeH="0" baseline="0" noProof="0" dirty="0" smtClean="0">
                <a:ln>
                  <a:noFill/>
                </a:ln>
                <a:solidFill>
                  <a:srgbClr val="000000"/>
                </a:solidFill>
                <a:effectLst/>
                <a:uLnTx/>
                <a:uFillTx/>
                <a:latin typeface="Times New Roman"/>
                <a:cs typeface="Arial" charset="0"/>
              </a:rPr>
              <a:t>: </a:t>
            </a:r>
            <a:r>
              <a:rPr kumimoji="0" lang="de-DE" b="0" i="1" u="none" strike="noStrike" kern="1200" cap="none" spc="0" normalizeH="0" baseline="0" noProof="0" dirty="0" smtClean="0">
                <a:ln>
                  <a:noFill/>
                </a:ln>
                <a:solidFill>
                  <a:srgbClr val="000000"/>
                </a:solidFill>
                <a:effectLst/>
                <a:uLnTx/>
                <a:uFillTx/>
                <a:latin typeface="Times New Roman"/>
                <a:cs typeface="Arial" charset="0"/>
              </a:rPr>
              <a:t>Bisexualität leugnet den Unterschied zwischen den Geschlechtern McDougall 1979</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de-DE" dirty="0">
              <a:solidFill>
                <a:srgbClr val="000000"/>
              </a:solidFill>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b="1" i="0" u="none" strike="noStrike" kern="1200" cap="none" spc="0" normalizeH="0" baseline="0" noProof="0" dirty="0" smtClean="0">
              <a:ln>
                <a:noFill/>
              </a:ln>
              <a:solidFill>
                <a:srgbClr val="000000"/>
              </a:solidFill>
              <a:effectLst/>
              <a:uLnTx/>
              <a:uFillTx/>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de-DE" b="1" dirty="0">
              <a:solidFill>
                <a:srgbClr val="000000"/>
              </a:solidFill>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b="1" i="0" u="none" strike="noStrike" kern="1200" cap="none" spc="0" normalizeH="0" baseline="0" noProof="0" dirty="0" smtClean="0">
              <a:ln>
                <a:noFill/>
              </a:ln>
              <a:solidFill>
                <a:srgbClr val="000000"/>
              </a:solidFill>
              <a:effectLst/>
              <a:uLnTx/>
              <a:uFillTx/>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b="1" i="0" u="none" strike="noStrike" kern="1200" cap="none" spc="0" normalizeH="0" baseline="0" noProof="0" dirty="0" smtClean="0">
                <a:ln>
                  <a:noFill/>
                </a:ln>
                <a:solidFill>
                  <a:srgbClr val="000000"/>
                </a:solidFill>
                <a:effectLst/>
                <a:uLnTx/>
                <a:uFillTx/>
                <a:latin typeface="Times New Roman"/>
                <a:cs typeface="Arial" charset="0"/>
              </a:rPr>
              <a:t>Entwicklungstheorie</a:t>
            </a:r>
            <a:r>
              <a:rPr lang="de-DE" dirty="0">
                <a:solidFill>
                  <a:srgbClr val="000000"/>
                </a:solidFill>
                <a:latin typeface="Times New Roman"/>
                <a:cs typeface="Arial" charset="0"/>
              </a:rPr>
              <a:t>:</a:t>
            </a:r>
            <a:r>
              <a:rPr kumimoji="0" lang="de-DE" b="0" i="0" u="none" strike="noStrike" kern="1200" cap="none" spc="0" normalizeH="0" baseline="0" noProof="0" dirty="0" smtClean="0">
                <a:ln>
                  <a:noFill/>
                </a:ln>
                <a:solidFill>
                  <a:srgbClr val="000000"/>
                </a:solidFill>
                <a:effectLst/>
                <a:uLnTx/>
                <a:uFillTx/>
                <a:latin typeface="Times New Roman"/>
                <a:cs typeface="Arial" charset="0"/>
              </a:rPr>
              <a:t> </a:t>
            </a:r>
            <a:r>
              <a:rPr kumimoji="0" lang="de-DE" b="0" i="1" u="none" strike="noStrike" kern="1200" cap="none" spc="0" normalizeH="0" baseline="0" noProof="0" dirty="0" err="1" smtClean="0">
                <a:ln>
                  <a:noFill/>
                </a:ln>
                <a:solidFill>
                  <a:srgbClr val="000000"/>
                </a:solidFill>
                <a:effectLst/>
                <a:uLnTx/>
                <a:uFillTx/>
                <a:latin typeface="Times New Roman"/>
                <a:cs typeface="Arial" charset="0"/>
              </a:rPr>
              <a:t>Blos</a:t>
            </a:r>
            <a:r>
              <a:rPr kumimoji="0" lang="de-DE" b="0" i="1" u="none" strike="noStrike" kern="1200" cap="none" spc="0" normalizeH="0" baseline="0" noProof="0" dirty="0" smtClean="0">
                <a:ln>
                  <a:noFill/>
                </a:ln>
                <a:solidFill>
                  <a:srgbClr val="000000"/>
                </a:solidFill>
                <a:effectLst/>
                <a:uLnTx/>
                <a:uFillTx/>
                <a:latin typeface="Times New Roman"/>
                <a:cs typeface="Arial" charset="0"/>
              </a:rPr>
              <a:t>  1967</a:t>
            </a:r>
            <a:r>
              <a:rPr kumimoji="0" lang="de-DE" b="0" i="1" u="none" strike="noStrike" kern="1200" cap="none" spc="0" normalizeH="0" noProof="0" dirty="0" smtClean="0">
                <a:ln>
                  <a:noFill/>
                </a:ln>
                <a:solidFill>
                  <a:srgbClr val="000000"/>
                </a:solidFill>
                <a:effectLst/>
                <a:uLnTx/>
                <a:uFillTx/>
                <a:latin typeface="Times New Roman"/>
                <a:cs typeface="Arial" charset="0"/>
              </a:rPr>
              <a:t> </a:t>
            </a:r>
            <a:r>
              <a:rPr kumimoji="0" lang="de-DE" b="0" i="1" u="none" strike="noStrike" kern="1200" cap="none" spc="0" normalizeH="0" baseline="0" noProof="0" dirty="0" smtClean="0">
                <a:ln>
                  <a:noFill/>
                </a:ln>
                <a:solidFill>
                  <a:srgbClr val="000000"/>
                </a:solidFill>
                <a:effectLst/>
                <a:uLnTx/>
                <a:uFillTx/>
                <a:latin typeface="Times New Roman"/>
                <a:cs typeface="Arial" charset="0"/>
              </a:rPr>
              <a:t>Frühadoleszenz als homoerotisches Durchgangstadium, Laufer &amp; Laufer 1989 </a:t>
            </a:r>
            <a:endParaRPr kumimoji="0" lang="de-DE" b="0" i="1" u="none" strike="noStrike" kern="1200" cap="none" spc="0" normalizeH="0" baseline="0" noProof="0" dirty="0">
              <a:ln>
                <a:noFill/>
              </a:ln>
              <a:solidFill>
                <a:srgbClr val="000000"/>
              </a:solidFill>
              <a:effectLst/>
              <a:uLnTx/>
              <a:uFillTx/>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b="0" i="0" u="none" strike="noStrike" kern="1200" cap="none" spc="0" normalizeH="0" baseline="0" noProof="0" dirty="0">
              <a:ln>
                <a:noFill/>
              </a:ln>
              <a:solidFill>
                <a:srgbClr val="000000"/>
              </a:solidFill>
              <a:effectLst/>
              <a:uLnTx/>
              <a:uFillTx/>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b="1" i="0" u="none" strike="noStrike" kern="1200" cap="none" spc="0" normalizeH="0" baseline="0" noProof="0" dirty="0" smtClean="0">
              <a:ln>
                <a:noFill/>
              </a:ln>
              <a:solidFill>
                <a:srgbClr val="000000"/>
              </a:solidFill>
              <a:effectLst/>
              <a:uLnTx/>
              <a:uFillTx/>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de-DE" b="1" dirty="0">
              <a:solidFill>
                <a:srgbClr val="000000"/>
              </a:solidFill>
              <a:latin typeface="Times New Roman"/>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b="1" i="0" u="none" strike="noStrike" kern="1200" cap="none" spc="0" normalizeH="0" baseline="0" noProof="0" dirty="0" smtClean="0">
                <a:ln>
                  <a:noFill/>
                </a:ln>
                <a:solidFill>
                  <a:srgbClr val="000000"/>
                </a:solidFill>
                <a:effectLst/>
                <a:uLnTx/>
                <a:uFillTx/>
                <a:latin typeface="Times New Roman"/>
                <a:cs typeface="Arial" charset="0"/>
              </a:rPr>
              <a:t>Heutige Sicht: </a:t>
            </a:r>
            <a:r>
              <a:rPr kumimoji="0" lang="de-DE" b="0" i="1" u="none" strike="noStrike" kern="1200" cap="none" spc="0" normalizeH="0" baseline="0" noProof="0" dirty="0" smtClean="0">
                <a:ln>
                  <a:noFill/>
                </a:ln>
                <a:solidFill>
                  <a:srgbClr val="000000"/>
                </a:solidFill>
                <a:effectLst/>
                <a:uLnTx/>
                <a:uFillTx/>
                <a:latin typeface="Times New Roman"/>
                <a:cs typeface="Arial" charset="0"/>
              </a:rPr>
              <a:t>Neid bewältigen, Aufgabe der Phantasie, beide Geschlechter zu sein </a:t>
            </a:r>
            <a:r>
              <a:rPr kumimoji="0" lang="de-DE" b="0" i="1" u="none" strike="noStrike" kern="1200" cap="none" spc="0" normalizeH="0" baseline="0" noProof="0" dirty="0" err="1" smtClean="0">
                <a:ln>
                  <a:noFill/>
                </a:ln>
                <a:solidFill>
                  <a:srgbClr val="000000"/>
                </a:solidFill>
                <a:effectLst/>
                <a:uLnTx/>
                <a:uFillTx/>
                <a:latin typeface="Times New Roman"/>
                <a:cs typeface="Arial" charset="0"/>
              </a:rPr>
              <a:t>Castendyk</a:t>
            </a:r>
            <a:r>
              <a:rPr kumimoji="0" lang="de-DE" b="0" i="1" u="none" strike="noStrike" kern="1200" cap="none" spc="0" normalizeH="0" baseline="0" noProof="0" dirty="0" smtClean="0">
                <a:ln>
                  <a:noFill/>
                </a:ln>
                <a:solidFill>
                  <a:srgbClr val="000000"/>
                </a:solidFill>
                <a:effectLst/>
                <a:uLnTx/>
                <a:uFillTx/>
                <a:latin typeface="Times New Roman"/>
                <a:cs typeface="Arial" charset="0"/>
              </a:rPr>
              <a:t> 2004</a:t>
            </a:r>
            <a:endParaRPr kumimoji="0" lang="de-DE" b="0" i="1" u="none" strike="noStrike" kern="1200" cap="none" spc="0" normalizeH="0" baseline="0" noProof="0" dirty="0">
              <a:ln>
                <a:noFill/>
              </a:ln>
              <a:solidFill>
                <a:srgbClr val="000000"/>
              </a:solidFill>
              <a:effectLst/>
              <a:uLnTx/>
              <a:uFillTx/>
              <a:latin typeface="Times New Roman"/>
              <a:cs typeface="Arial" charset="0"/>
            </a:endParaRPr>
          </a:p>
        </p:txBody>
      </p:sp>
      <p:sp>
        <p:nvSpPr>
          <p:cNvPr id="5" name="Pfeil nach unten 4"/>
          <p:cNvSpPr/>
          <p:nvPr/>
        </p:nvSpPr>
        <p:spPr>
          <a:xfrm>
            <a:off x="5903196" y="2261335"/>
            <a:ext cx="214313" cy="785813"/>
          </a:xfrm>
          <a:prstGeom prst="downArrow">
            <a:avLst/>
          </a:prstGeom>
          <a:solidFill>
            <a:schemeClr val="accent6">
              <a:lumMod val="60000"/>
              <a:lumOff val="40000"/>
            </a:schemeClr>
          </a:solidFill>
          <a:ln w="63500">
            <a:solidFill>
              <a:schemeClr val="accent6">
                <a:lumMod val="60000"/>
                <a:lumOff val="40000"/>
              </a:schemeClr>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Pfeil nach unten 9"/>
          <p:cNvSpPr/>
          <p:nvPr/>
        </p:nvSpPr>
        <p:spPr>
          <a:xfrm>
            <a:off x="5816178" y="5229389"/>
            <a:ext cx="214313" cy="785813"/>
          </a:xfrm>
          <a:prstGeom prst="downArrow">
            <a:avLst/>
          </a:prstGeom>
          <a:solidFill>
            <a:schemeClr val="accent6">
              <a:lumMod val="60000"/>
              <a:lumOff val="40000"/>
            </a:schemeClr>
          </a:solidFill>
          <a:ln w="63500">
            <a:solidFill>
              <a:schemeClr val="accent6">
                <a:lumMod val="60000"/>
                <a:lumOff val="40000"/>
              </a:schemeClr>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Pfeil nach unten 6"/>
          <p:cNvSpPr/>
          <p:nvPr/>
        </p:nvSpPr>
        <p:spPr>
          <a:xfrm>
            <a:off x="5829997" y="3663183"/>
            <a:ext cx="249554" cy="785813"/>
          </a:xfrm>
          <a:prstGeom prst="downArrow">
            <a:avLst/>
          </a:prstGeom>
          <a:solidFill>
            <a:schemeClr val="accent6">
              <a:lumMod val="60000"/>
              <a:lumOff val="40000"/>
            </a:schemeClr>
          </a:solidFill>
          <a:ln w="63500">
            <a:solidFill>
              <a:schemeClr val="accent6">
                <a:lumMod val="60000"/>
                <a:lumOff val="40000"/>
              </a:schemeClr>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54738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3"/>
          <p:cNvSpPr>
            <a:spLocks noGrp="1"/>
          </p:cNvSpPr>
          <p:nvPr>
            <p:ph type="title"/>
          </p:nvPr>
        </p:nvSpPr>
        <p:spPr>
          <a:xfrm>
            <a:off x="1930400" y="274638"/>
            <a:ext cx="8280400" cy="1325562"/>
          </a:xfrm>
        </p:spPr>
        <p:txBody>
          <a:bodyPr/>
          <a:lstStyle/>
          <a:p>
            <a:r>
              <a:rPr lang="de-DE" altLang="en-US" dirty="0" smtClean="0"/>
              <a:t>Bisexuelles Schwanken als Entwicklungsphänomen</a:t>
            </a:r>
            <a:endParaRPr lang="en-US" altLang="en-US" dirty="0" smtClean="0"/>
          </a:p>
        </p:txBody>
      </p:sp>
      <p:sp>
        <p:nvSpPr>
          <p:cNvPr id="114691" name="Inhaltsplatzhalter 5"/>
          <p:cNvSpPr>
            <a:spLocks noGrp="1"/>
          </p:cNvSpPr>
          <p:nvPr>
            <p:ph sz="half" idx="2"/>
          </p:nvPr>
        </p:nvSpPr>
        <p:spPr>
          <a:xfrm>
            <a:off x="6353087" y="2450220"/>
            <a:ext cx="5229313" cy="3399811"/>
          </a:xfrm>
        </p:spPr>
        <p:txBody>
          <a:bodyPr/>
          <a:lstStyle/>
          <a:p>
            <a:r>
              <a:rPr lang="de-DE" altLang="en-US" sz="2000" dirty="0" smtClean="0"/>
              <a:t>Exploration der eigenen Geschlechtsidentität und der Geschlechtspartnerpräferenz</a:t>
            </a:r>
          </a:p>
          <a:p>
            <a:r>
              <a:rPr lang="de-DE" altLang="en-US" sz="2000" dirty="0" smtClean="0"/>
              <a:t>Aufgabe </a:t>
            </a:r>
            <a:r>
              <a:rPr lang="de-DE" altLang="en-US" sz="2000" dirty="0"/>
              <a:t>von </a:t>
            </a:r>
            <a:r>
              <a:rPr lang="de-DE" altLang="en-US" sz="2000" dirty="0" err="1" smtClean="0"/>
              <a:t>Omnipotenzphantasien</a:t>
            </a:r>
            <a:endParaRPr lang="de-DE" altLang="en-US" sz="2000" dirty="0"/>
          </a:p>
          <a:p>
            <a:r>
              <a:rPr lang="de-DE" altLang="en-US" sz="2000" dirty="0"/>
              <a:t>Man muss jetzt wählen: Männlicher oder weiblicher Körper?</a:t>
            </a:r>
          </a:p>
          <a:p>
            <a:r>
              <a:rPr lang="de-DE" altLang="en-US" sz="2000" dirty="0"/>
              <a:t>Es müssen innere Repräsentationen der männlichen und weiblichen Genitalien aufgebaut werden</a:t>
            </a:r>
          </a:p>
          <a:p>
            <a:r>
              <a:rPr lang="de-DE" altLang="en-US" sz="2000" dirty="0"/>
              <a:t>Phantasie der </a:t>
            </a:r>
            <a:r>
              <a:rPr lang="de-DE" altLang="en-US" sz="2000" dirty="0" smtClean="0"/>
              <a:t>Vereinigung</a:t>
            </a:r>
          </a:p>
          <a:p>
            <a:r>
              <a:rPr lang="de-DE" altLang="en-US" sz="2000" dirty="0" smtClean="0"/>
              <a:t>Aufgabe einer Position Voraussetzung für sexuelles Begehren eines anderen Objektes </a:t>
            </a:r>
          </a:p>
          <a:p>
            <a:endParaRPr lang="de-DE" altLang="en-US" sz="2000" dirty="0"/>
          </a:p>
        </p:txBody>
      </p:sp>
      <p:sp>
        <p:nvSpPr>
          <p:cNvPr id="114692" name="Textfeld 7"/>
          <p:cNvSpPr txBox="1">
            <a:spLocks noChangeArrowheads="1"/>
          </p:cNvSpPr>
          <p:nvPr/>
        </p:nvSpPr>
        <p:spPr bwMode="auto">
          <a:xfrm>
            <a:off x="744072" y="5242422"/>
            <a:ext cx="4113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dirty="0">
                <a:solidFill>
                  <a:srgbClr val="000000"/>
                </a:solidFill>
              </a:rPr>
              <a:t>Frida Kahlo als 18 Jährige</a:t>
            </a:r>
            <a:endParaRPr lang="en-US" altLang="en-US" dirty="0">
              <a:solidFill>
                <a:srgbClr val="000000"/>
              </a:solidFill>
            </a:endParaRPr>
          </a:p>
        </p:txBody>
      </p:sp>
      <p:pic>
        <p:nvPicPr>
          <p:cNvPr id="114693"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753" y="1900733"/>
            <a:ext cx="2933656" cy="33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haltsplatzhalter 1"/>
          <p:cNvPicPr>
            <a:picLocks noGrp="1" noChangeAspect="1"/>
          </p:cNvPicPr>
          <p:nvPr>
            <p:ph sz="half" idx="1"/>
          </p:nvPr>
        </p:nvPicPr>
        <p:blipFill>
          <a:blip r:embed="rId4"/>
          <a:stretch>
            <a:fillRect/>
          </a:stretch>
        </p:blipFill>
        <p:spPr>
          <a:xfrm>
            <a:off x="3900190" y="3146980"/>
            <a:ext cx="2297410" cy="3341688"/>
          </a:xfrm>
          <a:prstGeom prst="rect">
            <a:avLst/>
          </a:prstGeom>
        </p:spPr>
      </p:pic>
      <p:sp>
        <p:nvSpPr>
          <p:cNvPr id="8" name="Textfeld 7"/>
          <p:cNvSpPr txBox="1">
            <a:spLocks noChangeArrowheads="1"/>
          </p:cNvSpPr>
          <p:nvPr/>
        </p:nvSpPr>
        <p:spPr bwMode="auto">
          <a:xfrm>
            <a:off x="3742677" y="6488668"/>
            <a:ext cx="2610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de-DE" altLang="en-US" dirty="0">
                <a:solidFill>
                  <a:srgbClr val="000000"/>
                </a:solidFill>
              </a:rPr>
              <a:t>Louise Bourgeois, 2008</a:t>
            </a:r>
            <a:endParaRPr lang="en-US" altLang="en-US" dirty="0">
              <a:solidFill>
                <a:srgbClr val="000000"/>
              </a:solidFill>
            </a:endParaRPr>
          </a:p>
        </p:txBody>
      </p:sp>
    </p:spTree>
    <p:extLst>
      <p:ext uri="{BB962C8B-B14F-4D97-AF65-F5344CB8AC3E}">
        <p14:creationId xmlns:p14="http://schemas.microsoft.com/office/powerpoint/2010/main" val="190044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295776" y="-458788"/>
            <a:ext cx="3001963" cy="771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50000" b="1">
                <a:solidFill>
                  <a:srgbClr val="C5C5C5"/>
                </a:solidFill>
                <a:latin typeface="Times New Roman" panose="02020603050405020304" pitchFamily="18" charset="0"/>
              </a:rPr>
              <a:t>?</a:t>
            </a:r>
          </a:p>
        </p:txBody>
      </p:sp>
      <p:sp>
        <p:nvSpPr>
          <p:cNvPr id="31747" name="Rectangle 3"/>
          <p:cNvSpPr>
            <a:spLocks noGrp="1" noChangeArrowheads="1"/>
          </p:cNvSpPr>
          <p:nvPr>
            <p:ph type="title"/>
          </p:nvPr>
        </p:nvSpPr>
        <p:spPr>
          <a:xfrm>
            <a:off x="1882589" y="1916114"/>
            <a:ext cx="8098026" cy="2799321"/>
          </a:xfrm>
        </p:spPr>
        <p:txBody>
          <a:bodyPr/>
          <a:lstStyle/>
          <a:p>
            <a:r>
              <a:rPr lang="de-DE" dirty="0" smtClean="0"/>
              <a:t>Transidentität als nicht- </a:t>
            </a:r>
            <a:r>
              <a:rPr lang="de-DE" dirty="0"/>
              <a:t>pathologische Varianten der normalen </a:t>
            </a:r>
            <a:r>
              <a:rPr lang="de-DE" dirty="0" smtClean="0"/>
              <a:t>Identitätsentwicklung</a:t>
            </a:r>
            <a:br>
              <a:rPr lang="de-DE" dirty="0" smtClean="0"/>
            </a:br>
            <a:r>
              <a:rPr lang="de-DE" dirty="0"/>
              <a:t/>
            </a:r>
            <a:br>
              <a:rPr lang="de-DE" dirty="0"/>
            </a:br>
            <a:r>
              <a:rPr lang="de-DE" dirty="0"/>
              <a:t>Binäre Vorstellung veraltet</a:t>
            </a:r>
            <a:r>
              <a:rPr lang="de-DE" dirty="0" smtClean="0"/>
              <a:t>?</a:t>
            </a:r>
            <a:br>
              <a:rPr lang="de-DE" dirty="0" smtClean="0"/>
            </a:br>
            <a:r>
              <a:rPr lang="de-DE" dirty="0" smtClean="0"/>
              <a:t/>
            </a:r>
            <a:br>
              <a:rPr lang="de-DE" dirty="0" smtClean="0"/>
            </a:br>
            <a:r>
              <a:rPr lang="de-DE" dirty="0" smtClean="0"/>
              <a:t> </a:t>
            </a:r>
            <a:r>
              <a:rPr lang="de-DE" dirty="0"/>
              <a:t>Das dritte Geschlecht</a:t>
            </a:r>
            <a:br>
              <a:rPr lang="de-DE" dirty="0"/>
            </a:br>
            <a:endParaRPr lang="de-DE" altLang="de-DE" dirty="0" smtClean="0"/>
          </a:p>
        </p:txBody>
      </p:sp>
      <p:sp>
        <p:nvSpPr>
          <p:cNvPr id="31748" name="Text Box 4"/>
          <p:cNvSpPr txBox="1">
            <a:spLocks noChangeArrowheads="1"/>
          </p:cNvSpPr>
          <p:nvPr/>
        </p:nvSpPr>
        <p:spPr bwMode="auto">
          <a:xfrm>
            <a:off x="7156450" y="50339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32758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2025015"/>
            <a:ext cx="7416800" cy="3600450"/>
          </a:xfrm>
        </p:spPr>
        <p:txBody>
          <a:bodyPr/>
          <a:lstStyle/>
          <a:p>
            <a:pPr>
              <a:spcBef>
                <a:spcPct val="20000"/>
              </a:spcBef>
              <a:defRPr/>
            </a:pPr>
            <a:r>
              <a:rPr lang="de-DE" altLang="de-DE" sz="5400" dirty="0" smtClean="0">
                <a:effectLst>
                  <a:outerShdw blurRad="38100" dist="38100" dir="2700000" algn="tl">
                    <a:srgbClr val="000000"/>
                  </a:outerShdw>
                </a:effectLst>
              </a:rPr>
              <a:t>4.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Gefahren durch die Doppelidentifikation </a:t>
            </a:r>
            <a:endParaRPr lang="de-DE" altLang="de-DE" sz="2800" dirty="0"/>
          </a:p>
        </p:txBody>
      </p:sp>
    </p:spTree>
    <p:extLst>
      <p:ext uri="{BB962C8B-B14F-4D97-AF65-F5344CB8AC3E}">
        <p14:creationId xmlns:p14="http://schemas.microsoft.com/office/powerpoint/2010/main" val="1638740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en-US" altLang="en-US" dirty="0" smtClean="0"/>
              <a:t>“</a:t>
            </a:r>
            <a:r>
              <a:rPr lang="en-US" altLang="en-US" dirty="0" err="1" smtClean="0"/>
              <a:t>Präödipale</a:t>
            </a:r>
            <a:r>
              <a:rPr lang="en-US" altLang="en-US" dirty="0" smtClean="0"/>
              <a:t> </a:t>
            </a:r>
            <a:r>
              <a:rPr lang="en-US" altLang="en-US" dirty="0" err="1" smtClean="0"/>
              <a:t>Bindung</a:t>
            </a:r>
            <a:r>
              <a:rPr lang="en-US" altLang="en-US" dirty="0" smtClean="0"/>
              <a:t> an die Mutter </a:t>
            </a:r>
            <a:r>
              <a:rPr lang="en-US" altLang="en-US" dirty="0" err="1" smtClean="0"/>
              <a:t>dauert</a:t>
            </a:r>
            <a:r>
              <a:rPr lang="en-US" altLang="en-US" dirty="0" smtClean="0"/>
              <a:t> </a:t>
            </a:r>
            <a:r>
              <a:rPr lang="en-US" altLang="en-US" dirty="0" err="1" smtClean="0"/>
              <a:t>länger</a:t>
            </a:r>
            <a:r>
              <a:rPr lang="en-US" altLang="en-US" dirty="0" smtClean="0"/>
              <a:t> an…”</a:t>
            </a:r>
          </a:p>
        </p:txBody>
      </p:sp>
      <p:pic>
        <p:nvPicPr>
          <p:cNvPr id="21507" name="Inhaltsplatzhalt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2389188"/>
            <a:ext cx="4038600" cy="2698750"/>
          </a:xfrm>
        </p:spPr>
      </p:pic>
      <p:sp>
        <p:nvSpPr>
          <p:cNvPr id="21508" name="Inhaltsplatzhalter 3"/>
          <p:cNvSpPr>
            <a:spLocks noGrp="1"/>
          </p:cNvSpPr>
          <p:nvPr>
            <p:ph sz="half" idx="2"/>
          </p:nvPr>
        </p:nvSpPr>
        <p:spPr>
          <a:xfrm>
            <a:off x="6185647" y="1855694"/>
            <a:ext cx="5396753" cy="4021231"/>
          </a:xfrm>
        </p:spPr>
        <p:txBody>
          <a:bodyPr/>
          <a:lstStyle/>
          <a:p>
            <a:r>
              <a:rPr lang="de-DE" altLang="en-US" dirty="0" smtClean="0"/>
              <a:t>Freude der Mutter am Körper der Tochter</a:t>
            </a:r>
          </a:p>
          <a:p>
            <a:r>
              <a:rPr lang="de-DE" altLang="en-US" dirty="0" smtClean="0"/>
              <a:t>Narzisstische Besetzung des ganzen Körpers</a:t>
            </a:r>
          </a:p>
          <a:p>
            <a:r>
              <a:rPr lang="de-DE" altLang="en-US" dirty="0" smtClean="0"/>
              <a:t> sinnliche Ausstrahlung der Tochter zurückspiegeln</a:t>
            </a:r>
          </a:p>
          <a:p>
            <a:r>
              <a:rPr lang="de-DE" altLang="en-US" dirty="0" smtClean="0"/>
              <a:t> Mutter der Ursprung aller sexuellen und sinnlichen Gefühle der Tochter</a:t>
            </a:r>
            <a:endParaRPr lang="en-US" altLang="en-US" dirty="0" smtClean="0"/>
          </a:p>
        </p:txBody>
      </p:sp>
    </p:spTree>
    <p:extLst>
      <p:ext uri="{BB962C8B-B14F-4D97-AF65-F5344CB8AC3E}">
        <p14:creationId xmlns:p14="http://schemas.microsoft.com/office/powerpoint/2010/main" val="1403771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r>
              <a:rPr lang="de-DE" altLang="en-US" smtClean="0"/>
              <a:t>Gefahren durch die zunehmende Angleichung an den Körper der Mutter</a:t>
            </a:r>
            <a:endParaRPr lang="en-US" altLang="en-US" smtClean="0"/>
          </a:p>
        </p:txBody>
      </p:sp>
      <p:sp>
        <p:nvSpPr>
          <p:cNvPr id="3" name="Inhaltsplatzhalter 2"/>
          <p:cNvSpPr>
            <a:spLocks noGrp="1"/>
          </p:cNvSpPr>
          <p:nvPr>
            <p:ph idx="1"/>
          </p:nvPr>
        </p:nvSpPr>
        <p:spPr>
          <a:xfrm>
            <a:off x="1949450" y="1816101"/>
            <a:ext cx="8293100" cy="4673599"/>
          </a:xfrm>
          <a:solidFill>
            <a:schemeClr val="bg2">
              <a:lumMod val="20000"/>
              <a:lumOff val="80000"/>
            </a:schemeClr>
          </a:solidFill>
        </p:spPr>
        <p:txBody>
          <a:bodyPr/>
          <a:lstStyle/>
          <a:p>
            <a:pPr marL="0" indent="0">
              <a:buNone/>
              <a:defRPr/>
            </a:pPr>
            <a:endParaRPr lang="de-DE" b="1" dirty="0" smtClean="0"/>
          </a:p>
          <a:p>
            <a:pPr marL="0" indent="0">
              <a:buNone/>
              <a:defRPr/>
            </a:pPr>
            <a:r>
              <a:rPr lang="de-DE" b="1" dirty="0" smtClean="0"/>
              <a:t>Dilemmata, </a:t>
            </a:r>
            <a:r>
              <a:rPr lang="de-DE" dirty="0" smtClean="0"/>
              <a:t>die mit der Identifizierung mit der Mutter verbunden </a:t>
            </a:r>
          </a:p>
          <a:p>
            <a:pPr>
              <a:defRPr/>
            </a:pPr>
            <a:r>
              <a:rPr lang="de-DE" dirty="0" smtClean="0"/>
              <a:t>Verschmelzungsphantasien wiederbelebt</a:t>
            </a:r>
          </a:p>
          <a:p>
            <a:pPr>
              <a:defRPr/>
            </a:pPr>
            <a:r>
              <a:rPr lang="de-DE" dirty="0"/>
              <a:t>Macht/ Ohnmacht</a:t>
            </a:r>
            <a:endParaRPr lang="de-DE" dirty="0" smtClean="0"/>
          </a:p>
          <a:p>
            <a:pPr>
              <a:defRPr/>
            </a:pPr>
            <a:r>
              <a:rPr lang="de-DE" dirty="0" smtClean="0"/>
              <a:t>der </a:t>
            </a:r>
            <a:r>
              <a:rPr lang="de-DE" dirty="0" err="1" smtClean="0"/>
              <a:t>entsexualisierte</a:t>
            </a:r>
            <a:r>
              <a:rPr lang="de-DE" dirty="0" smtClean="0"/>
              <a:t> Körper (Antagonismus von Mütterlichkeit und sexueller Leidenschaft)</a:t>
            </a:r>
          </a:p>
          <a:p>
            <a:pPr>
              <a:defRPr/>
            </a:pPr>
            <a:r>
              <a:rPr lang="de-DE" dirty="0" smtClean="0"/>
              <a:t>„Kreißen“ </a:t>
            </a:r>
            <a:endParaRPr lang="en-US" dirty="0"/>
          </a:p>
        </p:txBody>
      </p:sp>
    </p:spTree>
    <p:extLst>
      <p:ext uri="{BB962C8B-B14F-4D97-AF65-F5344CB8AC3E}">
        <p14:creationId xmlns:p14="http://schemas.microsoft.com/office/powerpoint/2010/main" val="1292622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1992314" y="274639"/>
            <a:ext cx="8218487" cy="1641475"/>
          </a:xfrm>
        </p:spPr>
        <p:txBody>
          <a:bodyPr/>
          <a:lstStyle/>
          <a:p>
            <a:pPr>
              <a:defRPr/>
            </a:pPr>
            <a:r>
              <a:rPr lang="de-DE" altLang="de-DE" sz="4050" dirty="0">
                <a:effectLst>
                  <a:outerShdw blurRad="38100" dist="38100" dir="2700000" algn="tl">
                    <a:srgbClr val="000000">
                      <a:alpha val="43137"/>
                    </a:srgbClr>
                  </a:outerShdw>
                </a:effectLst>
              </a:rPr>
              <a:t>Wenn die Differenzierung misslingt: Intrusive Mütter und die Tochter als Selbstobjekt</a:t>
            </a:r>
            <a:endParaRPr lang="en-US" altLang="en-US" dirty="0" smtClean="0"/>
          </a:p>
        </p:txBody>
      </p:sp>
      <p:sp>
        <p:nvSpPr>
          <p:cNvPr id="3" name="Inhaltsplatzhalter 2"/>
          <p:cNvSpPr>
            <a:spLocks noGrp="1"/>
          </p:cNvSpPr>
          <p:nvPr>
            <p:ph idx="1"/>
          </p:nvPr>
        </p:nvSpPr>
        <p:spPr>
          <a:xfrm>
            <a:off x="744072" y="2438400"/>
            <a:ext cx="8438030" cy="3151189"/>
          </a:xfrm>
        </p:spPr>
        <p:txBody>
          <a:bodyPr/>
          <a:lstStyle/>
          <a:p>
            <a:pPr marL="0" indent="0">
              <a:buNone/>
              <a:defRPr/>
            </a:pPr>
            <a:r>
              <a:rPr lang="de-DE" sz="2800" dirty="0" err="1" smtClean="0"/>
              <a:t>Chodorow</a:t>
            </a:r>
            <a:r>
              <a:rPr lang="de-DE" sz="2800" dirty="0" smtClean="0"/>
              <a:t> (1999) Gleichgeschlechtlichkeit verführt dazu, die Tochter als </a:t>
            </a:r>
            <a:r>
              <a:rPr lang="de-DE" sz="2800" b="1" dirty="0" smtClean="0"/>
              <a:t>Verlängerung des Selbst </a:t>
            </a:r>
            <a:r>
              <a:rPr lang="de-DE" sz="2800" dirty="0" smtClean="0"/>
              <a:t>anzusehen.</a:t>
            </a:r>
          </a:p>
          <a:p>
            <a:pPr marL="0" indent="0">
              <a:buNone/>
              <a:defRPr/>
            </a:pPr>
            <a:endParaRPr lang="de-DE" sz="2800" dirty="0" smtClean="0"/>
          </a:p>
          <a:p>
            <a:pPr marL="0" indent="0">
              <a:buNone/>
              <a:defRPr/>
            </a:pPr>
            <a:r>
              <a:rPr lang="de-DE" sz="2800" dirty="0" smtClean="0"/>
              <a:t>Seiffge-Krenke (2017)</a:t>
            </a:r>
          </a:p>
          <a:p>
            <a:pPr marL="332185" indent="-332185">
              <a:defRPr/>
            </a:pPr>
            <a:r>
              <a:rPr lang="de-DE" sz="2800" b="1" dirty="0" smtClean="0"/>
              <a:t>symbiotische Illusion</a:t>
            </a:r>
          </a:p>
          <a:p>
            <a:pPr marL="332185" indent="-332185">
              <a:defRPr/>
            </a:pPr>
            <a:r>
              <a:rPr lang="de-DE" sz="2800" b="1" dirty="0" smtClean="0"/>
              <a:t>falsche Empathie</a:t>
            </a:r>
            <a:endParaRPr lang="de-DE" sz="2800" b="1" dirty="0"/>
          </a:p>
        </p:txBody>
      </p:sp>
      <p:pic>
        <p:nvPicPr>
          <p:cNvPr id="88068"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3535" y="4013994"/>
            <a:ext cx="1894960" cy="252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4602" y="2236982"/>
            <a:ext cx="2309870" cy="2980477"/>
          </a:xfrm>
          <a:prstGeom prst="rect">
            <a:avLst/>
          </a:prstGeom>
        </p:spPr>
      </p:pic>
    </p:spTree>
    <p:extLst>
      <p:ext uri="{BB962C8B-B14F-4D97-AF65-F5344CB8AC3E}">
        <p14:creationId xmlns:p14="http://schemas.microsoft.com/office/powerpoint/2010/main" val="426275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5"/>
          <p:cNvSpPr>
            <a:spLocks noGrp="1"/>
          </p:cNvSpPr>
          <p:nvPr>
            <p:ph type="title"/>
          </p:nvPr>
        </p:nvSpPr>
        <p:spPr>
          <a:xfrm>
            <a:off x="1524000" y="274638"/>
            <a:ext cx="8686800" cy="1930400"/>
          </a:xfrm>
        </p:spPr>
        <p:txBody>
          <a:bodyPr/>
          <a:lstStyle/>
          <a:p>
            <a:r>
              <a:rPr lang="de-DE" altLang="en-US" dirty="0" smtClean="0"/>
              <a:t>Der Vater- ein gefährliches Objekt</a:t>
            </a:r>
            <a:endParaRPr lang="en-US" altLang="en-US" dirty="0" smtClean="0"/>
          </a:p>
        </p:txBody>
      </p:sp>
      <p:sp>
        <p:nvSpPr>
          <p:cNvPr id="7" name="Inhaltsplatzhalter 6"/>
          <p:cNvSpPr>
            <a:spLocks noGrp="1"/>
          </p:cNvSpPr>
          <p:nvPr>
            <p:ph idx="1"/>
          </p:nvPr>
        </p:nvSpPr>
        <p:spPr>
          <a:xfrm>
            <a:off x="1919288" y="2225676"/>
            <a:ext cx="8291512" cy="4632325"/>
          </a:xfrm>
          <a:solidFill>
            <a:schemeClr val="accent2">
              <a:lumMod val="40000"/>
              <a:lumOff val="60000"/>
            </a:schemeClr>
          </a:solidFill>
        </p:spPr>
        <p:txBody>
          <a:bodyPr/>
          <a:lstStyle/>
          <a:p>
            <a:pPr>
              <a:defRPr/>
            </a:pPr>
            <a:r>
              <a:rPr lang="de-DE" sz="2400" dirty="0"/>
              <a:t>Karen Horney: Frühe Wahrnehmung der Vagina ( Reizungen, Fremdkörper)</a:t>
            </a:r>
          </a:p>
          <a:p>
            <a:pPr>
              <a:defRPr/>
            </a:pPr>
            <a:r>
              <a:rPr lang="de-DE" sz="2400" dirty="0"/>
              <a:t>Masturbationsphantasien und Träume der kleinen Mädchen (Tunnel, Eindringen in Haus) </a:t>
            </a:r>
          </a:p>
          <a:p>
            <a:pPr>
              <a:defRPr/>
            </a:pPr>
            <a:r>
              <a:rPr lang="de-DE" sz="2400" dirty="0"/>
              <a:t>Spezifische Ängste, Missverhältnis zwischen dem (zu großen) Penis des Vaters und dem eigenen kleinen Organ </a:t>
            </a:r>
          </a:p>
          <a:p>
            <a:pPr>
              <a:defRPr/>
            </a:pPr>
            <a:r>
              <a:rPr lang="de-DE" sz="2400" dirty="0"/>
              <a:t>Beunruhigende Beobachtungen </a:t>
            </a:r>
            <a:r>
              <a:rPr lang="de-DE" sz="2400" dirty="0" smtClean="0"/>
              <a:t>(Defloration</a:t>
            </a:r>
            <a:r>
              <a:rPr lang="de-DE" sz="2400" dirty="0"/>
              <a:t>, Menstruation, </a:t>
            </a:r>
            <a:r>
              <a:rPr lang="de-DE" sz="2400" dirty="0" smtClean="0"/>
              <a:t>Geburt, Abort) </a:t>
            </a:r>
            <a:r>
              <a:rPr lang="de-DE" sz="2400" dirty="0"/>
              <a:t>bestätigen Ängste, wegen der verborgenen Lage wenig Möglichkeit der </a:t>
            </a:r>
            <a:r>
              <a:rPr lang="de-DE" sz="2400" dirty="0" smtClean="0"/>
              <a:t>Beruhigung</a:t>
            </a:r>
            <a:endParaRPr lang="de-DE" sz="2400" dirty="0"/>
          </a:p>
        </p:txBody>
      </p:sp>
    </p:spTree>
    <p:extLst>
      <p:ext uri="{BB962C8B-B14F-4D97-AF65-F5344CB8AC3E}">
        <p14:creationId xmlns:p14="http://schemas.microsoft.com/office/powerpoint/2010/main" val="2756870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Integration von Aspekten des </a:t>
            </a:r>
            <a:r>
              <a:rPr lang="de-DE" dirty="0"/>
              <a:t>V</a:t>
            </a:r>
            <a:r>
              <a:rPr lang="de-DE" dirty="0" smtClean="0"/>
              <a:t>aters</a:t>
            </a:r>
            <a:endParaRPr lang="en-US" dirty="0"/>
          </a:p>
        </p:txBody>
      </p:sp>
      <p:sp>
        <p:nvSpPr>
          <p:cNvPr id="3" name="Inhaltsplatzhalter 2"/>
          <p:cNvSpPr>
            <a:spLocks noGrp="1"/>
          </p:cNvSpPr>
          <p:nvPr>
            <p:ph idx="1"/>
          </p:nvPr>
        </p:nvSpPr>
        <p:spPr/>
        <p:txBody>
          <a:bodyPr/>
          <a:lstStyle/>
          <a:p>
            <a:r>
              <a:rPr lang="de-DE" dirty="0" smtClean="0"/>
              <a:t>Unterstützung der </a:t>
            </a:r>
            <a:r>
              <a:rPr lang="de-DE" dirty="0"/>
              <a:t>W</a:t>
            </a:r>
            <a:r>
              <a:rPr lang="de-DE" dirty="0" smtClean="0"/>
              <a:t>eiblichkeit, aber </a:t>
            </a:r>
            <a:r>
              <a:rPr lang="de-DE" dirty="0" err="1" smtClean="0"/>
              <a:t>secure</a:t>
            </a:r>
            <a:r>
              <a:rPr lang="de-DE" dirty="0" smtClean="0"/>
              <a:t> </a:t>
            </a:r>
            <a:r>
              <a:rPr lang="de-DE" dirty="0" err="1" smtClean="0"/>
              <a:t>excitement</a:t>
            </a:r>
            <a:r>
              <a:rPr lang="de-DE" dirty="0" smtClean="0"/>
              <a:t> (</a:t>
            </a:r>
            <a:r>
              <a:rPr lang="de-DE" dirty="0" err="1" smtClean="0"/>
              <a:t>Stoller</a:t>
            </a:r>
            <a:r>
              <a:rPr lang="de-DE" dirty="0" smtClean="0"/>
              <a:t> 1989)</a:t>
            </a:r>
            <a:endParaRPr lang="en-US" dirty="0"/>
          </a:p>
          <a:p>
            <a:r>
              <a:rPr lang="de-DE" dirty="0"/>
              <a:t>übersehene </a:t>
            </a:r>
            <a:r>
              <a:rPr lang="de-DE" dirty="0" smtClean="0"/>
              <a:t>Bedeutung </a:t>
            </a:r>
            <a:r>
              <a:rPr lang="de-DE" dirty="0"/>
              <a:t>des Vaters für ein positives Körperbild und die </a:t>
            </a:r>
            <a:r>
              <a:rPr lang="de-DE" dirty="0" smtClean="0"/>
              <a:t>Weiblichkeit </a:t>
            </a:r>
            <a:r>
              <a:rPr lang="de-DE" dirty="0"/>
              <a:t>der </a:t>
            </a:r>
            <a:r>
              <a:rPr lang="de-DE" dirty="0" smtClean="0"/>
              <a:t>Tochter</a:t>
            </a:r>
          </a:p>
          <a:p>
            <a:endParaRPr lang="de-DE" dirty="0"/>
          </a:p>
          <a:p>
            <a:endParaRPr lang="de-DE" dirty="0" smtClean="0"/>
          </a:p>
          <a:p>
            <a:r>
              <a:rPr lang="de-DE" dirty="0" smtClean="0"/>
              <a:t>Angst vor Penetration/ Penetrationslust</a:t>
            </a:r>
          </a:p>
          <a:p>
            <a:r>
              <a:rPr lang="de-DE" dirty="0" smtClean="0"/>
              <a:t>Identifizierung mit Differenz </a:t>
            </a:r>
            <a:endParaRPr lang="de-DE" dirty="0"/>
          </a:p>
          <a:p>
            <a:endParaRPr lang="en-US" dirty="0"/>
          </a:p>
        </p:txBody>
      </p:sp>
      <p:pic>
        <p:nvPicPr>
          <p:cNvPr id="4" name="Grafik 3"/>
          <p:cNvPicPr>
            <a:picLocks noChangeAspect="1"/>
          </p:cNvPicPr>
          <p:nvPr/>
        </p:nvPicPr>
        <p:blipFill>
          <a:blip r:embed="rId2"/>
          <a:stretch>
            <a:fillRect/>
          </a:stretch>
        </p:blipFill>
        <p:spPr>
          <a:xfrm>
            <a:off x="2115672" y="3759771"/>
            <a:ext cx="5998724" cy="1043521"/>
          </a:xfrm>
          <a:prstGeom prst="rect">
            <a:avLst/>
          </a:prstGeom>
        </p:spPr>
      </p:pic>
    </p:spTree>
    <p:extLst>
      <p:ext uri="{BB962C8B-B14F-4D97-AF65-F5344CB8AC3E}">
        <p14:creationId xmlns:p14="http://schemas.microsoft.com/office/powerpoint/2010/main" val="1626428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1384935"/>
            <a:ext cx="7416800" cy="3600450"/>
          </a:xfrm>
        </p:spPr>
        <p:txBody>
          <a:bodyPr/>
          <a:lstStyle/>
          <a:p>
            <a:pPr>
              <a:spcBef>
                <a:spcPct val="20000"/>
              </a:spcBef>
              <a:defRPr/>
            </a:pPr>
            <a:r>
              <a:rPr lang="de-DE" altLang="de-DE" sz="5400" dirty="0" smtClean="0">
                <a:effectLst>
                  <a:outerShdw blurRad="38100" dist="38100" dir="2700000" algn="tl">
                    <a:srgbClr val="000000"/>
                  </a:outerShdw>
                </a:effectLst>
              </a:rPr>
              <a:t>4.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Der weniger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gefährliche Weg: Mädchenfreundschaften</a:t>
            </a:r>
            <a:endParaRPr lang="de-DE" altLang="de-DE" sz="2800" dirty="0"/>
          </a:p>
        </p:txBody>
      </p:sp>
    </p:spTree>
    <p:extLst>
      <p:ext uri="{BB962C8B-B14F-4D97-AF65-F5344CB8AC3E}">
        <p14:creationId xmlns:p14="http://schemas.microsoft.com/office/powerpoint/2010/main" val="4061436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573741" y="403412"/>
            <a:ext cx="11008659" cy="1014226"/>
          </a:xfrm>
        </p:spPr>
        <p:txBody>
          <a:bodyPr/>
          <a:lstStyle/>
          <a:p>
            <a:r>
              <a:rPr lang="de-DE" altLang="de-DE" sz="4800" dirty="0">
                <a:latin typeface="Times New Roman" panose="02020603050405020304" pitchFamily="18" charset="0"/>
              </a:rPr>
              <a:t>Besonderheiten des Mädchennetzwerkes</a:t>
            </a:r>
            <a:br>
              <a:rPr lang="de-DE" altLang="de-DE" sz="4800" dirty="0">
                <a:latin typeface="Times New Roman" panose="02020603050405020304" pitchFamily="18" charset="0"/>
              </a:rPr>
            </a:br>
            <a:endParaRPr lang="en-US" altLang="en-US" sz="4800" dirty="0" smtClean="0"/>
          </a:p>
        </p:txBody>
      </p:sp>
      <p:pic>
        <p:nvPicPr>
          <p:cNvPr id="59395" name="Inhaltsplatzhalt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29607" y="1600200"/>
            <a:ext cx="4038600" cy="4044950"/>
          </a:xfrm>
        </p:spPr>
      </p:pic>
      <p:sp>
        <p:nvSpPr>
          <p:cNvPr id="59396" name="Inhaltsplatzhalter 3"/>
          <p:cNvSpPr>
            <a:spLocks noGrp="1"/>
          </p:cNvSpPr>
          <p:nvPr>
            <p:ph sz="half" idx="2"/>
          </p:nvPr>
        </p:nvSpPr>
        <p:spPr>
          <a:xfrm>
            <a:off x="6383337" y="1600200"/>
            <a:ext cx="4607391" cy="5257800"/>
          </a:xfrm>
        </p:spPr>
        <p:txBody>
          <a:bodyPr/>
          <a:lstStyle/>
          <a:p>
            <a:pPr algn="ctr">
              <a:spcBef>
                <a:spcPct val="0"/>
              </a:spcBef>
            </a:pPr>
            <a:r>
              <a:rPr lang="de-DE" altLang="de-DE" b="1" dirty="0">
                <a:solidFill>
                  <a:srgbClr val="0000FF"/>
                </a:solidFill>
                <a:latin typeface="Times New Roman" panose="02020603050405020304" pitchFamily="18" charset="0"/>
              </a:rPr>
              <a:t>Egalitär</a:t>
            </a:r>
          </a:p>
          <a:p>
            <a:pPr algn="ctr">
              <a:spcBef>
                <a:spcPct val="0"/>
              </a:spcBef>
            </a:pPr>
            <a:r>
              <a:rPr lang="de-DE" altLang="de-DE" b="1" dirty="0">
                <a:solidFill>
                  <a:srgbClr val="0000FF"/>
                </a:solidFill>
                <a:latin typeface="Times New Roman" panose="02020603050405020304" pitchFamily="18" charset="0"/>
              </a:rPr>
              <a:t>enge Körperbetonung</a:t>
            </a:r>
          </a:p>
          <a:p>
            <a:pPr algn="ctr">
              <a:spcBef>
                <a:spcPct val="0"/>
              </a:spcBef>
            </a:pPr>
            <a:r>
              <a:rPr lang="de-DE" altLang="de-DE" b="1" dirty="0">
                <a:solidFill>
                  <a:srgbClr val="0000FF"/>
                </a:solidFill>
                <a:latin typeface="Times New Roman" panose="02020603050405020304" pitchFamily="18" charset="0"/>
              </a:rPr>
              <a:t>Exklusivität</a:t>
            </a:r>
          </a:p>
          <a:p>
            <a:pPr algn="ctr">
              <a:spcBef>
                <a:spcPct val="0"/>
              </a:spcBef>
            </a:pPr>
            <a:r>
              <a:rPr lang="de-DE" altLang="de-DE" b="1" dirty="0">
                <a:solidFill>
                  <a:srgbClr val="0000FF"/>
                </a:solidFill>
                <a:latin typeface="Times New Roman" panose="02020603050405020304" pitchFamily="18" charset="0"/>
              </a:rPr>
              <a:t>hochintim, aber auch konfliktreich</a:t>
            </a:r>
          </a:p>
          <a:p>
            <a:pPr algn="ctr">
              <a:spcBef>
                <a:spcPct val="0"/>
              </a:spcBef>
            </a:pPr>
            <a:r>
              <a:rPr lang="de-DE" altLang="de-DE" b="1" dirty="0">
                <a:solidFill>
                  <a:srgbClr val="0000FF"/>
                </a:solidFill>
                <a:latin typeface="Times New Roman" panose="02020603050405020304" pitchFamily="18" charset="0"/>
              </a:rPr>
              <a:t>prosoziales Verhalten wichtig</a:t>
            </a:r>
          </a:p>
          <a:p>
            <a:pPr algn="ctr">
              <a:spcBef>
                <a:spcPct val="0"/>
              </a:spcBef>
            </a:pPr>
            <a:r>
              <a:rPr lang="de-DE" altLang="de-DE" b="1" dirty="0">
                <a:solidFill>
                  <a:srgbClr val="0000FF"/>
                </a:solidFill>
                <a:latin typeface="Times New Roman" panose="02020603050405020304" pitchFamily="18" charset="0"/>
              </a:rPr>
              <a:t>Neid und sozialer Vergleich</a:t>
            </a:r>
          </a:p>
          <a:p>
            <a:endParaRPr lang="en-US" altLang="en-US" dirty="0" smtClean="0"/>
          </a:p>
        </p:txBody>
      </p:sp>
      <p:sp>
        <p:nvSpPr>
          <p:cNvPr id="2" name="Textfeld 1"/>
          <p:cNvSpPr txBox="1"/>
          <p:nvPr/>
        </p:nvSpPr>
        <p:spPr>
          <a:xfrm>
            <a:off x="1514476" y="6237289"/>
            <a:ext cx="5549917" cy="369332"/>
          </a:xfrm>
          <a:prstGeom prst="rect">
            <a:avLst/>
          </a:prstGeom>
          <a:solidFill>
            <a:schemeClr val="bg2">
              <a:lumMod val="40000"/>
              <a:lumOff val="60000"/>
            </a:schemeClr>
          </a:solidFill>
        </p:spPr>
        <p:txBody>
          <a:bodyPr wrap="none">
            <a:spAutoFit/>
          </a:bodyPr>
          <a:lstStyle/>
          <a:p>
            <a:pPr eaLnBrk="0" fontAlgn="base" hangingPunct="0">
              <a:spcBef>
                <a:spcPct val="0"/>
              </a:spcBef>
              <a:spcAft>
                <a:spcPct val="0"/>
              </a:spcAft>
              <a:defRPr/>
            </a:pPr>
            <a:r>
              <a:rPr lang="de-DE" dirty="0" smtClean="0">
                <a:solidFill>
                  <a:srgbClr val="000000"/>
                </a:solidFill>
                <a:latin typeface="Arial" panose="020B0604020202020204" pitchFamily="34" charset="0"/>
                <a:cs typeface="Arial" panose="020B0604020202020204" pitchFamily="34" charset="0"/>
              </a:rPr>
              <a:t>„Meine </a:t>
            </a:r>
            <a:r>
              <a:rPr lang="de-DE" dirty="0">
                <a:solidFill>
                  <a:srgbClr val="000000"/>
                </a:solidFill>
                <a:latin typeface="Arial" panose="020B0604020202020204" pitchFamily="34" charset="0"/>
                <a:cs typeface="Arial" panose="020B0604020202020204" pitchFamily="34" charset="0"/>
              </a:rPr>
              <a:t>Freundinnen und ich  sehen alle gleich </a:t>
            </a:r>
            <a:r>
              <a:rPr lang="de-DE" dirty="0" smtClean="0">
                <a:solidFill>
                  <a:srgbClr val="000000"/>
                </a:solidFill>
                <a:latin typeface="Arial" panose="020B0604020202020204" pitchFamily="34" charset="0"/>
                <a:cs typeface="Arial" panose="020B0604020202020204" pitchFamily="34" charset="0"/>
              </a:rPr>
              <a:t>aus!“</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873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346575" y="1"/>
            <a:ext cx="3214688" cy="6583363"/>
          </a:xfrm>
          <a:noFill/>
        </p:spPr>
        <p:txBody>
          <a:bodyPr/>
          <a:lstStyle/>
          <a:p>
            <a:pPr eaLnBrk="1" hangingPunct="1"/>
            <a:r>
              <a:rPr lang="de-DE" altLang="de-DE" sz="50000">
                <a:solidFill>
                  <a:srgbClr val="C5C5C5"/>
                </a:solidFill>
              </a:rPr>
              <a:t>!</a:t>
            </a:r>
          </a:p>
        </p:txBody>
      </p:sp>
      <p:sp>
        <p:nvSpPr>
          <p:cNvPr id="34819" name="Rectangle 4"/>
          <p:cNvSpPr>
            <a:spLocks noChangeArrowheads="1"/>
          </p:cNvSpPr>
          <p:nvPr/>
        </p:nvSpPr>
        <p:spPr bwMode="auto">
          <a:xfrm>
            <a:off x="2952751" y="1357313"/>
            <a:ext cx="6003925" cy="4094162"/>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de-DE" sz="3800" b="1" dirty="0">
                <a:solidFill>
                  <a:srgbClr val="0000FF"/>
                </a:solidFill>
                <a:effectLst>
                  <a:outerShdw blurRad="38100" dist="38100" dir="2700000" algn="tl">
                    <a:srgbClr val="000000">
                      <a:alpha val="43137"/>
                    </a:srgbClr>
                  </a:outerShdw>
                </a:effectLst>
                <a:latin typeface="Times New Roman"/>
                <a:cs typeface="Arial"/>
              </a:rPr>
              <a:t>„Neid auf jeden anderen Busen, und jeden anderen Körper, der besser geformt ist als der eigene“ </a:t>
            </a:r>
          </a:p>
          <a:p>
            <a:pPr algn="ctr" eaLnBrk="0" fontAlgn="base" hangingPunct="0">
              <a:spcBef>
                <a:spcPct val="0"/>
              </a:spcBef>
              <a:spcAft>
                <a:spcPct val="0"/>
              </a:spcAft>
              <a:defRPr/>
            </a:pPr>
            <a:endParaRPr lang="de-DE" sz="3600" b="1" dirty="0">
              <a:solidFill>
                <a:srgbClr val="0000FF"/>
              </a:solidFill>
              <a:latin typeface="Times New Roman" pitchFamily="18" charset="0"/>
              <a:cs typeface="Arial" charset="0"/>
            </a:endParaRPr>
          </a:p>
          <a:p>
            <a:pPr algn="ctr" eaLnBrk="0" fontAlgn="base" hangingPunct="0">
              <a:spcBef>
                <a:spcPct val="0"/>
              </a:spcBef>
              <a:spcAft>
                <a:spcPct val="0"/>
              </a:spcAft>
              <a:defRPr/>
            </a:pPr>
            <a:r>
              <a:rPr lang="de-DE" sz="2400" b="1" dirty="0">
                <a:solidFill>
                  <a:srgbClr val="0000FF"/>
                </a:solidFill>
                <a:effectLst>
                  <a:outerShdw blurRad="38100" dist="38100" dir="2700000" algn="tl">
                    <a:srgbClr val="000000">
                      <a:alpha val="43137"/>
                    </a:srgbClr>
                  </a:outerShdw>
                </a:effectLst>
                <a:latin typeface="Times New Roman"/>
                <a:cs typeface="Arial"/>
              </a:rPr>
              <a:t>Negativität überraschend, </a:t>
            </a:r>
          </a:p>
          <a:p>
            <a:pPr algn="ctr" eaLnBrk="0" fontAlgn="base" hangingPunct="0">
              <a:spcBef>
                <a:spcPct val="0"/>
              </a:spcBef>
              <a:spcAft>
                <a:spcPct val="0"/>
              </a:spcAft>
              <a:defRPr/>
            </a:pPr>
            <a:r>
              <a:rPr lang="de-DE" sz="2400" b="1" dirty="0">
                <a:solidFill>
                  <a:srgbClr val="0000FF"/>
                </a:solidFill>
                <a:effectLst>
                  <a:outerShdw blurRad="38100" dist="38100" dir="2700000" algn="tl">
                    <a:srgbClr val="000000">
                      <a:alpha val="43137"/>
                    </a:srgbClr>
                  </a:outerShdw>
                </a:effectLst>
                <a:latin typeface="Times New Roman"/>
                <a:cs typeface="Arial"/>
              </a:rPr>
              <a:t>aber: verhindert Selbst-Objektdiffusion  </a:t>
            </a:r>
          </a:p>
          <a:p>
            <a:pPr algn="ctr" eaLnBrk="0" fontAlgn="base" hangingPunct="0">
              <a:spcBef>
                <a:spcPct val="0"/>
              </a:spcBef>
              <a:spcAft>
                <a:spcPct val="0"/>
              </a:spcAft>
              <a:defRPr/>
            </a:pPr>
            <a:endParaRPr lang="de-DE" sz="2400" b="1" dirty="0">
              <a:solidFill>
                <a:srgbClr val="0000FF"/>
              </a:solidFill>
              <a:effectLst>
                <a:outerShdw blurRad="38100" dist="38100" dir="2700000" algn="tl">
                  <a:srgbClr val="000000">
                    <a:alpha val="43137"/>
                  </a:srgbClr>
                </a:outerShdw>
              </a:effectLst>
              <a:latin typeface="Times New Roman"/>
              <a:cs typeface="Arial"/>
            </a:endParaRPr>
          </a:p>
        </p:txBody>
      </p:sp>
    </p:spTree>
    <p:extLst>
      <p:ext uri="{BB962C8B-B14F-4D97-AF65-F5344CB8AC3E}">
        <p14:creationId xmlns:p14="http://schemas.microsoft.com/office/powerpoint/2010/main" val="3509720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19289" y="609600"/>
            <a:ext cx="8497887" cy="1143000"/>
          </a:xfrm>
        </p:spPr>
        <p:txBody>
          <a:bodyPr/>
          <a:lstStyle/>
          <a:p>
            <a:pPr>
              <a:defRPr/>
            </a:pPr>
            <a:r>
              <a:rPr lang="de-DE" altLang="de-DE" sz="4000" dirty="0">
                <a:effectLst>
                  <a:outerShdw blurRad="38100" dist="38100" dir="2700000" algn="tl">
                    <a:srgbClr val="000000">
                      <a:alpha val="43137"/>
                    </a:srgbClr>
                  </a:outerShdw>
                </a:effectLst>
              </a:rPr>
              <a:t>Stufe 3: Enge Freundschaft als intimer gegenseitiger Austausch</a:t>
            </a:r>
          </a:p>
        </p:txBody>
      </p:sp>
      <p:pic>
        <p:nvPicPr>
          <p:cNvPr id="74755" name="Picture 6" descr="bild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992313" y="3344864"/>
            <a:ext cx="4032250" cy="2676525"/>
          </a:xfrm>
          <a:noFill/>
        </p:spPr>
      </p:pic>
      <p:sp>
        <p:nvSpPr>
          <p:cNvPr id="2" name="Textfeld 1"/>
          <p:cNvSpPr txBox="1"/>
          <p:nvPr/>
        </p:nvSpPr>
        <p:spPr>
          <a:xfrm>
            <a:off x="3719514" y="6334126"/>
            <a:ext cx="1944687" cy="523875"/>
          </a:xfrm>
          <a:prstGeom prst="rect">
            <a:avLst/>
          </a:prstGeom>
          <a:solidFill>
            <a:schemeClr val="bg2">
              <a:lumMod val="40000"/>
              <a:lumOff val="60000"/>
            </a:schemeClr>
          </a:solidFill>
        </p:spPr>
        <p:txBody>
          <a:bodyPr wrap="none">
            <a:spAutoFit/>
          </a:bodyPr>
          <a:lstStyle/>
          <a:p>
            <a:pPr eaLnBrk="1" hangingPunct="1">
              <a:defRPr/>
            </a:pPr>
            <a:r>
              <a:rPr lang="de-DE" sz="1400" dirty="0">
                <a:latin typeface="Arial" charset="0"/>
                <a:cs typeface="Arial" charset="0"/>
              </a:rPr>
              <a:t>Jungen: Side </a:t>
            </a:r>
            <a:r>
              <a:rPr lang="de-DE" sz="1400" dirty="0" err="1">
                <a:latin typeface="Arial" charset="0"/>
                <a:cs typeface="Arial" charset="0"/>
              </a:rPr>
              <a:t>by</a:t>
            </a:r>
            <a:r>
              <a:rPr lang="de-DE" sz="1400" dirty="0">
                <a:latin typeface="Arial" charset="0"/>
                <a:cs typeface="Arial" charset="0"/>
              </a:rPr>
              <a:t> </a:t>
            </a:r>
            <a:r>
              <a:rPr lang="de-DE" sz="1400" dirty="0" err="1">
                <a:latin typeface="Arial" charset="0"/>
                <a:cs typeface="Arial" charset="0"/>
              </a:rPr>
              <a:t>side</a:t>
            </a:r>
            <a:endParaRPr lang="de-DE" sz="1400" dirty="0">
              <a:latin typeface="Arial" charset="0"/>
              <a:cs typeface="Arial" charset="0"/>
            </a:endParaRPr>
          </a:p>
          <a:p>
            <a:pPr eaLnBrk="1" hangingPunct="1">
              <a:defRPr/>
            </a:pPr>
            <a:r>
              <a:rPr lang="de-DE" sz="1400" dirty="0">
                <a:latin typeface="Arial" charset="0"/>
                <a:cs typeface="Arial" charset="0"/>
              </a:rPr>
              <a:t>Mädchen: </a:t>
            </a:r>
            <a:r>
              <a:rPr lang="de-DE" sz="1400" dirty="0" err="1">
                <a:latin typeface="Arial" charset="0"/>
                <a:cs typeface="Arial" charset="0"/>
              </a:rPr>
              <a:t>face</a:t>
            </a:r>
            <a:r>
              <a:rPr lang="de-DE" sz="1400" dirty="0">
                <a:latin typeface="Arial" charset="0"/>
                <a:cs typeface="Arial" charset="0"/>
              </a:rPr>
              <a:t> </a:t>
            </a:r>
            <a:r>
              <a:rPr lang="de-DE" sz="1400" dirty="0" err="1">
                <a:latin typeface="Arial" charset="0"/>
                <a:cs typeface="Arial" charset="0"/>
              </a:rPr>
              <a:t>to</a:t>
            </a:r>
            <a:r>
              <a:rPr lang="de-DE" sz="1400" dirty="0">
                <a:latin typeface="Arial" charset="0"/>
                <a:cs typeface="Arial" charset="0"/>
              </a:rPr>
              <a:t> </a:t>
            </a:r>
            <a:r>
              <a:rPr lang="de-DE" sz="1400" dirty="0" err="1">
                <a:latin typeface="Arial" charset="0"/>
                <a:cs typeface="Arial" charset="0"/>
              </a:rPr>
              <a:t>face</a:t>
            </a:r>
            <a:endParaRPr lang="de-DE" sz="1400" dirty="0">
              <a:latin typeface="Arial" charset="0"/>
              <a:cs typeface="Arial" charset="0"/>
            </a:endParaRPr>
          </a:p>
        </p:txBody>
      </p:sp>
      <p:pic>
        <p:nvPicPr>
          <p:cNvPr id="74757" name="Picture 3" descr="bild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4144963"/>
            <a:ext cx="38608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half" idx="1"/>
          </p:nvPr>
        </p:nvSpPr>
        <p:spPr>
          <a:xfrm>
            <a:off x="2135188" y="1916114"/>
            <a:ext cx="4038600" cy="4276725"/>
          </a:xfrm>
        </p:spPr>
        <p:txBody>
          <a:bodyPr/>
          <a:lstStyle/>
          <a:p>
            <a:pPr marL="0" indent="0">
              <a:buNone/>
              <a:defRPr/>
            </a:pPr>
            <a:r>
              <a:rPr lang="de-DE" altLang="de-DE" sz="2400" b="1" dirty="0">
                <a:effectLst>
                  <a:outerShdw blurRad="38100" dist="38100" dir="2700000" algn="tl">
                    <a:srgbClr val="000000">
                      <a:alpha val="43137"/>
                    </a:srgbClr>
                  </a:outerShdw>
                </a:effectLst>
              </a:rPr>
              <a:t>Jungenfreundschaften: </a:t>
            </a:r>
          </a:p>
          <a:p>
            <a:pPr marL="0" indent="0">
              <a:buNone/>
              <a:defRPr/>
            </a:pPr>
            <a:r>
              <a:rPr lang="de-DE" altLang="de-DE" sz="1800" dirty="0">
                <a:effectLst>
                  <a:outerShdw blurRad="38100" dist="38100" dir="2700000" algn="tl">
                    <a:srgbClr val="000000">
                      <a:alpha val="43137"/>
                    </a:srgbClr>
                  </a:outerShdw>
                </a:effectLst>
              </a:rPr>
              <a:t>Sportliche Aktivitäten und Grenzerfahrungen</a:t>
            </a:r>
          </a:p>
          <a:p>
            <a:pPr marL="0" indent="0">
              <a:buNone/>
              <a:defRPr/>
            </a:pPr>
            <a:r>
              <a:rPr lang="de-DE" sz="1800" dirty="0">
                <a:effectLst>
                  <a:outerShdw blurRad="38100" dist="38100" dir="2700000" algn="tl">
                    <a:srgbClr val="000000">
                      <a:alpha val="43137"/>
                    </a:srgbClr>
                  </a:outerShdw>
                </a:effectLst>
              </a:rPr>
              <a:t>M</a:t>
            </a:r>
            <a:r>
              <a:rPr lang="de-DE" sz="1800" dirty="0" smtClean="0">
                <a:effectLst>
                  <a:outerShdw blurRad="38100" dist="38100" dir="2700000" algn="tl">
                    <a:srgbClr val="000000">
                      <a:alpha val="43137"/>
                    </a:srgbClr>
                  </a:outerShdw>
                </a:effectLst>
              </a:rPr>
              <a:t>ehr </a:t>
            </a:r>
            <a:r>
              <a:rPr lang="de-DE" sz="1800" dirty="0" err="1">
                <a:effectLst>
                  <a:outerShdw blurRad="38100" dist="38100" dir="2700000" algn="tl">
                    <a:srgbClr val="000000">
                      <a:alpha val="43137"/>
                    </a:srgbClr>
                  </a:outerShdw>
                </a:effectLst>
              </a:rPr>
              <a:t>reconciliation</a:t>
            </a:r>
            <a:r>
              <a:rPr lang="de-DE" sz="1800" dirty="0">
                <a:effectLst>
                  <a:outerShdw blurRad="38100" dist="38100" dir="2700000" algn="tl">
                    <a:srgbClr val="000000">
                      <a:alpha val="43137"/>
                    </a:srgbClr>
                  </a:outerShdw>
                </a:effectLst>
              </a:rPr>
              <a:t>; kurzer Streit</a:t>
            </a:r>
            <a:endParaRPr lang="de-DE" sz="1800" dirty="0"/>
          </a:p>
        </p:txBody>
      </p:sp>
      <p:sp>
        <p:nvSpPr>
          <p:cNvPr id="4" name="Textfeld 3"/>
          <p:cNvSpPr txBox="1"/>
          <p:nvPr/>
        </p:nvSpPr>
        <p:spPr>
          <a:xfrm>
            <a:off x="6672263" y="2133601"/>
            <a:ext cx="4030662" cy="1292225"/>
          </a:xfrm>
          <a:prstGeom prst="rect">
            <a:avLst/>
          </a:prstGeom>
          <a:noFill/>
        </p:spPr>
        <p:txBody>
          <a:bodyPr>
            <a:spAutoFit/>
          </a:bodyPr>
          <a:lstStyle/>
          <a:p>
            <a:pPr eaLnBrk="1" hangingPunct="1">
              <a:defRPr/>
            </a:pPr>
            <a:r>
              <a:rPr lang="de-DE" sz="2400" b="1" dirty="0">
                <a:effectLst>
                  <a:outerShdw blurRad="38100" dist="38100" dir="2700000" algn="tl">
                    <a:srgbClr val="000000">
                      <a:alpha val="43137"/>
                    </a:srgbClr>
                  </a:outerShdw>
                </a:effectLst>
                <a:latin typeface="+mj-lt"/>
                <a:cs typeface="Arial" charset="0"/>
              </a:rPr>
              <a:t>Mädchenfreundschaften: </a:t>
            </a:r>
          </a:p>
          <a:p>
            <a:pPr eaLnBrk="1" hangingPunct="1">
              <a:defRPr/>
            </a:pPr>
            <a:r>
              <a:rPr lang="de-DE" dirty="0">
                <a:effectLst>
                  <a:outerShdw blurRad="38100" dist="38100" dir="2700000" algn="tl">
                    <a:srgbClr val="000000">
                      <a:alpha val="43137"/>
                    </a:srgbClr>
                  </a:outerShdw>
                </a:effectLst>
                <a:latin typeface="+mj-lt"/>
                <a:cs typeface="Arial" charset="0"/>
              </a:rPr>
              <a:t>enge körperliche Nähe, “just </a:t>
            </a:r>
            <a:r>
              <a:rPr lang="de-DE" dirty="0" err="1">
                <a:effectLst>
                  <a:outerShdw blurRad="38100" dist="38100" dir="2700000" algn="tl">
                    <a:srgbClr val="000000">
                      <a:alpha val="43137"/>
                    </a:srgbClr>
                  </a:outerShdw>
                </a:effectLst>
                <a:latin typeface="+mj-lt"/>
                <a:cs typeface="Arial" charset="0"/>
              </a:rPr>
              <a:t>talking</a:t>
            </a:r>
            <a:r>
              <a:rPr lang="de-DE" dirty="0">
                <a:effectLst>
                  <a:outerShdw blurRad="38100" dist="38100" dir="2700000" algn="tl">
                    <a:srgbClr val="000000">
                      <a:alpha val="43137"/>
                    </a:srgbClr>
                  </a:outerShdw>
                </a:effectLst>
                <a:latin typeface="+mj-lt"/>
                <a:cs typeface="Arial" charset="0"/>
              </a:rPr>
              <a:t>“, </a:t>
            </a:r>
          </a:p>
          <a:p>
            <a:pPr eaLnBrk="1" hangingPunct="1">
              <a:defRPr/>
            </a:pPr>
            <a:r>
              <a:rPr lang="de-DE" dirty="0">
                <a:effectLst>
                  <a:outerShdw blurRad="38100" dist="38100" dir="2700000" algn="tl">
                    <a:srgbClr val="000000">
                      <a:alpha val="43137"/>
                    </a:srgbClr>
                  </a:outerShdw>
                </a:effectLst>
                <a:latin typeface="+mj-lt"/>
                <a:cs typeface="Arial" charset="0"/>
              </a:rPr>
              <a:t>Exklusivität </a:t>
            </a:r>
          </a:p>
          <a:p>
            <a:pPr eaLnBrk="1" hangingPunct="1">
              <a:defRPr/>
            </a:pPr>
            <a:r>
              <a:rPr lang="de-DE" dirty="0">
                <a:effectLst>
                  <a:outerShdw blurRad="38100" dist="38100" dir="2700000" algn="tl">
                    <a:srgbClr val="000000">
                      <a:alpha val="43137"/>
                    </a:srgbClr>
                  </a:outerShdw>
                </a:effectLst>
                <a:latin typeface="+mj-lt"/>
                <a:cs typeface="Arial" charset="0"/>
              </a:rPr>
              <a:t>Mehr </a:t>
            </a:r>
            <a:r>
              <a:rPr lang="de-DE" dirty="0" err="1">
                <a:effectLst>
                  <a:outerShdw blurRad="38100" dist="38100" dir="2700000" algn="tl">
                    <a:srgbClr val="000000">
                      <a:alpha val="43137"/>
                    </a:srgbClr>
                  </a:outerShdw>
                </a:effectLst>
                <a:latin typeface="+mj-lt"/>
                <a:cs typeface="Arial" charset="0"/>
              </a:rPr>
              <a:t>rumination</a:t>
            </a:r>
            <a:endParaRPr lang="de-DE" dirty="0">
              <a:effectLst>
                <a:outerShdw blurRad="38100" dist="38100" dir="2700000" algn="tl">
                  <a:srgbClr val="000000">
                    <a:alpha val="43137"/>
                  </a:srgbClr>
                </a:outerShdw>
              </a:effectLst>
              <a:latin typeface="+mj-lt"/>
              <a:cs typeface="Arial" charset="0"/>
            </a:endParaRPr>
          </a:p>
        </p:txBody>
      </p:sp>
    </p:spTree>
    <p:extLst>
      <p:ext uri="{BB962C8B-B14F-4D97-AF65-F5344CB8AC3E}">
        <p14:creationId xmlns:p14="http://schemas.microsoft.com/office/powerpoint/2010/main" val="253081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976" y="681318"/>
            <a:ext cx="11322424" cy="736320"/>
          </a:xfrm>
        </p:spPr>
        <p:txBody>
          <a:bodyPr/>
          <a:lstStyle/>
          <a:p>
            <a:r>
              <a:rPr lang="de-DE" dirty="0" smtClean="0"/>
              <a:t>Gliederung</a:t>
            </a:r>
            <a:br>
              <a:rPr lang="de-DE" dirty="0" smtClean="0"/>
            </a:br>
            <a:endParaRPr lang="de-DE" dirty="0"/>
          </a:p>
        </p:txBody>
      </p:sp>
      <p:sp>
        <p:nvSpPr>
          <p:cNvPr id="3" name="Inhaltsplatzhalter 2"/>
          <p:cNvSpPr>
            <a:spLocks noGrp="1"/>
          </p:cNvSpPr>
          <p:nvPr>
            <p:ph idx="1"/>
          </p:nvPr>
        </p:nvSpPr>
        <p:spPr/>
        <p:txBody>
          <a:bodyPr/>
          <a:lstStyle/>
          <a:p>
            <a:r>
              <a:rPr lang="de-DE" dirty="0" smtClean="0"/>
              <a:t>Schlaglichter auf die Identitätsentwicklung</a:t>
            </a:r>
          </a:p>
          <a:p>
            <a:r>
              <a:rPr lang="de-DE" dirty="0" smtClean="0"/>
              <a:t>Bisexualität: Theoretische Grundlagen</a:t>
            </a:r>
          </a:p>
          <a:p>
            <a:r>
              <a:rPr lang="de-DE" dirty="0" smtClean="0"/>
              <a:t>Gefahren durch die Doppelidentifikation</a:t>
            </a:r>
          </a:p>
          <a:p>
            <a:r>
              <a:rPr lang="de-DE" dirty="0" smtClean="0"/>
              <a:t>Der weniger gefährliche Weg: Homoerotische Mädchenfreundschaften und ihre Konsequenzen für die Partnerbeziehung</a:t>
            </a:r>
          </a:p>
          <a:p>
            <a:r>
              <a:rPr lang="de-DE" dirty="0" smtClean="0"/>
              <a:t>Warum haben alte psychoanalytische Konzepte heute eine neue Bedeutung?</a:t>
            </a:r>
            <a:endParaRPr lang="de-DE" dirty="0"/>
          </a:p>
        </p:txBody>
      </p:sp>
    </p:spTree>
    <p:extLst>
      <p:ext uri="{BB962C8B-B14F-4D97-AF65-F5344CB8AC3E}">
        <p14:creationId xmlns:p14="http://schemas.microsoft.com/office/powerpoint/2010/main" val="864047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52600" y="609600"/>
            <a:ext cx="8686800" cy="1143000"/>
          </a:xfrm>
        </p:spPr>
        <p:txBody>
          <a:bodyPr/>
          <a:lstStyle/>
          <a:p>
            <a:pPr>
              <a:defRPr/>
            </a:pPr>
            <a:r>
              <a:rPr lang="de-DE" altLang="de-DE" sz="4000" dirty="0">
                <a:effectLst>
                  <a:outerShdw blurRad="38100" dist="38100" dir="2700000" algn="tl">
                    <a:srgbClr val="000000">
                      <a:alpha val="43137"/>
                    </a:srgbClr>
                  </a:outerShdw>
                </a:effectLst>
              </a:rPr>
              <a:t>Aktivitäten mit den besten Freundinnen im Mädchentagebuch (Seiffge-Krenke, </a:t>
            </a:r>
            <a:r>
              <a:rPr lang="de-DE" altLang="de-DE" sz="4000" dirty="0" smtClean="0">
                <a:effectLst>
                  <a:outerShdw blurRad="38100" dist="38100" dir="2700000" algn="tl">
                    <a:srgbClr val="000000">
                      <a:alpha val="43137"/>
                    </a:srgbClr>
                  </a:outerShdw>
                </a:effectLst>
              </a:rPr>
              <a:t>2001)</a:t>
            </a:r>
            <a:endParaRPr lang="de-DE" altLang="de-DE" dirty="0" smtClean="0">
              <a:effectLst>
                <a:outerShdw blurRad="38100" dist="38100" dir="2700000" algn="tl">
                  <a:srgbClr val="000000">
                    <a:alpha val="43137"/>
                  </a:srgbClr>
                </a:outerShdw>
              </a:effectLst>
            </a:endParaRPr>
          </a:p>
        </p:txBody>
      </p:sp>
      <p:sp>
        <p:nvSpPr>
          <p:cNvPr id="69635" name="Rectangle 3"/>
          <p:cNvSpPr>
            <a:spLocks noGrp="1" noChangeArrowheads="1"/>
          </p:cNvSpPr>
          <p:nvPr>
            <p:ph type="body" idx="1"/>
          </p:nvPr>
        </p:nvSpPr>
        <p:spPr>
          <a:xfrm>
            <a:off x="1981200" y="2516188"/>
            <a:ext cx="7664450" cy="3721100"/>
          </a:xfrm>
        </p:spPr>
        <p:txBody>
          <a:bodyPr/>
          <a:lstStyle/>
          <a:p>
            <a:pPr>
              <a:lnSpc>
                <a:spcPct val="90000"/>
              </a:lnSpc>
            </a:pPr>
            <a:r>
              <a:rPr lang="de-DE" altLang="de-DE" smtClean="0"/>
              <a:t>Wir reden bloß…</a:t>
            </a:r>
          </a:p>
          <a:p>
            <a:pPr>
              <a:lnSpc>
                <a:spcPct val="90000"/>
              </a:lnSpc>
            </a:pPr>
            <a:r>
              <a:rPr lang="de-DE" altLang="de-DE" smtClean="0"/>
              <a:t>Gemeinsame Aktivitäten </a:t>
            </a:r>
          </a:p>
          <a:p>
            <a:pPr>
              <a:lnSpc>
                <a:spcPct val="90000"/>
              </a:lnSpc>
            </a:pPr>
            <a:r>
              <a:rPr lang="de-DE" altLang="de-DE" smtClean="0">
                <a:solidFill>
                  <a:srgbClr val="FF0000"/>
                </a:solidFill>
              </a:rPr>
              <a:t>intime, symbolische, homoerotische Aktivitäten</a:t>
            </a:r>
          </a:p>
          <a:p>
            <a:pPr>
              <a:lnSpc>
                <a:spcPct val="90000"/>
              </a:lnSpc>
            </a:pPr>
            <a:r>
              <a:rPr lang="de-DE" altLang="de-DE" smtClean="0"/>
              <a:t>Blick auf das andere Geschlecht: symbolisch</a:t>
            </a:r>
          </a:p>
          <a:p>
            <a:pPr>
              <a:lnSpc>
                <a:spcPct val="90000"/>
              </a:lnSpc>
            </a:pPr>
            <a:r>
              <a:rPr lang="de-DE" altLang="de-DE" smtClean="0"/>
              <a:t>Blick auf das andere Geschlecht:            reale Annäherung</a:t>
            </a:r>
          </a:p>
        </p:txBody>
      </p:sp>
    </p:spTree>
    <p:extLst>
      <p:ext uri="{BB962C8B-B14F-4D97-AF65-F5344CB8AC3E}">
        <p14:creationId xmlns:p14="http://schemas.microsoft.com/office/powerpoint/2010/main" val="209640935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DE" altLang="en-US" smtClean="0"/>
              <a:t>Das bisexuelle Schwanken</a:t>
            </a:r>
            <a:endParaRPr lang="en-US" altLang="en-US" smtClean="0"/>
          </a:p>
        </p:txBody>
      </p:sp>
      <p:pic>
        <p:nvPicPr>
          <p:cNvPr id="73731" name="Inhaltsplatzhalt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98613" y="1773238"/>
            <a:ext cx="4425950" cy="2951162"/>
          </a:xfrm>
        </p:spPr>
      </p:pic>
      <p:sp>
        <p:nvSpPr>
          <p:cNvPr id="73732" name="Inhaltsplatzhalter 3"/>
          <p:cNvSpPr>
            <a:spLocks noGrp="1"/>
          </p:cNvSpPr>
          <p:nvPr>
            <p:ph sz="half" idx="2"/>
          </p:nvPr>
        </p:nvSpPr>
        <p:spPr>
          <a:xfrm>
            <a:off x="6024564" y="1417639"/>
            <a:ext cx="4186237" cy="4459287"/>
          </a:xfrm>
        </p:spPr>
        <p:txBody>
          <a:bodyPr/>
          <a:lstStyle/>
          <a:p>
            <a:r>
              <a:rPr lang="de-DE" altLang="en-US" dirty="0" smtClean="0"/>
              <a:t>Ausprobieren der Weiblichkeit  (Kleidung/ </a:t>
            </a:r>
            <a:r>
              <a:rPr lang="de-DE" altLang="en-US" dirty="0"/>
              <a:t>M</a:t>
            </a:r>
            <a:r>
              <a:rPr lang="de-DE" altLang="en-US" dirty="0" smtClean="0"/>
              <a:t>ake-up) am Körper der Freundin</a:t>
            </a:r>
          </a:p>
          <a:p>
            <a:r>
              <a:rPr lang="de-DE" altLang="en-US" dirty="0" smtClean="0"/>
              <a:t>Ausprobieren von sexuellen Erfahrungen am Körper der Freundin: Was macht Lust?</a:t>
            </a:r>
          </a:p>
          <a:p>
            <a:r>
              <a:rPr lang="de-DE" altLang="en-US" b="1" dirty="0" smtClean="0"/>
              <a:t>Konturierung der weiblichen Identität mit und am Körper der Freundin</a:t>
            </a:r>
          </a:p>
          <a:p>
            <a:pPr marL="0" indent="0">
              <a:buNone/>
            </a:pPr>
            <a:r>
              <a:rPr lang="de-DE" altLang="en-US" dirty="0"/>
              <a:t> </a:t>
            </a:r>
            <a:endParaRPr lang="en-US" altLang="en-US" dirty="0" smtClean="0"/>
          </a:p>
        </p:txBody>
      </p:sp>
      <p:sp>
        <p:nvSpPr>
          <p:cNvPr id="5" name="Textfeld 4"/>
          <p:cNvSpPr txBox="1"/>
          <p:nvPr/>
        </p:nvSpPr>
        <p:spPr>
          <a:xfrm flipH="1">
            <a:off x="1506069" y="5240431"/>
            <a:ext cx="4294091" cy="1240109"/>
          </a:xfrm>
          <a:prstGeom prst="rect">
            <a:avLst/>
          </a:prstGeom>
          <a:solidFill>
            <a:srgbClr val="FF99CC"/>
          </a:solidFill>
        </p:spPr>
        <p:txBody>
          <a:bodyPr wrap="square" rtlCol="0">
            <a:spAutoFit/>
          </a:bodyPr>
          <a:lstStyle/>
          <a:p>
            <a:r>
              <a:rPr lang="de-DE" altLang="en-US" dirty="0"/>
              <a:t>homosexuelle Episoden als Erprobung der sexuellen Orientierung </a:t>
            </a:r>
            <a:r>
              <a:rPr lang="de-DE" altLang="en-US" dirty="0" smtClean="0"/>
              <a:t> auch bei </a:t>
            </a:r>
            <a:r>
              <a:rPr lang="de-DE" altLang="en-US" dirty="0" err="1"/>
              <a:t>ca</a:t>
            </a:r>
            <a:r>
              <a:rPr lang="de-DE" altLang="en-US" dirty="0"/>
              <a:t> </a:t>
            </a:r>
            <a:r>
              <a:rPr lang="de-DE" altLang="en-US" dirty="0" smtClean="0"/>
              <a:t>40</a:t>
            </a:r>
            <a:r>
              <a:rPr lang="de-DE" altLang="en-US" dirty="0"/>
              <a:t>% der </a:t>
            </a:r>
            <a:r>
              <a:rPr lang="de-DE" altLang="en-US" dirty="0" smtClean="0"/>
              <a:t>männlichen Jugendlichen </a:t>
            </a:r>
            <a:r>
              <a:rPr lang="de-DE" altLang="en-US" dirty="0"/>
              <a:t>nach Kinsey-Report</a:t>
            </a:r>
            <a:endParaRPr lang="de-DE" dirty="0"/>
          </a:p>
        </p:txBody>
      </p:sp>
    </p:spTree>
    <p:extLst>
      <p:ext uri="{BB962C8B-B14F-4D97-AF65-F5344CB8AC3E}">
        <p14:creationId xmlns:p14="http://schemas.microsoft.com/office/powerpoint/2010/main" val="2476605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altLang="en-US" smtClean="0"/>
              <a:t>Zugleich Schutz und Trost bei der Annäherung  an „den Mann“</a:t>
            </a:r>
            <a:endParaRPr lang="en-US" altLang="en-US" smtClean="0"/>
          </a:p>
        </p:txBody>
      </p:sp>
      <p:sp>
        <p:nvSpPr>
          <p:cNvPr id="75779" name="Inhaltsplatzhalter 2"/>
          <p:cNvSpPr>
            <a:spLocks noGrp="1"/>
          </p:cNvSpPr>
          <p:nvPr>
            <p:ph idx="1"/>
          </p:nvPr>
        </p:nvSpPr>
        <p:spPr/>
        <p:txBody>
          <a:bodyPr/>
          <a:lstStyle/>
          <a:p>
            <a:endParaRPr lang="de-DE" altLang="en-US" dirty="0" smtClean="0"/>
          </a:p>
          <a:p>
            <a:endParaRPr lang="de-DE" altLang="en-US" dirty="0" smtClean="0"/>
          </a:p>
          <a:p>
            <a:r>
              <a:rPr lang="de-DE" altLang="en-US" dirty="0" smtClean="0"/>
              <a:t>Schreiben von </a:t>
            </a:r>
            <a:r>
              <a:rPr lang="de-DE" altLang="en-US" dirty="0" err="1" smtClean="0"/>
              <a:t>text</a:t>
            </a:r>
            <a:r>
              <a:rPr lang="de-DE" altLang="en-US" dirty="0" smtClean="0"/>
              <a:t> </a:t>
            </a:r>
            <a:r>
              <a:rPr lang="de-DE" altLang="en-US" dirty="0" err="1" smtClean="0"/>
              <a:t>messages</a:t>
            </a:r>
            <a:r>
              <a:rPr lang="de-DE" altLang="en-US" dirty="0" smtClean="0"/>
              <a:t>/ gemeinsamen Liebesbriefe</a:t>
            </a:r>
          </a:p>
          <a:p>
            <a:r>
              <a:rPr lang="de-DE" altLang="en-US" dirty="0" smtClean="0"/>
              <a:t> Double </a:t>
            </a:r>
            <a:r>
              <a:rPr lang="de-DE" altLang="en-US" dirty="0" err="1" smtClean="0"/>
              <a:t>dating</a:t>
            </a:r>
            <a:endParaRPr lang="de-DE" altLang="en-US" dirty="0" smtClean="0"/>
          </a:p>
          <a:p>
            <a:r>
              <a:rPr lang="de-DE" altLang="en-US" dirty="0" smtClean="0"/>
              <a:t> zwischen homosexuellen und heterosexuellen Empfindungen hin- und hergerissen</a:t>
            </a:r>
          </a:p>
          <a:p>
            <a:r>
              <a:rPr lang="de-DE" altLang="en-US" dirty="0" smtClean="0"/>
              <a:t>„Lippenstift und Taschenmesser“</a:t>
            </a:r>
            <a:endParaRPr lang="en-US" altLang="en-US" dirty="0" smtClean="0"/>
          </a:p>
        </p:txBody>
      </p:sp>
    </p:spTree>
    <p:extLst>
      <p:ext uri="{BB962C8B-B14F-4D97-AF65-F5344CB8AC3E}">
        <p14:creationId xmlns:p14="http://schemas.microsoft.com/office/powerpoint/2010/main" val="3874651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1384935"/>
            <a:ext cx="7416800" cy="3600450"/>
          </a:xfrm>
        </p:spPr>
        <p:txBody>
          <a:bodyPr/>
          <a:lstStyle/>
          <a:p>
            <a:pPr>
              <a:spcBef>
                <a:spcPct val="20000"/>
              </a:spcBef>
              <a:defRPr/>
            </a:pPr>
            <a:r>
              <a:rPr lang="de-DE" altLang="de-DE" sz="5400" dirty="0" smtClean="0">
                <a:effectLst>
                  <a:outerShdw blurRad="38100" dist="38100" dir="2700000" algn="tl">
                    <a:srgbClr val="000000"/>
                  </a:outerShdw>
                </a:effectLst>
              </a:rPr>
              <a:t>5.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Auswirkungen auf die Partnerschaft</a:t>
            </a:r>
            <a:endParaRPr lang="de-DE" altLang="de-DE" sz="2800" dirty="0"/>
          </a:p>
        </p:txBody>
      </p:sp>
    </p:spTree>
    <p:extLst>
      <p:ext uri="{BB962C8B-B14F-4D97-AF65-F5344CB8AC3E}">
        <p14:creationId xmlns:p14="http://schemas.microsoft.com/office/powerpoint/2010/main" val="1603843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
          <p:cNvSpPr>
            <a:spLocks noChangeArrowheads="1"/>
          </p:cNvSpPr>
          <p:nvPr/>
        </p:nvSpPr>
        <p:spPr bwMode="auto">
          <a:xfrm>
            <a:off x="1925638" y="1428158"/>
            <a:ext cx="8355012" cy="4622800"/>
          </a:xfrm>
          <a:prstGeom prst="rect">
            <a:avLst/>
          </a:prstGeom>
          <a:solidFill>
            <a:srgbClr val="FFFF99">
              <a:alpha val="50195"/>
            </a:srgbClr>
          </a:solidFill>
          <a:ln>
            <a:noFill/>
          </a:ln>
          <a:extLst>
            <a:ext uri="{91240B29-F687-4F45-9708-019B960494DF}">
              <a14:hiddenLine xmlns:a14="http://schemas.microsoft.com/office/drawing/2010/main" w="19050">
                <a:solidFill>
                  <a:srgbClr val="000000"/>
                </a:solidFill>
                <a:miter lim="800000"/>
                <a:headEnd type="none" w="lg" len="med"/>
                <a:tailEnd type="none" w="lg" len="me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de-DE" i="1">
              <a:solidFill>
                <a:srgbClr val="000000"/>
              </a:solidFill>
            </a:endParaRPr>
          </a:p>
        </p:txBody>
      </p:sp>
      <p:sp>
        <p:nvSpPr>
          <p:cNvPr id="34819" name="Oval 75"/>
          <p:cNvSpPr>
            <a:spLocks noChangeArrowheads="1"/>
          </p:cNvSpPr>
          <p:nvPr/>
        </p:nvSpPr>
        <p:spPr bwMode="auto">
          <a:xfrm>
            <a:off x="2219325" y="2767013"/>
            <a:ext cx="2076450" cy="1022350"/>
          </a:xfrm>
          <a:prstGeom prst="ellipse">
            <a:avLst/>
          </a:prstGeom>
          <a:solidFill>
            <a:srgbClr val="99CC00">
              <a:alpha val="85097"/>
            </a:srgbClr>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de-DE">
                <a:solidFill>
                  <a:srgbClr val="000000"/>
                </a:solidFill>
              </a:rPr>
              <a:t>Ego Development</a:t>
            </a:r>
          </a:p>
          <a:p>
            <a:pPr algn="ctr" eaLnBrk="1" hangingPunct="1"/>
            <a:r>
              <a:rPr lang="fr-BE" altLang="de-DE">
                <a:solidFill>
                  <a:srgbClr val="000000"/>
                </a:solidFill>
              </a:rPr>
              <a:t>Age 15</a:t>
            </a:r>
            <a:endParaRPr lang="en-US" altLang="de-DE">
              <a:solidFill>
                <a:srgbClr val="000000"/>
              </a:solidFill>
            </a:endParaRPr>
          </a:p>
        </p:txBody>
      </p:sp>
      <p:sp>
        <p:nvSpPr>
          <p:cNvPr id="34820" name="Rectangle 2"/>
          <p:cNvSpPr>
            <a:spLocks noChangeArrowheads="1"/>
          </p:cNvSpPr>
          <p:nvPr/>
        </p:nvSpPr>
        <p:spPr bwMode="auto">
          <a:xfrm>
            <a:off x="1905000" y="142875"/>
            <a:ext cx="8432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de-DE" altLang="de-DE" sz="3200" b="1" i="1">
              <a:solidFill>
                <a:srgbClr val="0000FF"/>
              </a:solidFill>
              <a:latin typeface="Times New Roman" panose="02020603050405020304" pitchFamily="18" charset="0"/>
            </a:endParaRPr>
          </a:p>
        </p:txBody>
      </p:sp>
      <p:sp>
        <p:nvSpPr>
          <p:cNvPr id="34821" name="Line 24"/>
          <p:cNvSpPr>
            <a:spLocks noChangeShapeType="1"/>
          </p:cNvSpPr>
          <p:nvPr/>
        </p:nvSpPr>
        <p:spPr bwMode="auto">
          <a:xfrm flipV="1">
            <a:off x="4064000" y="2133600"/>
            <a:ext cx="1023938" cy="819150"/>
          </a:xfrm>
          <a:prstGeom prst="line">
            <a:avLst/>
          </a:prstGeom>
          <a:noFill/>
          <a:ln w="1905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de-DE">
              <a:solidFill>
                <a:srgbClr val="000000"/>
              </a:solidFill>
              <a:latin typeface="Times New Roman"/>
              <a:cs typeface="Arial"/>
            </a:endParaRPr>
          </a:p>
        </p:txBody>
      </p:sp>
      <p:sp>
        <p:nvSpPr>
          <p:cNvPr id="34822" name="Line 25"/>
          <p:cNvSpPr>
            <a:spLocks noChangeShapeType="1"/>
          </p:cNvSpPr>
          <p:nvPr/>
        </p:nvSpPr>
        <p:spPr bwMode="auto">
          <a:xfrm>
            <a:off x="7104063" y="2205038"/>
            <a:ext cx="1073150" cy="863600"/>
          </a:xfrm>
          <a:prstGeom prst="line">
            <a:avLst/>
          </a:prstGeom>
          <a:noFill/>
          <a:ln w="1905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de-DE">
              <a:solidFill>
                <a:srgbClr val="000000"/>
              </a:solidFill>
              <a:latin typeface="Times New Roman"/>
              <a:cs typeface="Arial"/>
            </a:endParaRPr>
          </a:p>
        </p:txBody>
      </p:sp>
      <p:sp>
        <p:nvSpPr>
          <p:cNvPr id="34823" name="Line 26"/>
          <p:cNvSpPr>
            <a:spLocks noChangeShapeType="1"/>
          </p:cNvSpPr>
          <p:nvPr/>
        </p:nvSpPr>
        <p:spPr bwMode="auto">
          <a:xfrm>
            <a:off x="4291014" y="3284538"/>
            <a:ext cx="3749675" cy="0"/>
          </a:xfrm>
          <a:prstGeom prst="line">
            <a:avLst/>
          </a:prstGeom>
          <a:noFill/>
          <a:ln w="1905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de-DE">
              <a:solidFill>
                <a:srgbClr val="000000"/>
              </a:solidFill>
              <a:latin typeface="Times New Roman"/>
              <a:cs typeface="Arial"/>
            </a:endParaRPr>
          </a:p>
        </p:txBody>
      </p:sp>
      <p:sp>
        <p:nvSpPr>
          <p:cNvPr id="34824" name="TextBox 23"/>
          <p:cNvSpPr txBox="1">
            <a:spLocks noChangeArrowheads="1"/>
          </p:cNvSpPr>
          <p:nvPr/>
        </p:nvSpPr>
        <p:spPr bwMode="auto">
          <a:xfrm>
            <a:off x="5648326" y="2997200"/>
            <a:ext cx="995363" cy="560388"/>
          </a:xfrm>
          <a:prstGeom prst="rect">
            <a:avLst/>
          </a:prstGeom>
          <a:solidFill>
            <a:schemeClr val="bg1"/>
          </a:solidFill>
          <a:ln w="25400" algn="ctr">
            <a:solidFill>
              <a:srgbClr val="FFFFFF"/>
            </a:solidFill>
            <a:miter lim="800000"/>
            <a:headEnd/>
            <a:tailEnd/>
          </a:ln>
        </p:spPr>
        <p:txBody>
          <a:bodyPr tIns="1080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de-DE" i="1">
                <a:solidFill>
                  <a:srgbClr val="000000"/>
                </a:solidFill>
              </a:rPr>
              <a:t>(</a:t>
            </a:r>
            <a:r>
              <a:rPr lang="fr-BE" altLang="de-DE" i="1">
                <a:solidFill>
                  <a:srgbClr val="FF0000"/>
                </a:solidFill>
              </a:rPr>
              <a:t>.39***</a:t>
            </a:r>
            <a:r>
              <a:rPr lang="fr-BE" altLang="de-DE" i="1">
                <a:solidFill>
                  <a:srgbClr val="000000"/>
                </a:solidFill>
              </a:rPr>
              <a:t>)</a:t>
            </a:r>
          </a:p>
          <a:p>
            <a:pPr algn="ctr" eaLnBrk="1" hangingPunct="1"/>
            <a:r>
              <a:rPr lang="fr-BE" altLang="de-DE" b="1" i="1">
                <a:solidFill>
                  <a:srgbClr val="FF0000"/>
                </a:solidFill>
              </a:rPr>
              <a:t>.03</a:t>
            </a:r>
          </a:p>
        </p:txBody>
      </p:sp>
      <p:sp>
        <p:nvSpPr>
          <p:cNvPr id="34825" name="TextBox 22"/>
          <p:cNvSpPr txBox="1">
            <a:spLocks noChangeArrowheads="1"/>
          </p:cNvSpPr>
          <p:nvPr/>
        </p:nvSpPr>
        <p:spPr bwMode="auto">
          <a:xfrm>
            <a:off x="7426326" y="2492375"/>
            <a:ext cx="639763" cy="298810"/>
          </a:xfrm>
          <a:prstGeom prst="rect">
            <a:avLst/>
          </a:prstGeom>
          <a:solidFill>
            <a:schemeClr val="bg1"/>
          </a:solidFill>
          <a:ln w="25400" algn="ctr">
            <a:solidFill>
              <a:srgbClr val="FFFFFF"/>
            </a:solidFill>
            <a:miter lim="800000"/>
            <a:headEnd/>
            <a:tailEnd/>
          </a:ln>
        </p:spPr>
        <p:txBody>
          <a:bodyPr lIns="18000" tIns="10800" rIns="18000" bIns="108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de-DE" i="1">
                <a:solidFill>
                  <a:srgbClr val="FF0000"/>
                </a:solidFill>
              </a:rPr>
              <a:t>.37*</a:t>
            </a:r>
            <a:endParaRPr lang="en-US" altLang="de-DE" i="1">
              <a:solidFill>
                <a:srgbClr val="FF0000"/>
              </a:solidFill>
            </a:endParaRPr>
          </a:p>
        </p:txBody>
      </p:sp>
      <p:sp>
        <p:nvSpPr>
          <p:cNvPr id="34826" name="Oval 75"/>
          <p:cNvSpPr>
            <a:spLocks noChangeArrowheads="1"/>
          </p:cNvSpPr>
          <p:nvPr/>
        </p:nvSpPr>
        <p:spPr bwMode="auto">
          <a:xfrm>
            <a:off x="8051800" y="2852738"/>
            <a:ext cx="2076450" cy="1020762"/>
          </a:xfrm>
          <a:prstGeom prst="ellipse">
            <a:avLst/>
          </a:prstGeom>
          <a:solidFill>
            <a:srgbClr val="FF0000">
              <a:alpha val="85097"/>
            </a:srgbClr>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de-DE">
                <a:solidFill>
                  <a:srgbClr val="000000"/>
                </a:solidFill>
              </a:rPr>
              <a:t>Intimacy</a:t>
            </a:r>
          </a:p>
          <a:p>
            <a:pPr algn="ctr" eaLnBrk="1" hangingPunct="1"/>
            <a:r>
              <a:rPr lang="fr-BE" altLang="de-DE">
                <a:solidFill>
                  <a:srgbClr val="000000"/>
                </a:solidFill>
              </a:rPr>
              <a:t>Age 25</a:t>
            </a:r>
            <a:endParaRPr lang="en-US" altLang="de-DE">
              <a:solidFill>
                <a:srgbClr val="000000"/>
              </a:solidFill>
            </a:endParaRPr>
          </a:p>
        </p:txBody>
      </p:sp>
      <p:sp>
        <p:nvSpPr>
          <p:cNvPr id="34827" name="Oval 75"/>
          <p:cNvSpPr>
            <a:spLocks noChangeArrowheads="1"/>
          </p:cNvSpPr>
          <p:nvPr/>
        </p:nvSpPr>
        <p:spPr bwMode="auto">
          <a:xfrm>
            <a:off x="5084763" y="1484313"/>
            <a:ext cx="2076450" cy="1022350"/>
          </a:xfrm>
          <a:prstGeom prst="ellipse">
            <a:avLst/>
          </a:prstGeom>
          <a:solidFill>
            <a:srgbClr val="3366FF">
              <a:alpha val="39999"/>
            </a:srgbClr>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de-DE">
                <a:solidFill>
                  <a:srgbClr val="000000"/>
                </a:solidFill>
              </a:rPr>
              <a:t>Secure</a:t>
            </a:r>
          </a:p>
          <a:p>
            <a:pPr algn="ctr" eaLnBrk="1" hangingPunct="1"/>
            <a:r>
              <a:rPr lang="fr-BE" altLang="de-DE">
                <a:solidFill>
                  <a:srgbClr val="000000"/>
                </a:solidFill>
              </a:rPr>
              <a:t>Attachment</a:t>
            </a:r>
          </a:p>
          <a:p>
            <a:pPr algn="ctr" eaLnBrk="1" hangingPunct="1"/>
            <a:r>
              <a:rPr lang="fr-BE" altLang="de-DE">
                <a:solidFill>
                  <a:srgbClr val="000000"/>
                </a:solidFill>
              </a:rPr>
              <a:t>Age 21</a:t>
            </a:r>
            <a:endParaRPr lang="en-US" altLang="de-DE">
              <a:solidFill>
                <a:srgbClr val="000000"/>
              </a:solidFill>
            </a:endParaRPr>
          </a:p>
        </p:txBody>
      </p:sp>
      <p:sp>
        <p:nvSpPr>
          <p:cNvPr id="13" name="TextBox 12"/>
          <p:cNvSpPr txBox="1"/>
          <p:nvPr/>
        </p:nvSpPr>
        <p:spPr>
          <a:xfrm>
            <a:off x="4264026" y="2420938"/>
            <a:ext cx="804863" cy="36933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fr-BE" i="1">
                <a:solidFill>
                  <a:srgbClr val="FF0000"/>
                </a:solidFill>
                <a:latin typeface="Times New Roman"/>
                <a:cs typeface="Arial"/>
              </a:rPr>
              <a:t>.58**</a:t>
            </a:r>
            <a:endParaRPr lang="en-US" i="1">
              <a:solidFill>
                <a:srgbClr val="FF0000"/>
              </a:solidFill>
              <a:latin typeface="Times New Roman"/>
              <a:cs typeface="Arial"/>
            </a:endParaRPr>
          </a:p>
        </p:txBody>
      </p:sp>
      <p:sp>
        <p:nvSpPr>
          <p:cNvPr id="34829" name="TextBox 13"/>
          <p:cNvSpPr txBox="1">
            <a:spLocks noChangeArrowheads="1"/>
          </p:cNvSpPr>
          <p:nvPr/>
        </p:nvSpPr>
        <p:spPr bwMode="auto">
          <a:xfrm>
            <a:off x="9290050" y="2349501"/>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de-DE" i="1">
                <a:solidFill>
                  <a:srgbClr val="FF0000"/>
                </a:solidFill>
              </a:rPr>
              <a:t>R² = .69</a:t>
            </a:r>
            <a:endParaRPr lang="en-US" altLang="de-DE" i="1">
              <a:solidFill>
                <a:srgbClr val="FF0000"/>
              </a:solidFill>
            </a:endParaRPr>
          </a:p>
        </p:txBody>
      </p:sp>
      <p:sp>
        <p:nvSpPr>
          <p:cNvPr id="34830" name="Oval 75"/>
          <p:cNvSpPr>
            <a:spLocks noChangeArrowheads="1"/>
          </p:cNvSpPr>
          <p:nvPr/>
        </p:nvSpPr>
        <p:spPr bwMode="auto">
          <a:xfrm>
            <a:off x="5084763" y="3933825"/>
            <a:ext cx="2076450" cy="1022350"/>
          </a:xfrm>
          <a:prstGeom prst="ellipse">
            <a:avLst/>
          </a:prstGeom>
          <a:solidFill>
            <a:srgbClr val="99CC00">
              <a:alpha val="85097"/>
            </a:srgbClr>
          </a:solidFill>
          <a:ln w="19050">
            <a:solidFill>
              <a:schemeClr val="tx1"/>
            </a:solidFill>
            <a:round/>
            <a:headEnd/>
            <a:tailEnd/>
          </a:ln>
        </p:spPr>
        <p:txBody>
          <a:bodyPr wrap="none"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de-DE">
                <a:solidFill>
                  <a:srgbClr val="000000"/>
                </a:solidFill>
              </a:rPr>
              <a:t>Achieved Identity</a:t>
            </a:r>
          </a:p>
          <a:p>
            <a:pPr algn="ctr" eaLnBrk="1" hangingPunct="1"/>
            <a:r>
              <a:rPr lang="fr-BE" altLang="de-DE">
                <a:solidFill>
                  <a:srgbClr val="000000"/>
                </a:solidFill>
              </a:rPr>
              <a:t>Age 24</a:t>
            </a:r>
            <a:endParaRPr lang="en-US" altLang="de-DE">
              <a:solidFill>
                <a:srgbClr val="000000"/>
              </a:solidFill>
            </a:endParaRPr>
          </a:p>
        </p:txBody>
      </p:sp>
      <p:sp>
        <p:nvSpPr>
          <p:cNvPr id="34831" name="Line 25"/>
          <p:cNvSpPr>
            <a:spLocks noChangeShapeType="1"/>
          </p:cNvSpPr>
          <p:nvPr/>
        </p:nvSpPr>
        <p:spPr bwMode="auto">
          <a:xfrm>
            <a:off x="4054475" y="3644900"/>
            <a:ext cx="996950" cy="825500"/>
          </a:xfrm>
          <a:prstGeom prst="line">
            <a:avLst/>
          </a:prstGeom>
          <a:noFill/>
          <a:ln w="1905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de-DE">
              <a:solidFill>
                <a:srgbClr val="000000"/>
              </a:solidFill>
              <a:latin typeface="Times New Roman"/>
              <a:cs typeface="Arial"/>
            </a:endParaRPr>
          </a:p>
        </p:txBody>
      </p:sp>
      <p:sp>
        <p:nvSpPr>
          <p:cNvPr id="34832" name="Line 24"/>
          <p:cNvSpPr>
            <a:spLocks noChangeShapeType="1"/>
          </p:cNvSpPr>
          <p:nvPr/>
        </p:nvSpPr>
        <p:spPr bwMode="auto">
          <a:xfrm flipV="1">
            <a:off x="7170739" y="3644900"/>
            <a:ext cx="1011237" cy="806450"/>
          </a:xfrm>
          <a:prstGeom prst="line">
            <a:avLst/>
          </a:prstGeom>
          <a:noFill/>
          <a:ln w="1905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de-DE">
              <a:solidFill>
                <a:srgbClr val="000000"/>
              </a:solidFill>
              <a:latin typeface="Times New Roman"/>
              <a:cs typeface="Arial"/>
            </a:endParaRPr>
          </a:p>
        </p:txBody>
      </p:sp>
      <p:sp>
        <p:nvSpPr>
          <p:cNvPr id="2" name="TextBox 12"/>
          <p:cNvSpPr txBox="1"/>
          <p:nvPr/>
        </p:nvSpPr>
        <p:spPr>
          <a:xfrm>
            <a:off x="4224338" y="3716339"/>
            <a:ext cx="804862"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fr-BE" i="1">
                <a:solidFill>
                  <a:srgbClr val="FF0000"/>
                </a:solidFill>
                <a:latin typeface="Times New Roman"/>
                <a:cs typeface="Arial"/>
              </a:rPr>
              <a:t>.59***</a:t>
            </a:r>
            <a:endParaRPr lang="en-US" i="1">
              <a:solidFill>
                <a:srgbClr val="FF0000"/>
              </a:solidFill>
              <a:latin typeface="Times New Roman"/>
              <a:cs typeface="Arial"/>
            </a:endParaRPr>
          </a:p>
        </p:txBody>
      </p:sp>
      <p:sp>
        <p:nvSpPr>
          <p:cNvPr id="34834" name="TextBox 22"/>
          <p:cNvSpPr txBox="1">
            <a:spLocks noChangeArrowheads="1"/>
          </p:cNvSpPr>
          <p:nvPr/>
        </p:nvSpPr>
        <p:spPr bwMode="auto">
          <a:xfrm>
            <a:off x="7426326" y="3933825"/>
            <a:ext cx="639763" cy="298810"/>
          </a:xfrm>
          <a:prstGeom prst="rect">
            <a:avLst/>
          </a:prstGeom>
          <a:solidFill>
            <a:schemeClr val="bg1"/>
          </a:solidFill>
          <a:ln w="25400" algn="ctr">
            <a:solidFill>
              <a:srgbClr val="FFFFFF"/>
            </a:solidFill>
            <a:miter lim="800000"/>
            <a:headEnd/>
            <a:tailEnd/>
          </a:ln>
        </p:spPr>
        <p:txBody>
          <a:bodyPr lIns="18000" tIns="10800" rIns="18000" bIns="108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de-DE" i="1">
                <a:solidFill>
                  <a:srgbClr val="FF0000"/>
                </a:solidFill>
              </a:rPr>
              <a:t>.51***</a:t>
            </a:r>
            <a:endParaRPr lang="en-US" altLang="de-DE" i="1">
              <a:solidFill>
                <a:srgbClr val="FF0000"/>
              </a:solidFill>
            </a:endParaRPr>
          </a:p>
        </p:txBody>
      </p:sp>
      <p:sp>
        <p:nvSpPr>
          <p:cNvPr id="34835" name="TextBox 20"/>
          <p:cNvSpPr txBox="1">
            <a:spLocks noChangeArrowheads="1"/>
          </p:cNvSpPr>
          <p:nvPr/>
        </p:nvSpPr>
        <p:spPr bwMode="auto">
          <a:xfrm>
            <a:off x="3697288" y="5164138"/>
            <a:ext cx="4811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de-DE" sz="1400">
                <a:solidFill>
                  <a:srgbClr val="000000"/>
                </a:solidFill>
                <a:latin typeface="Times New Roman" panose="02020603050405020304" pitchFamily="18" charset="0"/>
                <a:cs typeface="Times New Roman" panose="02020603050405020304" pitchFamily="18" charset="0"/>
              </a:rPr>
              <a:t>With direct path: 	</a:t>
            </a:r>
            <a:r>
              <a:rPr lang="el-GR" altLang="de-DE" sz="1400" i="1">
                <a:solidFill>
                  <a:srgbClr val="000000"/>
                </a:solidFill>
                <a:latin typeface="Times New Roman" panose="02020603050405020304" pitchFamily="18" charset="0"/>
                <a:cs typeface="Times New Roman" panose="02020603050405020304" pitchFamily="18" charset="0"/>
              </a:rPr>
              <a:t>χ</a:t>
            </a:r>
            <a:r>
              <a:rPr lang="fr-BE" altLang="de-DE" sz="1400" i="1">
                <a:solidFill>
                  <a:srgbClr val="000000"/>
                </a:solidFill>
              </a:rPr>
              <a:t>²</a:t>
            </a:r>
            <a:r>
              <a:rPr lang="fr-BE" altLang="de-DE" sz="1400">
                <a:solidFill>
                  <a:srgbClr val="000000"/>
                </a:solidFill>
              </a:rPr>
              <a:t>(1) = 2.29 (</a:t>
            </a:r>
            <a:r>
              <a:rPr lang="fr-BE" altLang="de-DE" sz="1400" i="1">
                <a:solidFill>
                  <a:srgbClr val="000000"/>
                </a:solidFill>
              </a:rPr>
              <a:t>ns</a:t>
            </a:r>
            <a:r>
              <a:rPr lang="fr-BE" altLang="de-DE" sz="1400">
                <a:solidFill>
                  <a:srgbClr val="000000"/>
                </a:solidFill>
              </a:rPr>
              <a:t>); CFI = .99.</a:t>
            </a:r>
          </a:p>
          <a:p>
            <a:pPr eaLnBrk="1" hangingPunct="1"/>
            <a:r>
              <a:rPr lang="fr-BE" altLang="de-DE" sz="1400">
                <a:solidFill>
                  <a:srgbClr val="000000"/>
                </a:solidFill>
              </a:rPr>
              <a:t>Without this path:	</a:t>
            </a:r>
            <a:r>
              <a:rPr lang="el-GR" altLang="de-DE" sz="1400" i="1">
                <a:solidFill>
                  <a:srgbClr val="000000"/>
                </a:solidFill>
                <a:latin typeface="Times New Roman" panose="02020603050405020304" pitchFamily="18" charset="0"/>
                <a:cs typeface="Times New Roman" panose="02020603050405020304" pitchFamily="18" charset="0"/>
              </a:rPr>
              <a:t>χ</a:t>
            </a:r>
            <a:r>
              <a:rPr lang="fr-BE" altLang="de-DE" sz="1400" i="1">
                <a:solidFill>
                  <a:srgbClr val="000000"/>
                </a:solidFill>
              </a:rPr>
              <a:t>²</a:t>
            </a:r>
            <a:r>
              <a:rPr lang="fr-BE" altLang="de-DE" sz="1400">
                <a:solidFill>
                  <a:srgbClr val="000000"/>
                </a:solidFill>
              </a:rPr>
              <a:t>(2) = 2.89 (</a:t>
            </a:r>
            <a:r>
              <a:rPr lang="fr-BE" altLang="de-DE" sz="1400" i="1">
                <a:solidFill>
                  <a:srgbClr val="000000"/>
                </a:solidFill>
              </a:rPr>
              <a:t>ns</a:t>
            </a:r>
            <a:r>
              <a:rPr lang="fr-BE" altLang="de-DE" sz="1400">
                <a:solidFill>
                  <a:srgbClr val="000000"/>
                </a:solidFill>
              </a:rPr>
              <a:t>); CFI = .99.</a:t>
            </a:r>
            <a:endParaRPr lang="en-US" altLang="de-DE" sz="1400">
              <a:solidFill>
                <a:srgbClr val="000000"/>
              </a:solidFill>
            </a:endParaRPr>
          </a:p>
        </p:txBody>
      </p:sp>
      <p:sp>
        <p:nvSpPr>
          <p:cNvPr id="34836" name="Text Box 20"/>
          <p:cNvSpPr txBox="1">
            <a:spLocks noChangeArrowheads="1"/>
          </p:cNvSpPr>
          <p:nvPr/>
        </p:nvSpPr>
        <p:spPr bwMode="auto">
          <a:xfrm>
            <a:off x="1952625" y="6072471"/>
            <a:ext cx="6572250" cy="646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200">
                <a:solidFill>
                  <a:srgbClr val="000000"/>
                </a:solidFill>
                <a:latin typeface="Times New Roman" panose="02020603050405020304" pitchFamily="18" charset="0"/>
              </a:rPr>
              <a:t>Beyers &amp; Seiffge-Krenke (2010): </a:t>
            </a:r>
            <a:r>
              <a:rPr lang="de-DE" altLang="de-DE" sz="1200" dirty="0" err="1">
                <a:solidFill>
                  <a:srgbClr val="000000"/>
                </a:solidFill>
                <a:latin typeface="Times New Roman" panose="02020603050405020304" pitchFamily="18" charset="0"/>
              </a:rPr>
              <a:t>Does</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identity</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precede</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intimacy</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Testing</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Erikson’s</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theory</a:t>
            </a:r>
            <a:r>
              <a:rPr lang="de-DE" altLang="de-DE" sz="1200" dirty="0">
                <a:solidFill>
                  <a:srgbClr val="000000"/>
                </a:solidFill>
                <a:latin typeface="Times New Roman" panose="02020603050405020304" pitchFamily="18" charset="0"/>
              </a:rPr>
              <a:t> on </a:t>
            </a:r>
            <a:r>
              <a:rPr lang="de-DE" altLang="de-DE" sz="1200" dirty="0" err="1">
                <a:solidFill>
                  <a:srgbClr val="000000"/>
                </a:solidFill>
                <a:latin typeface="Times New Roman" panose="02020603050405020304" pitchFamily="18" charset="0"/>
              </a:rPr>
              <a:t>romantic</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development</a:t>
            </a:r>
            <a:r>
              <a:rPr lang="de-DE" altLang="de-DE" sz="1200" dirty="0">
                <a:solidFill>
                  <a:srgbClr val="000000"/>
                </a:solidFill>
                <a:latin typeface="Times New Roman" panose="02020603050405020304" pitchFamily="18" charset="0"/>
              </a:rPr>
              <a:t> in </a:t>
            </a:r>
            <a:r>
              <a:rPr lang="de-DE" altLang="de-DE" sz="1200" dirty="0" err="1">
                <a:solidFill>
                  <a:srgbClr val="000000"/>
                </a:solidFill>
                <a:latin typeface="Times New Roman" panose="02020603050405020304" pitchFamily="18" charset="0"/>
              </a:rPr>
              <a:t>emerging</a:t>
            </a:r>
            <a:r>
              <a:rPr lang="de-DE" altLang="de-DE" sz="1200" dirty="0">
                <a:solidFill>
                  <a:srgbClr val="000000"/>
                </a:solidFill>
                <a:latin typeface="Times New Roman" panose="02020603050405020304" pitchFamily="18" charset="0"/>
              </a:rPr>
              <a:t> </a:t>
            </a:r>
            <a:r>
              <a:rPr lang="de-DE" altLang="de-DE" sz="1200" dirty="0" err="1">
                <a:solidFill>
                  <a:srgbClr val="000000"/>
                </a:solidFill>
                <a:latin typeface="Times New Roman" panose="02020603050405020304" pitchFamily="18" charset="0"/>
              </a:rPr>
              <a:t>adults</a:t>
            </a:r>
            <a:r>
              <a:rPr lang="de-DE" altLang="de-DE" sz="1200" dirty="0">
                <a:solidFill>
                  <a:srgbClr val="000000"/>
                </a:solidFill>
                <a:latin typeface="Times New Roman" panose="02020603050405020304" pitchFamily="18" charset="0"/>
              </a:rPr>
              <a:t> of </a:t>
            </a:r>
            <a:r>
              <a:rPr lang="de-DE" altLang="de-DE" sz="1200" dirty="0" err="1">
                <a:solidFill>
                  <a:srgbClr val="000000"/>
                </a:solidFill>
                <a:latin typeface="Times New Roman" panose="02020603050405020304" pitchFamily="18" charset="0"/>
              </a:rPr>
              <a:t>the</a:t>
            </a:r>
            <a:r>
              <a:rPr lang="de-DE" altLang="de-DE" sz="1200" dirty="0">
                <a:solidFill>
                  <a:srgbClr val="000000"/>
                </a:solidFill>
                <a:latin typeface="Times New Roman" panose="02020603050405020304" pitchFamily="18" charset="0"/>
              </a:rPr>
              <a:t> 21st </a:t>
            </a:r>
            <a:r>
              <a:rPr lang="de-DE" altLang="de-DE" sz="1200" dirty="0" err="1">
                <a:solidFill>
                  <a:srgbClr val="000000"/>
                </a:solidFill>
                <a:latin typeface="Times New Roman" panose="02020603050405020304" pitchFamily="18" charset="0"/>
              </a:rPr>
              <a:t>century</a:t>
            </a:r>
            <a:r>
              <a:rPr lang="de-DE" altLang="de-DE" sz="1200" dirty="0">
                <a:solidFill>
                  <a:srgbClr val="000000"/>
                </a:solidFill>
                <a:latin typeface="Times New Roman" panose="02020603050405020304" pitchFamily="18" charset="0"/>
              </a:rPr>
              <a:t>.</a:t>
            </a:r>
          </a:p>
          <a:p>
            <a:pPr eaLnBrk="1" hangingPunct="1"/>
            <a:r>
              <a:rPr lang="de-DE" altLang="de-DE" sz="1200" dirty="0">
                <a:solidFill>
                  <a:srgbClr val="000000"/>
                </a:solidFill>
                <a:latin typeface="Times New Roman" panose="02020603050405020304" pitchFamily="18" charset="0"/>
              </a:rPr>
              <a:t>Journal of Adolescent Research, 25, 387-415</a:t>
            </a:r>
          </a:p>
        </p:txBody>
      </p:sp>
      <p:sp>
        <p:nvSpPr>
          <p:cNvPr id="34837" name="Text Box 22"/>
          <p:cNvSpPr txBox="1">
            <a:spLocks noChangeArrowheads="1"/>
          </p:cNvSpPr>
          <p:nvPr/>
        </p:nvSpPr>
        <p:spPr bwMode="auto">
          <a:xfrm>
            <a:off x="2063751" y="5229226"/>
            <a:ext cx="18716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400">
                <a:solidFill>
                  <a:srgbClr val="0000FF"/>
                </a:solidFill>
                <a:latin typeface="Times New Roman" panose="02020603050405020304" pitchFamily="18" charset="0"/>
              </a:rPr>
              <a:t>Logistische Pfadanalyse zeigt:</a:t>
            </a:r>
            <a:endParaRPr lang="de-DE" altLang="de-DE" sz="1400" i="1">
              <a:solidFill>
                <a:srgbClr val="0000FF"/>
              </a:solidFill>
              <a:latin typeface="Times New Roman" panose="02020603050405020304" pitchFamily="18" charset="0"/>
            </a:endParaRPr>
          </a:p>
          <a:p>
            <a:pPr eaLnBrk="1" hangingPunct="1"/>
            <a:endParaRPr lang="de-DE" altLang="de-DE">
              <a:solidFill>
                <a:srgbClr val="000000"/>
              </a:solidFill>
            </a:endParaRPr>
          </a:p>
        </p:txBody>
      </p:sp>
      <p:sp>
        <p:nvSpPr>
          <p:cNvPr id="34838" name="Text Box 23"/>
          <p:cNvSpPr txBox="1">
            <a:spLocks noChangeArrowheads="1"/>
          </p:cNvSpPr>
          <p:nvPr/>
        </p:nvSpPr>
        <p:spPr bwMode="auto">
          <a:xfrm>
            <a:off x="685799" y="254001"/>
            <a:ext cx="10800660" cy="177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3600" b="1" dirty="0" smtClean="0">
                <a:solidFill>
                  <a:srgbClr val="0000FF"/>
                </a:solidFill>
                <a:latin typeface="Times New Roman" panose="02020603050405020304" pitchFamily="18" charset="0"/>
              </a:rPr>
              <a:t>Konsequenzen der verzögerten Identitätsentwicklung </a:t>
            </a:r>
          </a:p>
          <a:p>
            <a:pPr eaLnBrk="1" hangingPunct="1"/>
            <a:r>
              <a:rPr lang="de-DE" altLang="de-DE" sz="3600" b="1" dirty="0" smtClean="0">
                <a:solidFill>
                  <a:srgbClr val="0000FF"/>
                </a:solidFill>
                <a:latin typeface="Times New Roman" panose="02020603050405020304" pitchFamily="18" charset="0"/>
              </a:rPr>
              <a:t>auf die Partnerschaft: Hatte Erikson doch recht?</a:t>
            </a:r>
          </a:p>
          <a:p>
            <a:pPr eaLnBrk="1" hangingPunct="1"/>
            <a:r>
              <a:rPr lang="de-DE" altLang="de-DE" sz="3600" b="1" dirty="0" smtClean="0">
                <a:solidFill>
                  <a:srgbClr val="0000FF"/>
                </a:solidFill>
                <a:latin typeface="Times New Roman" panose="02020603050405020304" pitchFamily="18" charset="0"/>
              </a:rPr>
              <a:t> </a:t>
            </a:r>
            <a:endParaRPr lang="de-DE" altLang="de-DE" sz="3600" b="1" dirty="0">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2944652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idx="4294967295"/>
          </p:nvPr>
        </p:nvSpPr>
        <p:spPr/>
        <p:txBody>
          <a:bodyPr/>
          <a:lstStyle/>
          <a:p>
            <a:pPr eaLnBrk="1" hangingPunct="1"/>
            <a:r>
              <a:rPr lang="de-DE" altLang="de-DE" smtClean="0"/>
              <a:t>Identität und Beziehungen: Noch Platz fürs Selbst?</a:t>
            </a:r>
          </a:p>
        </p:txBody>
      </p:sp>
      <p:graphicFrame>
        <p:nvGraphicFramePr>
          <p:cNvPr id="5" name="Inhaltsplatzhalter 4"/>
          <p:cNvGraphicFramePr>
            <a:graphicFrameLocks noGrp="1"/>
          </p:cNvGraphicFramePr>
          <p:nvPr>
            <p:ph sz="half" idx="4294967295"/>
          </p:nvPr>
        </p:nvGraphicFramePr>
        <p:xfrm>
          <a:off x="1981201" y="1600201"/>
          <a:ext cx="7758113" cy="4437064"/>
        </p:xfrm>
        <a:graphic>
          <a:graphicData uri="http://schemas.openxmlformats.org/drawingml/2006/table">
            <a:tbl>
              <a:tblPr/>
              <a:tblGrid>
                <a:gridCol w="1939925">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1938338">
                  <a:extLst>
                    <a:ext uri="{9D8B030D-6E8A-4147-A177-3AD203B41FA5}">
                      <a16:colId xmlns:a16="http://schemas.microsoft.com/office/drawing/2014/main" val="20002"/>
                    </a:ext>
                  </a:extLst>
                </a:gridCol>
                <a:gridCol w="1939925">
                  <a:extLst>
                    <a:ext uri="{9D8B030D-6E8A-4147-A177-3AD203B41FA5}">
                      <a16:colId xmlns:a16="http://schemas.microsoft.com/office/drawing/2014/main" val="20003"/>
                    </a:ext>
                  </a:extLst>
                </a:gridCol>
              </a:tblGrid>
              <a:tr h="1188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Times New Roman" pitchFamily="18" charset="0"/>
                          <a:cs typeface="Arial" charset="0"/>
                        </a:rPr>
                        <a:t>Grad der Intimität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Times New Roman" pitchFamily="18" charset="0"/>
                          <a:cs typeface="Arial" charset="0"/>
                        </a:rPr>
                        <a:t>Beziehung zwischen den Identitäten der Partner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Times New Roman" pitchFamily="18" charset="0"/>
                          <a:cs typeface="Arial" charset="0"/>
                        </a:rPr>
                        <a:t>Bildliche Darstellung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Times New Roman" pitchFamily="18" charset="0"/>
                          <a:cs typeface="Arial" charset="0"/>
                        </a:rPr>
                        <a:t>Intimitätszustand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10827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cs typeface="Arial" charset="0"/>
                        </a:rPr>
                        <a:t>Hoch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Times New Roman" pitchFamily="18" charset="0"/>
                          <a:cs typeface="Arial" charset="0"/>
                        </a:rPr>
                        <a:t>Gleich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Times New Roman" pitchFamily="18"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cs typeface="Arial" charset="0"/>
                        </a:rPr>
                        <a:t>Gegenseitige Intimität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827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Times New Roman" pitchFamily="18" charset="0"/>
                          <a:cs typeface="Arial" charset="0"/>
                        </a:rPr>
                        <a:t>Niedrig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cs typeface="Arial" charset="0"/>
                        </a:rPr>
                        <a:t>Gleich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Times New Roman" pitchFamily="18"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Times New Roman" pitchFamily="18" charset="0"/>
                          <a:cs typeface="Arial" charset="0"/>
                        </a:rPr>
                        <a:t>Pseudointimität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827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Times New Roman" pitchFamily="18" charset="0"/>
                          <a:cs typeface="Arial" charset="0"/>
                        </a:rPr>
                        <a:t>hoch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Times New Roman" pitchFamily="18" charset="0"/>
                          <a:cs typeface="Arial" charset="0"/>
                        </a:rPr>
                        <a:t>ungleich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rgbClr val="000000"/>
                        </a:solidFill>
                        <a:effectLst/>
                        <a:latin typeface="Times New Roman" pitchFamily="18"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Times New Roman" pitchFamily="18" charset="0"/>
                          <a:cs typeface="Arial" charset="0"/>
                        </a:rPr>
                        <a:t>Fusion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6" name="Ellipse 5"/>
          <p:cNvSpPr/>
          <p:nvPr/>
        </p:nvSpPr>
        <p:spPr>
          <a:xfrm>
            <a:off x="6240464" y="2852739"/>
            <a:ext cx="714375" cy="7143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Ellipse 6"/>
          <p:cNvSpPr/>
          <p:nvPr/>
        </p:nvSpPr>
        <p:spPr>
          <a:xfrm>
            <a:off x="6672264" y="2852739"/>
            <a:ext cx="714375" cy="7143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5951539" y="3860801"/>
            <a:ext cx="714375" cy="7143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6965951" y="3867151"/>
            <a:ext cx="714375" cy="7143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6456364" y="4868864"/>
            <a:ext cx="714375" cy="7143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6672263" y="5084764"/>
            <a:ext cx="285750" cy="2952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155231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idx="4294967295"/>
          </p:nvPr>
        </p:nvSpPr>
        <p:spPr/>
        <p:txBody>
          <a:bodyPr/>
          <a:lstStyle/>
          <a:p>
            <a:pPr eaLnBrk="1" hangingPunct="1"/>
            <a:r>
              <a:rPr lang="de-DE" altLang="de-DE" smtClean="0"/>
              <a:t>Frida Kahlos Symbiosen…</a:t>
            </a:r>
          </a:p>
        </p:txBody>
      </p:sp>
      <p:sp>
        <p:nvSpPr>
          <p:cNvPr id="83971" name="Inhaltsplatzhalter 3"/>
          <p:cNvSpPr>
            <a:spLocks noGrp="1"/>
          </p:cNvSpPr>
          <p:nvPr>
            <p:ph sz="half" idx="4294967295"/>
          </p:nvPr>
        </p:nvSpPr>
        <p:spPr>
          <a:xfrm>
            <a:off x="6172200" y="1600201"/>
            <a:ext cx="4038600" cy="4276725"/>
          </a:xfrm>
        </p:spPr>
        <p:txBody>
          <a:bodyPr/>
          <a:lstStyle/>
          <a:p>
            <a:pPr eaLnBrk="1" hangingPunct="1">
              <a:lnSpc>
                <a:spcPct val="80000"/>
              </a:lnSpc>
              <a:buFontTx/>
              <a:buNone/>
            </a:pPr>
            <a:r>
              <a:rPr lang="de-DE" altLang="de-DE" sz="2100"/>
              <a:t>Brief an Alejandro Gómez Arias im Alter von 18 Jahren</a:t>
            </a:r>
            <a:br>
              <a:rPr lang="de-DE" altLang="de-DE" sz="2100"/>
            </a:br>
            <a:r>
              <a:rPr lang="de-DE" altLang="de-DE" sz="2100"/>
              <a:t/>
            </a:r>
            <a:br>
              <a:rPr lang="de-DE" altLang="de-DE" sz="2100"/>
            </a:br>
            <a:r>
              <a:rPr lang="de-DE" altLang="de-DE" sz="2100"/>
              <a:t>14. Juni 1928</a:t>
            </a:r>
            <a:br>
              <a:rPr lang="de-DE" altLang="de-DE" sz="2100"/>
            </a:br>
            <a:r>
              <a:rPr lang="de-DE" altLang="de-DE" sz="2100"/>
              <a:t/>
            </a:r>
            <a:br>
              <a:rPr lang="de-DE" altLang="de-DE" sz="2100"/>
            </a:br>
            <a:r>
              <a:rPr lang="de-DE" altLang="de-DE" sz="2100"/>
              <a:t>[…]  Außerdem bete ich Dich an, das weißt Du! Du bis nicht nur ein Teil von mir, Du bist mein ganzes Ich! […] Unersetzlich!</a:t>
            </a:r>
            <a:br>
              <a:rPr lang="de-DE" altLang="de-DE" sz="2100"/>
            </a:br>
            <a:endParaRPr lang="de-DE" altLang="de-DE" sz="2100"/>
          </a:p>
          <a:p>
            <a:pPr eaLnBrk="1" hangingPunct="1"/>
            <a:endParaRPr lang="de-DE" altLang="de-DE" sz="2800"/>
          </a:p>
        </p:txBody>
      </p:sp>
      <p:pic>
        <p:nvPicPr>
          <p:cNvPr id="83972"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70125" y="1600201"/>
            <a:ext cx="3460750" cy="4276725"/>
          </a:xfrm>
        </p:spPr>
      </p:pic>
    </p:spTree>
    <p:extLst>
      <p:ext uri="{BB962C8B-B14F-4D97-AF65-F5344CB8AC3E}">
        <p14:creationId xmlns:p14="http://schemas.microsoft.com/office/powerpoint/2010/main" val="3624938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74638"/>
            <a:ext cx="3035300" cy="5314950"/>
          </a:xfrm>
        </p:spPr>
        <p:txBody>
          <a:bodyPr/>
          <a:lstStyle/>
          <a:p>
            <a:pPr eaLnBrk="1" hangingPunct="1"/>
            <a:r>
              <a:rPr lang="de-DE" altLang="de-DE" sz="4000" dirty="0"/>
              <a:t/>
            </a:r>
            <a:br>
              <a:rPr lang="de-DE" altLang="de-DE" sz="4000" dirty="0"/>
            </a:br>
            <a:r>
              <a:rPr lang="de-DE" altLang="de-DE" sz="4000" dirty="0"/>
              <a:t>…setzten sich fort mit Diego </a:t>
            </a:r>
            <a:r>
              <a:rPr lang="de-DE" altLang="de-DE" sz="4000" dirty="0" smtClean="0"/>
              <a:t>Rivera</a:t>
            </a:r>
            <a:endParaRPr lang="de-DE" altLang="de-DE" sz="4000" dirty="0"/>
          </a:p>
        </p:txBody>
      </p:sp>
      <p:pic>
        <p:nvPicPr>
          <p:cNvPr id="86019" name="Picture 5" descr="kahlo-diego-and-frida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588" y="333376"/>
            <a:ext cx="4646612"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304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a:xfrm>
            <a:off x="1919288" y="274639"/>
            <a:ext cx="8291512" cy="1641475"/>
          </a:xfrm>
        </p:spPr>
        <p:txBody>
          <a:bodyPr/>
          <a:lstStyle/>
          <a:p>
            <a:r>
              <a:rPr lang="de-DE" altLang="de-DE" smtClean="0"/>
              <a:t>Wir haben heute mehr Indikatoren für  zu distanzierte Beziehungen: Pseudointimität</a:t>
            </a:r>
          </a:p>
        </p:txBody>
      </p:sp>
      <p:sp>
        <p:nvSpPr>
          <p:cNvPr id="3" name="Inhaltsplatzhalter 2"/>
          <p:cNvSpPr>
            <a:spLocks noGrp="1"/>
          </p:cNvSpPr>
          <p:nvPr>
            <p:ph sz="half" idx="1"/>
          </p:nvPr>
        </p:nvSpPr>
        <p:spPr>
          <a:xfrm>
            <a:off x="1981200" y="2420939"/>
            <a:ext cx="4038600" cy="4276725"/>
          </a:xfrm>
        </p:spPr>
        <p:txBody>
          <a:bodyPr/>
          <a:lstStyle/>
          <a:p>
            <a:pPr marL="0" indent="0">
              <a:buNone/>
              <a:defRPr/>
            </a:pPr>
            <a:r>
              <a:rPr lang="de-DE" b="1" dirty="0" err="1" smtClean="0"/>
              <a:t>Pärchenstudie</a:t>
            </a:r>
            <a:r>
              <a:rPr lang="de-DE" dirty="0" smtClean="0"/>
              <a:t> </a:t>
            </a:r>
          </a:p>
          <a:p>
            <a:pPr marL="0" indent="0">
              <a:buNone/>
              <a:defRPr/>
            </a:pPr>
            <a:r>
              <a:rPr lang="de-DE" sz="2000" dirty="0"/>
              <a:t>280 Pärchen, 16-18J. beide separat interviewt</a:t>
            </a:r>
            <a:r>
              <a:rPr lang="de-DE" dirty="0"/>
              <a:t>:</a:t>
            </a:r>
          </a:p>
          <a:p>
            <a:pPr>
              <a:defRPr/>
            </a:pPr>
            <a:r>
              <a:rPr lang="de-DE" dirty="0"/>
              <a:t>25% sind  weder „</a:t>
            </a:r>
            <a:r>
              <a:rPr lang="de-DE" dirty="0" err="1"/>
              <a:t>lover</a:t>
            </a:r>
            <a:r>
              <a:rPr lang="de-DE" dirty="0"/>
              <a:t>“ noch „</a:t>
            </a:r>
            <a:r>
              <a:rPr lang="de-DE" dirty="0" err="1"/>
              <a:t>friends</a:t>
            </a:r>
            <a:r>
              <a:rPr lang="de-DE" dirty="0"/>
              <a:t>“, </a:t>
            </a:r>
            <a:r>
              <a:rPr lang="de-DE" dirty="0" smtClean="0"/>
              <a:t>flache </a:t>
            </a:r>
            <a:r>
              <a:rPr lang="de-DE" dirty="0"/>
              <a:t>emotionale </a:t>
            </a:r>
            <a:r>
              <a:rPr lang="de-DE" dirty="0" smtClean="0"/>
              <a:t>Beziehung, lange Beziehungsdauer</a:t>
            </a:r>
            <a:endParaRPr lang="de-DE" dirty="0"/>
          </a:p>
          <a:p>
            <a:pPr>
              <a:defRPr/>
            </a:pPr>
            <a:endParaRPr lang="de-DE" dirty="0"/>
          </a:p>
        </p:txBody>
      </p:sp>
      <p:pic>
        <p:nvPicPr>
          <p:cNvPr id="8704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94425" y="2430463"/>
            <a:ext cx="3994150" cy="2616200"/>
          </a:xfrm>
          <a:noFill/>
        </p:spPr>
      </p:pic>
      <p:sp>
        <p:nvSpPr>
          <p:cNvPr id="5" name="Textfeld 4"/>
          <p:cNvSpPr txBox="1"/>
          <p:nvPr/>
        </p:nvSpPr>
        <p:spPr>
          <a:xfrm>
            <a:off x="2135188" y="6092826"/>
            <a:ext cx="5726112" cy="646113"/>
          </a:xfrm>
          <a:prstGeom prst="rect">
            <a:avLst/>
          </a:prstGeom>
          <a:solidFill>
            <a:schemeClr val="bg2">
              <a:lumMod val="20000"/>
              <a:lumOff val="80000"/>
            </a:schemeClr>
          </a:solidFill>
        </p:spPr>
        <p:txBody>
          <a:bodyPr wrap="none">
            <a:spAutoFit/>
          </a:bodyPr>
          <a:lstStyle/>
          <a:p>
            <a:pPr eaLnBrk="1" hangingPunct="1">
              <a:defRPr/>
            </a:pPr>
            <a:r>
              <a:rPr lang="en-US" sz="1200" dirty="0">
                <a:latin typeface="+mj-lt"/>
                <a:cs typeface="Arial" charset="0"/>
              </a:rPr>
              <a:t>Seiffge-Krenke, I. &amp; Burk, W. J. (2013). Friends or lovers? Person- and variable-oriented </a:t>
            </a:r>
          </a:p>
          <a:p>
            <a:pPr eaLnBrk="1" hangingPunct="1">
              <a:defRPr/>
            </a:pPr>
            <a:r>
              <a:rPr lang="en-US" sz="1200" dirty="0">
                <a:latin typeface="+mj-lt"/>
                <a:cs typeface="Arial" charset="0"/>
              </a:rPr>
              <a:t>perspectives on dyadic similarity in adolescent romantic relationships. </a:t>
            </a:r>
          </a:p>
          <a:p>
            <a:pPr eaLnBrk="1" hangingPunct="1">
              <a:defRPr/>
            </a:pPr>
            <a:r>
              <a:rPr lang="en-US" sz="1200" dirty="0">
                <a:latin typeface="+mj-lt"/>
                <a:cs typeface="Arial" charset="0"/>
              </a:rPr>
              <a:t>Journal of Social and Personal Relationships, 30, 711-733.</a:t>
            </a:r>
            <a:endParaRPr lang="de-DE" sz="1200" dirty="0">
              <a:latin typeface="+mj-lt"/>
              <a:cs typeface="Arial" charset="0"/>
            </a:endParaRPr>
          </a:p>
        </p:txBody>
      </p:sp>
      <p:sp>
        <p:nvSpPr>
          <p:cNvPr id="87046" name="Textfeld 6"/>
          <p:cNvSpPr txBox="1">
            <a:spLocks noChangeArrowheads="1"/>
          </p:cNvSpPr>
          <p:nvPr/>
        </p:nvSpPr>
        <p:spPr bwMode="auto">
          <a:xfrm>
            <a:off x="8112126" y="5445126"/>
            <a:ext cx="2568575" cy="12003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de-DE" sz="1200" b="1" dirty="0" err="1" smtClean="0">
                <a:latin typeface="Arial" panose="020B0604020202020204" pitchFamily="34" charset="0"/>
              </a:rPr>
              <a:t>Für</a:t>
            </a:r>
            <a:r>
              <a:rPr lang="en-US" altLang="de-DE" sz="1200" b="1" dirty="0" smtClean="0">
                <a:latin typeface="Arial" panose="020B0604020202020204" pitchFamily="34" charset="0"/>
              </a:rPr>
              <a:t> </a:t>
            </a:r>
            <a:r>
              <a:rPr lang="en-US" altLang="de-DE" sz="1200" b="1" dirty="0" err="1" smtClean="0">
                <a:latin typeface="Arial" panose="020B0604020202020204" pitchFamily="34" charset="0"/>
              </a:rPr>
              <a:t>beide</a:t>
            </a:r>
            <a:r>
              <a:rPr lang="en-US" altLang="de-DE" sz="1200" b="1" dirty="0" smtClean="0">
                <a:latin typeface="Arial" panose="020B0604020202020204" pitchFamily="34" charset="0"/>
              </a:rPr>
              <a:t> </a:t>
            </a:r>
            <a:r>
              <a:rPr lang="en-US" altLang="de-DE" sz="1200" b="1" dirty="0" err="1" smtClean="0">
                <a:latin typeface="Arial" panose="020B0604020202020204" pitchFamily="34" charset="0"/>
              </a:rPr>
              <a:t>Geschlechter</a:t>
            </a:r>
            <a:r>
              <a:rPr lang="en-US" altLang="de-DE" sz="1200" b="1" dirty="0" smtClean="0">
                <a:latin typeface="Arial" panose="020B0604020202020204" pitchFamily="34" charset="0"/>
              </a:rPr>
              <a:t>  fast </a:t>
            </a:r>
            <a:r>
              <a:rPr lang="en-US" altLang="de-DE" sz="1200" b="1" dirty="0" err="1" smtClean="0">
                <a:latin typeface="Arial" panose="020B0604020202020204" pitchFamily="34" charset="0"/>
              </a:rPr>
              <a:t>gleich</a:t>
            </a:r>
            <a:r>
              <a:rPr lang="en-US" altLang="de-DE" sz="1200" b="1" dirty="0" smtClean="0">
                <a:latin typeface="Arial" panose="020B0604020202020204" pitchFamily="34" charset="0"/>
              </a:rPr>
              <a:t> </a:t>
            </a:r>
            <a:r>
              <a:rPr lang="en-US" altLang="de-DE" sz="1200" b="1" dirty="0" err="1" smtClean="0">
                <a:latin typeface="Arial" panose="020B0604020202020204" pitchFamily="34" charset="0"/>
              </a:rPr>
              <a:t>häufig</a:t>
            </a:r>
            <a:r>
              <a:rPr lang="en-US" altLang="de-DE" sz="1200" b="1" dirty="0" smtClean="0">
                <a:latin typeface="Arial" panose="020B0604020202020204" pitchFamily="34" charset="0"/>
              </a:rPr>
              <a:t>:</a:t>
            </a:r>
          </a:p>
          <a:p>
            <a:pPr eaLnBrk="1" hangingPunct="1">
              <a:spcBef>
                <a:spcPct val="0"/>
              </a:spcBef>
              <a:buFontTx/>
              <a:buNone/>
            </a:pPr>
            <a:r>
              <a:rPr lang="en-US" altLang="de-DE" sz="1200" dirty="0" smtClean="0">
                <a:latin typeface="Arial" panose="020B0604020202020204" pitchFamily="34" charset="0"/>
              </a:rPr>
              <a:t>Friends </a:t>
            </a:r>
            <a:r>
              <a:rPr lang="en-US" altLang="de-DE" sz="1200" dirty="0">
                <a:latin typeface="Arial" panose="020B0604020202020204" pitchFamily="34" charset="0"/>
              </a:rPr>
              <a:t>with benefits</a:t>
            </a:r>
          </a:p>
          <a:p>
            <a:pPr eaLnBrk="1" hangingPunct="1">
              <a:spcBef>
                <a:spcPct val="0"/>
              </a:spcBef>
              <a:buFontTx/>
              <a:buNone/>
            </a:pPr>
            <a:r>
              <a:rPr lang="en-US" altLang="de-DE" sz="1200" dirty="0">
                <a:latin typeface="Arial" panose="020B0604020202020204" pitchFamily="34" charset="0"/>
              </a:rPr>
              <a:t> Hooking up</a:t>
            </a:r>
          </a:p>
          <a:p>
            <a:pPr eaLnBrk="1" hangingPunct="1">
              <a:spcBef>
                <a:spcPct val="0"/>
              </a:spcBef>
              <a:buFontTx/>
              <a:buNone/>
            </a:pPr>
            <a:r>
              <a:rPr lang="en-US" altLang="de-DE" sz="1200" dirty="0">
                <a:latin typeface="Arial" panose="020B0604020202020204" pitchFamily="34" charset="0"/>
              </a:rPr>
              <a:t> relationship </a:t>
            </a:r>
            <a:r>
              <a:rPr lang="en-US" altLang="de-DE" sz="1200" dirty="0" err="1">
                <a:latin typeface="Arial" panose="020B0604020202020204" pitchFamily="34" charset="0"/>
              </a:rPr>
              <a:t>charning</a:t>
            </a:r>
            <a:endParaRPr lang="en-US" altLang="de-DE" sz="1200" dirty="0">
              <a:latin typeface="Arial" panose="020B0604020202020204" pitchFamily="34" charset="0"/>
            </a:endParaRPr>
          </a:p>
          <a:p>
            <a:pPr eaLnBrk="1" hangingPunct="1">
              <a:spcBef>
                <a:spcPct val="0"/>
              </a:spcBef>
              <a:buFontTx/>
              <a:buNone/>
            </a:pPr>
            <a:r>
              <a:rPr lang="en-US" altLang="de-DE" sz="1200" dirty="0">
                <a:latin typeface="Arial" panose="020B0604020202020204" pitchFamily="34" charset="0"/>
              </a:rPr>
              <a:t> sex with the ex</a:t>
            </a:r>
          </a:p>
        </p:txBody>
      </p:sp>
    </p:spTree>
    <p:extLst>
      <p:ext uri="{BB962C8B-B14F-4D97-AF65-F5344CB8AC3E}">
        <p14:creationId xmlns:p14="http://schemas.microsoft.com/office/powerpoint/2010/main" val="3744600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noFill/>
        </p:spPr>
        <p:txBody>
          <a:bodyPr/>
          <a:lstStyle/>
          <a:p>
            <a:pPr eaLnBrk="1" hangingPunct="1"/>
            <a:r>
              <a:rPr lang="de-DE" altLang="de-DE" sz="4000"/>
              <a:t>Frauenfreundschaften vs. Männerfreundschaften</a:t>
            </a:r>
          </a:p>
        </p:txBody>
      </p:sp>
      <p:sp>
        <p:nvSpPr>
          <p:cNvPr id="2" name="Textplatzhalter 1"/>
          <p:cNvSpPr>
            <a:spLocks noGrp="1"/>
          </p:cNvSpPr>
          <p:nvPr>
            <p:ph type="body" sz="half" idx="1"/>
          </p:nvPr>
        </p:nvSpPr>
        <p:spPr>
          <a:xfrm>
            <a:off x="1587501" y="1832860"/>
            <a:ext cx="5384800" cy="4276725"/>
          </a:xfrm>
        </p:spPr>
        <p:txBody>
          <a:bodyPr/>
          <a:lstStyle/>
          <a:p>
            <a:endParaRPr lang="de-DE" dirty="0"/>
          </a:p>
        </p:txBody>
      </p:sp>
      <p:sp>
        <p:nvSpPr>
          <p:cNvPr id="3" name="Inhaltsplatzhalter 2"/>
          <p:cNvSpPr>
            <a:spLocks noGrp="1"/>
          </p:cNvSpPr>
          <p:nvPr>
            <p:ph sz="half" idx="2"/>
          </p:nvPr>
        </p:nvSpPr>
        <p:spPr>
          <a:xfrm>
            <a:off x="905435" y="1600200"/>
            <a:ext cx="10676965" cy="4276725"/>
          </a:xfrm>
        </p:spPr>
        <p:txBody>
          <a:bodyPr/>
          <a:lstStyle/>
          <a:p>
            <a:endParaRPr lang="de-DE" dirty="0"/>
          </a:p>
        </p:txBody>
      </p:sp>
      <p:sp>
        <p:nvSpPr>
          <p:cNvPr id="23555" name="Oval 6"/>
          <p:cNvSpPr>
            <a:spLocks noChangeArrowheads="1"/>
          </p:cNvSpPr>
          <p:nvPr/>
        </p:nvSpPr>
        <p:spPr bwMode="auto">
          <a:xfrm>
            <a:off x="5953125" y="2276476"/>
            <a:ext cx="287338" cy="288925"/>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de-DE" altLang="de-DE" sz="4000">
              <a:solidFill>
                <a:srgbClr val="000000"/>
              </a:solidFill>
              <a:latin typeface="Times New Roman" panose="02020603050405020304" pitchFamily="18" charset="0"/>
            </a:endParaRPr>
          </a:p>
        </p:txBody>
      </p:sp>
      <p:sp>
        <p:nvSpPr>
          <p:cNvPr id="23556" name="Line 7"/>
          <p:cNvSpPr>
            <a:spLocks noChangeShapeType="1"/>
          </p:cNvSpPr>
          <p:nvPr/>
        </p:nvSpPr>
        <p:spPr bwMode="auto">
          <a:xfrm flipH="1">
            <a:off x="4727575" y="2492376"/>
            <a:ext cx="1081088" cy="792163"/>
          </a:xfrm>
          <a:prstGeom prst="line">
            <a:avLst/>
          </a:prstGeom>
          <a:noFill/>
          <a:ln w="38100">
            <a:solidFill>
              <a:schemeClr val="tx1"/>
            </a:solidFill>
            <a:round/>
            <a:headEnd type="oval"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23557" name="Line 8"/>
          <p:cNvSpPr>
            <a:spLocks noChangeShapeType="1"/>
          </p:cNvSpPr>
          <p:nvPr/>
        </p:nvSpPr>
        <p:spPr bwMode="auto">
          <a:xfrm>
            <a:off x="6383339" y="2492375"/>
            <a:ext cx="936625" cy="649288"/>
          </a:xfrm>
          <a:prstGeom prst="line">
            <a:avLst/>
          </a:prstGeom>
          <a:noFill/>
          <a:ln w="38100">
            <a:solidFill>
              <a:schemeClr val="tx1"/>
            </a:solidFill>
            <a:round/>
            <a:headEnd type="oval" w="med"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30058" name="Text Box 10"/>
          <p:cNvSpPr txBox="1">
            <a:spLocks noChangeArrowheads="1"/>
          </p:cNvSpPr>
          <p:nvPr/>
        </p:nvSpPr>
        <p:spPr bwMode="auto">
          <a:xfrm>
            <a:off x="2063750" y="4429125"/>
            <a:ext cx="8064500" cy="1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0850" indent="-4508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15000"/>
              </a:spcBef>
              <a:spcAft>
                <a:spcPct val="15000"/>
              </a:spcAft>
              <a:buFontTx/>
              <a:buChar char="•"/>
            </a:pPr>
            <a:r>
              <a:rPr lang="de-DE" altLang="de-DE" sz="2400" dirty="0">
                <a:solidFill>
                  <a:srgbClr val="000000"/>
                </a:solidFill>
                <a:latin typeface="Times New Roman" panose="02020603050405020304" pitchFamily="18" charset="0"/>
              </a:rPr>
              <a:t>… </a:t>
            </a:r>
            <a:r>
              <a:rPr lang="de-DE" altLang="de-DE" sz="2400" dirty="0">
                <a:solidFill>
                  <a:srgbClr val="CC0000"/>
                </a:solidFill>
                <a:latin typeface="Times New Roman" panose="02020603050405020304" pitchFamily="18" charset="0"/>
              </a:rPr>
              <a:t>Intimität</a:t>
            </a:r>
            <a:r>
              <a:rPr lang="de-DE" altLang="de-DE" sz="2400" dirty="0">
                <a:solidFill>
                  <a:srgbClr val="000000"/>
                </a:solidFill>
                <a:latin typeface="Times New Roman" panose="02020603050405020304" pitchFamily="18" charset="0"/>
              </a:rPr>
              <a:t> in Mädchenfreundschaften wichtiger ist als in Jungenfreundschaften,</a:t>
            </a:r>
          </a:p>
          <a:p>
            <a:pPr eaLnBrk="0" fontAlgn="base" hangingPunct="0">
              <a:spcBef>
                <a:spcPct val="15000"/>
              </a:spcBef>
              <a:spcAft>
                <a:spcPct val="15000"/>
              </a:spcAft>
              <a:buFontTx/>
              <a:buChar char="•"/>
            </a:pPr>
            <a:r>
              <a:rPr lang="de-DE" altLang="de-DE" sz="2400" dirty="0">
                <a:solidFill>
                  <a:srgbClr val="000000"/>
                </a:solidFill>
                <a:latin typeface="Times New Roman" panose="02020603050405020304" pitchFamily="18" charset="0"/>
              </a:rPr>
              <a:t>… und in Mädchenfreundschaften auch früher erworben wird </a:t>
            </a:r>
            <a:r>
              <a:rPr lang="de-DE" altLang="de-DE" sz="2400" dirty="0" smtClean="0">
                <a:solidFill>
                  <a:srgbClr val="000000"/>
                </a:solidFill>
                <a:latin typeface="Times New Roman" panose="02020603050405020304" pitchFamily="18" charset="0"/>
              </a:rPr>
              <a:t>(2 Jahre).</a:t>
            </a:r>
            <a:endParaRPr lang="de-DE" altLang="de-DE" sz="2400" dirty="0">
              <a:solidFill>
                <a:srgbClr val="000000"/>
              </a:solidFill>
              <a:latin typeface="Times New Roman" panose="02020603050405020304" pitchFamily="18" charset="0"/>
            </a:endParaRPr>
          </a:p>
        </p:txBody>
      </p:sp>
      <p:sp>
        <p:nvSpPr>
          <p:cNvPr id="23559" name="Text Box 12"/>
          <p:cNvSpPr txBox="1">
            <a:spLocks noChangeArrowheads="1"/>
          </p:cNvSpPr>
          <p:nvPr/>
        </p:nvSpPr>
        <p:spPr bwMode="auto">
          <a:xfrm>
            <a:off x="2135189" y="1557338"/>
            <a:ext cx="64087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de-DE" altLang="de-DE" sz="2800" dirty="0">
                <a:solidFill>
                  <a:srgbClr val="000000"/>
                </a:solidFill>
                <a:latin typeface="Times New Roman" panose="02020603050405020304" pitchFamily="18" charset="0"/>
              </a:rPr>
              <a:t>Bereits im </a:t>
            </a:r>
            <a:r>
              <a:rPr lang="de-DE" altLang="de-DE" sz="2800" dirty="0">
                <a:solidFill>
                  <a:srgbClr val="CC0000"/>
                </a:solidFill>
                <a:latin typeface="Times New Roman" panose="02020603050405020304" pitchFamily="18" charset="0"/>
              </a:rPr>
              <a:t>Jugendalter</a:t>
            </a:r>
            <a:r>
              <a:rPr lang="de-DE" altLang="de-DE" sz="2800" dirty="0">
                <a:solidFill>
                  <a:srgbClr val="000000"/>
                </a:solidFill>
                <a:latin typeface="Times New Roman" panose="02020603050405020304" pitchFamily="18" charset="0"/>
              </a:rPr>
              <a:t> ist auffällig, dass … </a:t>
            </a:r>
          </a:p>
        </p:txBody>
      </p:sp>
      <p:sp>
        <p:nvSpPr>
          <p:cNvPr id="23560" name="Oval 13"/>
          <p:cNvSpPr>
            <a:spLocks noChangeArrowheads="1"/>
          </p:cNvSpPr>
          <p:nvPr/>
        </p:nvSpPr>
        <p:spPr bwMode="auto">
          <a:xfrm>
            <a:off x="2782887" y="2626519"/>
            <a:ext cx="1873250" cy="174148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de-DE" altLang="de-DE" sz="3600">
                <a:solidFill>
                  <a:srgbClr val="CC0000"/>
                </a:solidFill>
                <a:latin typeface="Times New Roman" panose="02020603050405020304" pitchFamily="18" charset="0"/>
              </a:rPr>
              <a:t>Intimität</a:t>
            </a:r>
          </a:p>
        </p:txBody>
      </p:sp>
      <p:sp>
        <p:nvSpPr>
          <p:cNvPr id="23561" name="Text Box 15"/>
          <p:cNvSpPr txBox="1">
            <a:spLocks noChangeArrowheads="1"/>
          </p:cNvSpPr>
          <p:nvPr/>
        </p:nvSpPr>
        <p:spPr bwMode="auto">
          <a:xfrm>
            <a:off x="4294188" y="2349501"/>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de-DE" altLang="de-DE" sz="2000" b="1">
                <a:solidFill>
                  <a:srgbClr val="000000"/>
                </a:solidFill>
                <a:latin typeface="Times New Roman" panose="02020603050405020304" pitchFamily="18" charset="0"/>
              </a:rPr>
              <a:t>Mädchen</a:t>
            </a:r>
          </a:p>
        </p:txBody>
      </p:sp>
      <p:sp>
        <p:nvSpPr>
          <p:cNvPr id="23562" name="Text Box 16"/>
          <p:cNvSpPr txBox="1">
            <a:spLocks noChangeArrowheads="1"/>
          </p:cNvSpPr>
          <p:nvPr/>
        </p:nvSpPr>
        <p:spPr bwMode="auto">
          <a:xfrm>
            <a:off x="6815138" y="2384426"/>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pPr>
            <a:r>
              <a:rPr lang="de-DE" altLang="de-DE" sz="2000" b="1">
                <a:solidFill>
                  <a:srgbClr val="000000"/>
                </a:solidFill>
                <a:latin typeface="Times New Roman" panose="02020603050405020304" pitchFamily="18" charset="0"/>
              </a:rPr>
              <a:t>Jungen</a:t>
            </a:r>
          </a:p>
        </p:txBody>
      </p:sp>
      <p:sp>
        <p:nvSpPr>
          <p:cNvPr id="23563" name="Oval 17"/>
          <p:cNvSpPr>
            <a:spLocks noChangeArrowheads="1"/>
          </p:cNvSpPr>
          <p:nvPr/>
        </p:nvSpPr>
        <p:spPr bwMode="auto">
          <a:xfrm>
            <a:off x="7318375" y="2994025"/>
            <a:ext cx="1009650" cy="939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de-DE" altLang="de-DE" b="1" dirty="0">
                <a:solidFill>
                  <a:srgbClr val="CC0000"/>
                </a:solidFill>
                <a:latin typeface="Times New Roman" panose="02020603050405020304" pitchFamily="18" charset="0"/>
              </a:rPr>
              <a:t>Intimität</a:t>
            </a:r>
          </a:p>
        </p:txBody>
      </p:sp>
    </p:spTree>
    <p:extLst>
      <p:ext uri="{BB962C8B-B14F-4D97-AF65-F5344CB8AC3E}">
        <p14:creationId xmlns:p14="http://schemas.microsoft.com/office/powerpoint/2010/main" val="2642361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17419" y="1571243"/>
            <a:ext cx="7407593" cy="3385185"/>
          </a:xfrm>
        </p:spPr>
        <p:txBody>
          <a:bodyPr/>
          <a:lstStyle/>
          <a:p>
            <a:pPr>
              <a:spcBef>
                <a:spcPct val="20000"/>
              </a:spcBef>
              <a:defRPr/>
            </a:pPr>
            <a:r>
              <a:rPr lang="de-DE" altLang="de-DE" sz="5400" dirty="0" smtClean="0">
                <a:effectLst>
                  <a:outerShdw blurRad="38100" dist="38100" dir="2700000" algn="tl">
                    <a:srgbClr val="000000"/>
                  </a:outerShdw>
                </a:effectLst>
              </a:rPr>
              <a:t>1.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Schlaglichter auf die Identitätsentwicklung</a:t>
            </a:r>
            <a:endParaRPr lang="de-DE" altLang="de-DE" sz="2800" dirty="0"/>
          </a:p>
        </p:txBody>
      </p:sp>
    </p:spTree>
    <p:extLst>
      <p:ext uri="{BB962C8B-B14F-4D97-AF65-F5344CB8AC3E}">
        <p14:creationId xmlns:p14="http://schemas.microsoft.com/office/powerpoint/2010/main" val="2389418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Auswirkungen auf romantische Beziehungen</a:t>
            </a:r>
            <a:endParaRPr lang="de-DE" dirty="0"/>
          </a:p>
        </p:txBody>
      </p:sp>
      <p:sp>
        <p:nvSpPr>
          <p:cNvPr id="3" name="Inhaltsplatzhalter 2"/>
          <p:cNvSpPr>
            <a:spLocks noGrp="1"/>
          </p:cNvSpPr>
          <p:nvPr>
            <p:ph type="body" sz="half" idx="1"/>
          </p:nvPr>
        </p:nvSpPr>
        <p:spPr/>
        <p:txBody>
          <a:bodyPr/>
          <a:lstStyle/>
          <a:p>
            <a:r>
              <a:rPr lang="de-DE" dirty="0" smtClean="0"/>
              <a:t>Freundinnen: Markt für den Beginn, stützen bei Trennung</a:t>
            </a:r>
          </a:p>
          <a:p>
            <a:r>
              <a:rPr lang="de-DE" dirty="0" smtClean="0"/>
              <a:t>Erwartung an Intimität und körperliche Nähe wie bei den besten Freundinnen</a:t>
            </a:r>
          </a:p>
          <a:p>
            <a:r>
              <a:rPr lang="de-DE" dirty="0"/>
              <a:t> </a:t>
            </a:r>
            <a:r>
              <a:rPr lang="de-DE" dirty="0" smtClean="0"/>
              <a:t>Jungen lernen Intimität von den Mädchen</a:t>
            </a:r>
            <a:endParaRPr lang="de-DE" dirty="0"/>
          </a:p>
          <a:p>
            <a:endParaRPr lang="de-DE" dirty="0"/>
          </a:p>
        </p:txBody>
      </p:sp>
      <p:sp>
        <p:nvSpPr>
          <p:cNvPr id="4" name="Inhaltsplatzhalter 3"/>
          <p:cNvSpPr>
            <a:spLocks noGrp="1"/>
          </p:cNvSpPr>
          <p:nvPr>
            <p:ph sz="half" idx="2"/>
          </p:nvPr>
        </p:nvSpPr>
        <p:spPr>
          <a:xfrm>
            <a:off x="6481483" y="1631576"/>
            <a:ext cx="5889812" cy="5836024"/>
          </a:xfrm>
          <a:solidFill>
            <a:srgbClr val="92D050"/>
          </a:solidFill>
        </p:spPr>
        <p:txBody>
          <a:bodyPr/>
          <a:lstStyle/>
          <a:p>
            <a:pPr marL="0" indent="0" eaLnBrk="1" hangingPunct="1">
              <a:lnSpc>
                <a:spcPct val="90000"/>
              </a:lnSpc>
              <a:buNone/>
            </a:pPr>
            <a:r>
              <a:rPr lang="de-DE" altLang="de-DE" b="1" dirty="0"/>
              <a:t>Intimität  in Paarbeziehungen: Unterschiede zwischen  Männern und </a:t>
            </a:r>
            <a:r>
              <a:rPr lang="de-DE" altLang="de-DE" b="1" dirty="0" smtClean="0"/>
              <a:t>Frauen</a:t>
            </a:r>
          </a:p>
          <a:p>
            <a:pPr eaLnBrk="1" hangingPunct="1">
              <a:lnSpc>
                <a:spcPct val="90000"/>
              </a:lnSpc>
            </a:pPr>
            <a:r>
              <a:rPr lang="de-DE" altLang="de-DE" dirty="0" smtClean="0"/>
              <a:t>Mangel </a:t>
            </a:r>
            <a:r>
              <a:rPr lang="de-DE" altLang="de-DE" dirty="0"/>
              <a:t>an Intimität einer der häufigsten Gründe für Paarberatung (</a:t>
            </a:r>
            <a:r>
              <a:rPr lang="de-DE" altLang="de-DE" dirty="0" err="1"/>
              <a:t>Doss</a:t>
            </a:r>
            <a:r>
              <a:rPr lang="de-DE" altLang="de-DE" dirty="0"/>
              <a:t> et al., </a:t>
            </a:r>
            <a:r>
              <a:rPr lang="de-DE" altLang="de-DE" dirty="0" smtClean="0"/>
              <a:t>2014</a:t>
            </a:r>
            <a:r>
              <a:rPr lang="de-DE" altLang="de-DE" dirty="0"/>
              <a:t>)</a:t>
            </a:r>
          </a:p>
          <a:p>
            <a:pPr eaLnBrk="1" hangingPunct="1">
              <a:lnSpc>
                <a:spcPct val="90000"/>
              </a:lnSpc>
            </a:pPr>
            <a:r>
              <a:rPr lang="de-DE" altLang="de-DE" dirty="0" smtClean="0"/>
              <a:t>unterschiedliche Kommunikationsstile</a:t>
            </a:r>
            <a:r>
              <a:rPr lang="de-DE" altLang="de-DE" dirty="0"/>
              <a:t>: Männer doppelt soviel distanzierende wie intime Äußerungen</a:t>
            </a:r>
          </a:p>
        </p:txBody>
      </p:sp>
      <p:cxnSp>
        <p:nvCxnSpPr>
          <p:cNvPr id="9" name="Gerade Verbindung mit Pfeil 8"/>
          <p:cNvCxnSpPr/>
          <p:nvPr/>
        </p:nvCxnSpPr>
        <p:spPr>
          <a:xfrm flipV="1">
            <a:off x="8890000" y="3065929"/>
            <a:ext cx="0" cy="102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9209773" y="3168463"/>
            <a:ext cx="884486" cy="817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1487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1384935"/>
            <a:ext cx="7416800" cy="3600450"/>
          </a:xfrm>
        </p:spPr>
        <p:txBody>
          <a:bodyPr/>
          <a:lstStyle/>
          <a:p>
            <a:pPr>
              <a:spcBef>
                <a:spcPct val="20000"/>
              </a:spcBef>
              <a:defRPr/>
            </a:pPr>
            <a:r>
              <a:rPr lang="de-DE" altLang="de-DE" sz="5400" dirty="0" smtClean="0">
                <a:effectLst>
                  <a:outerShdw blurRad="38100" dist="38100" dir="2700000" algn="tl">
                    <a:srgbClr val="000000"/>
                  </a:outerShdw>
                </a:effectLst>
              </a:rPr>
              <a:t>5. </a:t>
            </a:r>
            <a:br>
              <a:rPr lang="de-DE" altLang="de-DE" sz="5400" dirty="0" smtClean="0">
                <a:effectLst>
                  <a:outerShdw blurRad="38100" dist="38100" dir="2700000" algn="tl">
                    <a:srgbClr val="000000"/>
                  </a:outerShdw>
                </a:effectLst>
              </a:rPr>
            </a:br>
            <a:r>
              <a:rPr lang="de-DE" altLang="de-DE" sz="5400" dirty="0" smtClean="0">
                <a:effectLst>
                  <a:outerShdw blurRad="38100" dist="38100" dir="2700000" algn="tl">
                    <a:srgbClr val="000000"/>
                  </a:outerShdw>
                </a:effectLst>
              </a:rPr>
              <a:t>Schluss: Warum sind historisch alte Konzepte heute wieder so bedeutsam?</a:t>
            </a:r>
            <a:endParaRPr lang="de-DE" altLang="de-DE" sz="2800" dirty="0"/>
          </a:p>
        </p:txBody>
      </p:sp>
    </p:spTree>
    <p:extLst>
      <p:ext uri="{BB962C8B-B14F-4D97-AF65-F5344CB8AC3E}">
        <p14:creationId xmlns:p14="http://schemas.microsoft.com/office/powerpoint/2010/main" val="2987605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295776" y="-458788"/>
            <a:ext cx="3001963" cy="771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50000" b="1">
                <a:solidFill>
                  <a:srgbClr val="C5C5C5"/>
                </a:solidFill>
                <a:latin typeface="Times New Roman" panose="02020603050405020304" pitchFamily="18" charset="0"/>
              </a:rPr>
              <a:t>?</a:t>
            </a:r>
          </a:p>
        </p:txBody>
      </p:sp>
      <p:sp>
        <p:nvSpPr>
          <p:cNvPr id="31747" name="Rectangle 3"/>
          <p:cNvSpPr>
            <a:spLocks noGrp="1" noChangeArrowheads="1"/>
          </p:cNvSpPr>
          <p:nvPr>
            <p:ph type="title"/>
          </p:nvPr>
        </p:nvSpPr>
        <p:spPr>
          <a:xfrm>
            <a:off x="1882589" y="1916114"/>
            <a:ext cx="8098026" cy="2799321"/>
          </a:xfrm>
        </p:spPr>
        <p:txBody>
          <a:bodyPr/>
          <a:lstStyle/>
          <a:p>
            <a:r>
              <a:rPr lang="de-DE" dirty="0" smtClean="0"/>
              <a:t>Transidentität als nicht- </a:t>
            </a:r>
            <a:r>
              <a:rPr lang="de-DE" dirty="0"/>
              <a:t>pathologische Varianten der normalen </a:t>
            </a:r>
            <a:r>
              <a:rPr lang="de-DE" dirty="0" smtClean="0"/>
              <a:t>Identitätsentwicklung</a:t>
            </a:r>
            <a:br>
              <a:rPr lang="de-DE" dirty="0" smtClean="0"/>
            </a:br>
            <a:r>
              <a:rPr lang="de-DE" dirty="0"/>
              <a:t/>
            </a:r>
            <a:br>
              <a:rPr lang="de-DE" dirty="0"/>
            </a:br>
            <a:r>
              <a:rPr lang="de-DE" dirty="0"/>
              <a:t>Binäre Vorstellung veraltet</a:t>
            </a:r>
            <a:r>
              <a:rPr lang="de-DE" dirty="0" smtClean="0"/>
              <a:t>?</a:t>
            </a:r>
            <a:br>
              <a:rPr lang="de-DE" dirty="0" smtClean="0"/>
            </a:br>
            <a:r>
              <a:rPr lang="de-DE" dirty="0" smtClean="0"/>
              <a:t/>
            </a:r>
            <a:br>
              <a:rPr lang="de-DE" dirty="0" smtClean="0"/>
            </a:br>
            <a:r>
              <a:rPr lang="de-DE" dirty="0" smtClean="0"/>
              <a:t> </a:t>
            </a:r>
            <a:r>
              <a:rPr lang="de-DE" dirty="0"/>
              <a:t>Das dritte Geschlecht</a:t>
            </a:r>
            <a:br>
              <a:rPr lang="de-DE" dirty="0"/>
            </a:br>
            <a:endParaRPr lang="de-DE" altLang="de-DE" dirty="0" smtClean="0"/>
          </a:p>
        </p:txBody>
      </p:sp>
      <p:sp>
        <p:nvSpPr>
          <p:cNvPr id="31748" name="Text Box 4"/>
          <p:cNvSpPr txBox="1">
            <a:spLocks noChangeArrowheads="1"/>
          </p:cNvSpPr>
          <p:nvPr/>
        </p:nvSpPr>
        <p:spPr bwMode="auto">
          <a:xfrm>
            <a:off x="7156450" y="50339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9359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de-DE" altLang="en-US" dirty="0" smtClean="0"/>
              <a:t>Nochmals Colette: Das Mädchen in der Triade</a:t>
            </a:r>
            <a:endParaRPr lang="en-US" altLang="en-US" dirty="0" smtClean="0"/>
          </a:p>
        </p:txBody>
      </p:sp>
      <p:sp>
        <p:nvSpPr>
          <p:cNvPr id="74755" name="Inhaltsplatzhalter 2"/>
          <p:cNvSpPr>
            <a:spLocks noGrp="1"/>
          </p:cNvSpPr>
          <p:nvPr>
            <p:ph sz="half" idx="1"/>
          </p:nvPr>
        </p:nvSpPr>
        <p:spPr>
          <a:xfrm>
            <a:off x="548640" y="2176780"/>
            <a:ext cx="5445760" cy="4231005"/>
          </a:xfrm>
        </p:spPr>
        <p:txBody>
          <a:bodyPr/>
          <a:lstStyle/>
          <a:p>
            <a:pPr marL="0" indent="0">
              <a:buNone/>
            </a:pPr>
            <a:r>
              <a:rPr lang="de-DE" altLang="en-US" sz="2400" b="1" dirty="0" smtClean="0"/>
              <a:t>Bisexuelles Schwanken und zweite ödipale Phase</a:t>
            </a:r>
            <a:r>
              <a:rPr lang="de-DE" altLang="en-US" sz="2400" dirty="0" smtClean="0"/>
              <a:t>:</a:t>
            </a:r>
          </a:p>
          <a:p>
            <a:pPr marL="0" indent="0">
              <a:buNone/>
            </a:pPr>
            <a:r>
              <a:rPr lang="de-DE" altLang="en-US" sz="2400" dirty="0" smtClean="0"/>
              <a:t> </a:t>
            </a:r>
          </a:p>
          <a:p>
            <a:r>
              <a:rPr lang="de-DE" altLang="en-US" sz="2400" dirty="0" smtClean="0"/>
              <a:t>Zärtliche Gefühle für beide Eltern</a:t>
            </a:r>
            <a:endParaRPr lang="de-DE" altLang="en-US" sz="2400" dirty="0"/>
          </a:p>
          <a:p>
            <a:r>
              <a:rPr lang="de-DE" altLang="en-US" sz="2400" dirty="0" smtClean="0"/>
              <a:t>Endgültige Aufgabe </a:t>
            </a:r>
            <a:r>
              <a:rPr lang="de-DE" altLang="en-US" sz="2400" dirty="0"/>
              <a:t>des Ödipus: </a:t>
            </a:r>
            <a:r>
              <a:rPr lang="de-DE" altLang="en-US" sz="2400" dirty="0" smtClean="0"/>
              <a:t>Zulassen, dass man </a:t>
            </a:r>
            <a:r>
              <a:rPr lang="de-DE" altLang="en-US" sz="2400" dirty="0"/>
              <a:t>ausgeschlossen </a:t>
            </a:r>
            <a:r>
              <a:rPr lang="de-DE" altLang="en-US" sz="2400" dirty="0" smtClean="0"/>
              <a:t>ist</a:t>
            </a:r>
          </a:p>
          <a:p>
            <a:r>
              <a:rPr lang="de-DE" altLang="en-US" sz="2400" dirty="0" smtClean="0"/>
              <a:t>Zeuge der erotischen </a:t>
            </a:r>
            <a:r>
              <a:rPr lang="de-DE" altLang="en-US" sz="2400" dirty="0"/>
              <a:t>B</a:t>
            </a:r>
            <a:r>
              <a:rPr lang="de-DE" altLang="en-US" sz="2400" dirty="0" smtClean="0"/>
              <a:t>eziehung zwischen ihren Eltern</a:t>
            </a:r>
            <a:endParaRPr lang="de-DE" altLang="en-US" sz="2400" dirty="0"/>
          </a:p>
        </p:txBody>
      </p:sp>
      <p:pic>
        <p:nvPicPr>
          <p:cNvPr id="74756" name="Inhaltsplatzhalt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2826" y="1844676"/>
            <a:ext cx="4117975" cy="4651375"/>
          </a:xfrm>
        </p:spPr>
      </p:pic>
      <p:sp>
        <p:nvSpPr>
          <p:cNvPr id="74757" name="Textfeld 3"/>
          <p:cNvSpPr txBox="1">
            <a:spLocks noChangeArrowheads="1"/>
          </p:cNvSpPr>
          <p:nvPr/>
        </p:nvSpPr>
        <p:spPr bwMode="auto">
          <a:xfrm>
            <a:off x="8399464" y="6021389"/>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4758" name="Textfeld 4"/>
          <p:cNvSpPr txBox="1">
            <a:spLocks noChangeArrowheads="1"/>
          </p:cNvSpPr>
          <p:nvPr/>
        </p:nvSpPr>
        <p:spPr bwMode="auto">
          <a:xfrm>
            <a:off x="6527800" y="6496051"/>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de-DE" altLang="en-US" sz="1200" dirty="0">
                <a:solidFill>
                  <a:srgbClr val="000000"/>
                </a:solidFill>
              </a:rPr>
              <a:t>Colette:.“ ich war ein schlimmes Mädchen von 13 </a:t>
            </a:r>
            <a:r>
              <a:rPr lang="de-DE" altLang="en-US" sz="1200" dirty="0" smtClean="0">
                <a:solidFill>
                  <a:srgbClr val="000000"/>
                </a:solidFill>
              </a:rPr>
              <a:t>Jahren“..</a:t>
            </a:r>
            <a:endParaRPr lang="de-DE" altLang="en-US" sz="1200" dirty="0">
              <a:solidFill>
                <a:srgbClr val="000000"/>
              </a:solidFill>
            </a:endParaRPr>
          </a:p>
        </p:txBody>
      </p:sp>
    </p:spTree>
    <p:extLst>
      <p:ext uri="{BB962C8B-B14F-4D97-AF65-F5344CB8AC3E}">
        <p14:creationId xmlns:p14="http://schemas.microsoft.com/office/powerpoint/2010/main" val="1856237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16"/>
          <p:cNvSpPr>
            <a:spLocks noGrp="1" noChangeArrowheads="1"/>
          </p:cNvSpPr>
          <p:nvPr>
            <p:ph type="title"/>
          </p:nvPr>
        </p:nvSpPr>
        <p:spPr/>
        <p:txBody>
          <a:bodyPr/>
          <a:lstStyle/>
          <a:p>
            <a:pPr>
              <a:defRPr/>
            </a:pPr>
            <a:r>
              <a:rPr lang="de-DE" altLang="de-DE" sz="3600" dirty="0"/>
              <a:t>Fixierung auf das ödipale Thema und Machtstellung der Tochter</a:t>
            </a:r>
            <a:r>
              <a:rPr lang="de-DE" altLang="de-DE" sz="3600" dirty="0" smtClean="0">
                <a:effectLst>
                  <a:outerShdw blurRad="38100" dist="38100" dir="2700000" algn="tl">
                    <a:srgbClr val="000000"/>
                  </a:outerShdw>
                </a:effectLst>
              </a:rPr>
              <a:t>…</a:t>
            </a:r>
            <a:endParaRPr lang="de-DE" altLang="de-DE" sz="3600" dirty="0">
              <a:effectLst>
                <a:outerShdw blurRad="38100" dist="38100" dir="2700000" algn="tl">
                  <a:srgbClr val="000000"/>
                </a:outerShdw>
              </a:effectLst>
            </a:endParaRPr>
          </a:p>
        </p:txBody>
      </p:sp>
      <p:sp>
        <p:nvSpPr>
          <p:cNvPr id="55299" name="Textplatzhalter 1"/>
          <p:cNvSpPr>
            <a:spLocks noGrp="1"/>
          </p:cNvSpPr>
          <p:nvPr>
            <p:ph type="body" sz="half" idx="1"/>
          </p:nvPr>
        </p:nvSpPr>
        <p:spPr>
          <a:xfrm>
            <a:off x="1981200" y="2708275"/>
            <a:ext cx="4038600" cy="3168650"/>
          </a:xfrm>
        </p:spPr>
        <p:txBody>
          <a:bodyPr/>
          <a:lstStyle/>
          <a:p>
            <a:endParaRPr lang="de-DE" altLang="de-DE" smtClean="0"/>
          </a:p>
        </p:txBody>
      </p:sp>
      <p:sp>
        <p:nvSpPr>
          <p:cNvPr id="3" name="Inhaltsplatzhalter 2"/>
          <p:cNvSpPr>
            <a:spLocks noGrp="1"/>
          </p:cNvSpPr>
          <p:nvPr>
            <p:ph sz="half" idx="2"/>
          </p:nvPr>
        </p:nvSpPr>
        <p:spPr>
          <a:xfrm>
            <a:off x="6459539" y="1774825"/>
            <a:ext cx="4016375" cy="5037138"/>
          </a:xfrm>
          <a:solidFill>
            <a:schemeClr val="accent3">
              <a:lumMod val="95000"/>
            </a:schemeClr>
          </a:solidFill>
        </p:spPr>
        <p:txBody>
          <a:bodyPr/>
          <a:lstStyle/>
          <a:p>
            <a:pPr marL="0" indent="0">
              <a:buNone/>
              <a:defRPr/>
            </a:pPr>
            <a:r>
              <a:rPr lang="de-DE" b="1" dirty="0" smtClean="0"/>
              <a:t>Indikativ: Schlafarrangement</a:t>
            </a:r>
          </a:p>
          <a:p>
            <a:pPr marL="0" indent="0">
              <a:buNone/>
              <a:defRPr/>
            </a:pPr>
            <a:endParaRPr lang="de-DE" b="1" dirty="0" smtClean="0"/>
          </a:p>
          <a:p>
            <a:pPr marL="0" indent="0">
              <a:buNone/>
              <a:defRPr/>
            </a:pPr>
            <a:r>
              <a:rPr lang="de-DE" sz="2800" b="1" dirty="0"/>
              <a:t>Elena , 9 Jahre</a:t>
            </a:r>
          </a:p>
          <a:p>
            <a:pPr>
              <a:defRPr/>
            </a:pPr>
            <a:r>
              <a:rPr lang="de-DE" sz="1800" dirty="0" smtClean="0"/>
              <a:t>„E. </a:t>
            </a:r>
            <a:r>
              <a:rPr lang="de-DE" sz="1800" dirty="0"/>
              <a:t>will mich besitzen“</a:t>
            </a:r>
          </a:p>
          <a:p>
            <a:pPr>
              <a:defRPr/>
            </a:pPr>
            <a:r>
              <a:rPr lang="de-DE" sz="1800" dirty="0"/>
              <a:t>„Wir machen alles für sie, das geht auf Kosten unserer Beziehung“</a:t>
            </a:r>
          </a:p>
          <a:p>
            <a:pPr marL="0" indent="0">
              <a:buNone/>
              <a:defRPr/>
            </a:pPr>
            <a:r>
              <a:rPr lang="de-DE" sz="2800" b="1" dirty="0"/>
              <a:t>Louisa, 12 Jahre</a:t>
            </a:r>
          </a:p>
          <a:p>
            <a:pPr>
              <a:defRPr/>
            </a:pPr>
            <a:r>
              <a:rPr lang="de-DE" sz="1800" dirty="0"/>
              <a:t>Vertrag für die Eltern geschrieben</a:t>
            </a:r>
          </a:p>
          <a:p>
            <a:pPr>
              <a:defRPr/>
            </a:pPr>
            <a:r>
              <a:rPr lang="de-DE" sz="1800" dirty="0"/>
              <a:t> Symptome verschwanden schlagartig</a:t>
            </a:r>
          </a:p>
          <a:p>
            <a:pPr>
              <a:defRPr/>
            </a:pPr>
            <a:r>
              <a:rPr lang="de-DE" sz="1800" dirty="0"/>
              <a:t>„Aber wir halten uns nicht dran“</a:t>
            </a:r>
          </a:p>
        </p:txBody>
      </p:sp>
      <p:sp>
        <p:nvSpPr>
          <p:cNvPr id="18436" name="Textfeld 1"/>
          <p:cNvSpPr txBox="1">
            <a:spLocks noChangeArrowheads="1"/>
          </p:cNvSpPr>
          <p:nvPr/>
        </p:nvSpPr>
        <p:spPr bwMode="auto">
          <a:xfrm>
            <a:off x="1774826" y="1774825"/>
            <a:ext cx="4664075" cy="5078313"/>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None/>
              <a:defRPr/>
            </a:pPr>
            <a:r>
              <a:rPr lang="de-DE" altLang="de-DE" b="1" dirty="0">
                <a:solidFill>
                  <a:srgbClr val="000000"/>
                </a:solidFill>
                <a:cs typeface="Arial"/>
              </a:rPr>
              <a:t>Ödipaler Verzicht</a:t>
            </a:r>
          </a:p>
          <a:p>
            <a:pPr>
              <a:spcBef>
                <a:spcPct val="0"/>
              </a:spcBef>
              <a:buNone/>
              <a:defRPr/>
            </a:pPr>
            <a:endParaRPr lang="de-DE" altLang="de-DE" b="1" dirty="0">
              <a:solidFill>
                <a:srgbClr val="000000"/>
              </a:solidFill>
              <a:cs typeface="Arial"/>
            </a:endParaRPr>
          </a:p>
          <a:p>
            <a:pPr>
              <a:spcBef>
                <a:spcPct val="0"/>
              </a:spcBef>
              <a:buNone/>
              <a:defRPr/>
            </a:pPr>
            <a:endParaRPr lang="de-DE" altLang="de-DE" sz="2000" b="1" dirty="0">
              <a:solidFill>
                <a:srgbClr val="000000"/>
              </a:solidFill>
              <a:cs typeface="Arial"/>
            </a:endParaRPr>
          </a:p>
          <a:p>
            <a:pPr>
              <a:spcBef>
                <a:spcPct val="0"/>
              </a:spcBef>
              <a:buNone/>
              <a:defRPr/>
            </a:pPr>
            <a:r>
              <a:rPr lang="de-DE" altLang="de-DE" sz="2000" b="1" dirty="0">
                <a:solidFill>
                  <a:srgbClr val="000000"/>
                </a:solidFill>
                <a:cs typeface="Arial"/>
              </a:rPr>
              <a:t>Theorie des Ödipuskomplexes</a:t>
            </a:r>
          </a:p>
          <a:p>
            <a:pPr marL="342900" indent="-342900">
              <a:spcBef>
                <a:spcPct val="0"/>
              </a:spcBef>
              <a:defRPr/>
            </a:pPr>
            <a:r>
              <a:rPr lang="de-DE" altLang="de-DE" sz="2000" dirty="0">
                <a:solidFill>
                  <a:srgbClr val="000000"/>
                </a:solidFill>
                <a:cs typeface="Arial"/>
              </a:rPr>
              <a:t>schlagartige Veränderung des familiären </a:t>
            </a:r>
          </a:p>
          <a:p>
            <a:pPr>
              <a:spcBef>
                <a:spcPct val="0"/>
              </a:spcBef>
              <a:buNone/>
              <a:defRPr/>
            </a:pPr>
            <a:r>
              <a:rPr lang="de-DE" altLang="de-DE" sz="2000" dirty="0">
                <a:solidFill>
                  <a:srgbClr val="000000"/>
                </a:solidFill>
                <a:cs typeface="Arial"/>
              </a:rPr>
              <a:t>Binnenklimas mit Einführung des Vaters</a:t>
            </a:r>
          </a:p>
          <a:p>
            <a:pPr>
              <a:spcBef>
                <a:spcPct val="0"/>
              </a:spcBef>
              <a:buNone/>
              <a:defRPr/>
            </a:pPr>
            <a:endParaRPr lang="de-DE" altLang="de-DE" sz="2000" dirty="0">
              <a:solidFill>
                <a:srgbClr val="000000"/>
              </a:solidFill>
              <a:cs typeface="Arial"/>
            </a:endParaRPr>
          </a:p>
          <a:p>
            <a:pPr marL="342900" indent="-342900">
              <a:spcBef>
                <a:spcPct val="0"/>
              </a:spcBef>
              <a:defRPr/>
            </a:pPr>
            <a:r>
              <a:rPr lang="de-DE" altLang="de-DE" sz="2000" dirty="0">
                <a:solidFill>
                  <a:srgbClr val="000000"/>
                </a:solidFill>
                <a:cs typeface="Arial"/>
              </a:rPr>
              <a:t>Aufrichtung des Über-Ichs</a:t>
            </a:r>
          </a:p>
          <a:p>
            <a:pPr>
              <a:spcBef>
                <a:spcPct val="0"/>
              </a:spcBef>
              <a:buNone/>
              <a:defRPr/>
            </a:pPr>
            <a:r>
              <a:rPr lang="de-DE" altLang="de-DE" sz="2000" dirty="0">
                <a:solidFill>
                  <a:srgbClr val="000000"/>
                </a:solidFill>
                <a:cs typeface="Arial"/>
              </a:rPr>
              <a:t> </a:t>
            </a:r>
          </a:p>
          <a:p>
            <a:pPr marL="342900" indent="-342900">
              <a:spcBef>
                <a:spcPct val="0"/>
              </a:spcBef>
              <a:defRPr/>
            </a:pPr>
            <a:r>
              <a:rPr lang="de-DE" altLang="de-DE" sz="2000" dirty="0">
                <a:solidFill>
                  <a:srgbClr val="000000"/>
                </a:solidFill>
                <a:cs typeface="Arial"/>
              </a:rPr>
              <a:t> Ödipaler Verzicht</a:t>
            </a:r>
            <a:r>
              <a:rPr lang="de-DE" altLang="de-DE" sz="2000" dirty="0" smtClean="0">
                <a:solidFill>
                  <a:srgbClr val="000000"/>
                </a:solidFill>
                <a:cs typeface="Arial"/>
              </a:rPr>
              <a:t>,</a:t>
            </a:r>
          </a:p>
          <a:p>
            <a:pPr>
              <a:spcBef>
                <a:spcPct val="0"/>
              </a:spcBef>
              <a:buNone/>
              <a:defRPr/>
            </a:pPr>
            <a:r>
              <a:rPr lang="de-DE" altLang="de-DE" sz="2000" dirty="0" smtClean="0">
                <a:solidFill>
                  <a:srgbClr val="000000"/>
                </a:solidFill>
                <a:cs typeface="Arial"/>
              </a:rPr>
              <a:t> </a:t>
            </a:r>
            <a:endParaRPr lang="de-DE" altLang="de-DE" sz="2000" dirty="0">
              <a:solidFill>
                <a:srgbClr val="000000"/>
              </a:solidFill>
              <a:cs typeface="Arial"/>
            </a:endParaRPr>
          </a:p>
          <a:p>
            <a:pPr marL="342900" indent="-342900">
              <a:spcBef>
                <a:spcPct val="0"/>
              </a:spcBef>
              <a:defRPr/>
            </a:pPr>
            <a:r>
              <a:rPr lang="de-DE" altLang="de-DE" sz="2000" dirty="0" smtClean="0">
                <a:solidFill>
                  <a:srgbClr val="000000"/>
                </a:solidFill>
                <a:cs typeface="Arial"/>
              </a:rPr>
              <a:t>Einführung </a:t>
            </a:r>
            <a:r>
              <a:rPr lang="de-DE" altLang="de-DE" sz="2000" dirty="0">
                <a:solidFill>
                  <a:srgbClr val="000000"/>
                </a:solidFill>
                <a:cs typeface="Arial"/>
              </a:rPr>
              <a:t>der</a:t>
            </a:r>
          </a:p>
          <a:p>
            <a:pPr>
              <a:spcBef>
                <a:spcPct val="0"/>
              </a:spcBef>
              <a:buNone/>
              <a:defRPr/>
            </a:pPr>
            <a:r>
              <a:rPr lang="de-DE" altLang="de-DE" sz="2000" dirty="0">
                <a:solidFill>
                  <a:srgbClr val="000000"/>
                </a:solidFill>
                <a:cs typeface="Arial"/>
              </a:rPr>
              <a:t> Generationsgrenzen</a:t>
            </a:r>
          </a:p>
          <a:p>
            <a:pPr>
              <a:spcBef>
                <a:spcPct val="0"/>
              </a:spcBef>
              <a:buNone/>
              <a:defRPr/>
            </a:pPr>
            <a:endParaRPr lang="de-DE" altLang="de-DE" sz="2000" dirty="0">
              <a:solidFill>
                <a:srgbClr val="000000"/>
              </a:solidFill>
              <a:cs typeface="Arial"/>
            </a:endParaRPr>
          </a:p>
          <a:p>
            <a:pPr>
              <a:spcBef>
                <a:spcPct val="0"/>
              </a:spcBef>
              <a:buNone/>
              <a:defRPr/>
            </a:pPr>
            <a:endParaRPr lang="de-DE" altLang="de-DE" sz="2000" dirty="0">
              <a:solidFill>
                <a:srgbClr val="000000"/>
              </a:solidFill>
              <a:cs typeface="Arial"/>
            </a:endParaRPr>
          </a:p>
        </p:txBody>
      </p:sp>
      <p:pic>
        <p:nvPicPr>
          <p:cNvPr id="55302"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4646613"/>
            <a:ext cx="1566862"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0487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Veränderter gesellschaftlicher Kontext erlaubt den vollständigen Ödipuskomplex</a:t>
            </a:r>
            <a:endParaRPr lang="de-DE" dirty="0"/>
          </a:p>
        </p:txBody>
      </p:sp>
      <p:sp>
        <p:nvSpPr>
          <p:cNvPr id="6" name="Inhaltsplatzhalter 5"/>
          <p:cNvSpPr>
            <a:spLocks noGrp="1"/>
          </p:cNvSpPr>
          <p:nvPr>
            <p:ph idx="1"/>
          </p:nvPr>
        </p:nvSpPr>
        <p:spPr/>
        <p:txBody>
          <a:bodyPr/>
          <a:lstStyle/>
          <a:p>
            <a:pPr marL="0" indent="0">
              <a:buNone/>
            </a:pPr>
            <a:r>
              <a:rPr lang="de-DE" b="1" kern="1200" dirty="0" smtClean="0">
                <a:solidFill>
                  <a:srgbClr val="000000"/>
                </a:solidFill>
                <a:cs typeface="Arial" charset="0"/>
              </a:rPr>
              <a:t>Heutige </a:t>
            </a:r>
            <a:r>
              <a:rPr lang="de-DE" b="1" kern="1200" dirty="0">
                <a:solidFill>
                  <a:srgbClr val="000000"/>
                </a:solidFill>
                <a:cs typeface="Arial" charset="0"/>
              </a:rPr>
              <a:t>Sicht: </a:t>
            </a:r>
            <a:endParaRPr lang="de-DE" b="1" kern="1200" dirty="0" smtClean="0">
              <a:solidFill>
                <a:srgbClr val="000000"/>
              </a:solidFill>
              <a:cs typeface="Arial" charset="0"/>
            </a:endParaRPr>
          </a:p>
          <a:p>
            <a:r>
              <a:rPr lang="de-DE" i="1" kern="1200" dirty="0" smtClean="0">
                <a:solidFill>
                  <a:srgbClr val="000000"/>
                </a:solidFill>
                <a:cs typeface="Arial" charset="0"/>
              </a:rPr>
              <a:t>Ödipaler Verzicht wichtiger Lernprozess, Generationsgrenzen, nicht Teil der Paarbeziehung der Eltern, Identifizierung mit beiden Eltern  </a:t>
            </a:r>
          </a:p>
          <a:p>
            <a:r>
              <a:rPr lang="de-DE" i="1" dirty="0" smtClean="0"/>
              <a:t>Bisexualität </a:t>
            </a:r>
            <a:r>
              <a:rPr lang="de-DE" i="1" dirty="0"/>
              <a:t>leugnet den Unterschied zwischen zwei </a:t>
            </a:r>
            <a:r>
              <a:rPr lang="de-DE" i="1" dirty="0" smtClean="0"/>
              <a:t>Körpern; Ich definiert sich aber durch Nicht-Ich</a:t>
            </a:r>
            <a:endParaRPr lang="de-DE" i="1" dirty="0"/>
          </a:p>
          <a:p>
            <a:r>
              <a:rPr lang="de-DE" i="1" kern="1200" dirty="0" smtClean="0">
                <a:solidFill>
                  <a:srgbClr val="000000"/>
                </a:solidFill>
                <a:cs typeface="Arial" charset="0"/>
              </a:rPr>
              <a:t>Neid </a:t>
            </a:r>
            <a:r>
              <a:rPr lang="de-DE" i="1" kern="1200" dirty="0">
                <a:solidFill>
                  <a:srgbClr val="000000"/>
                </a:solidFill>
                <a:cs typeface="Arial" charset="0"/>
              </a:rPr>
              <a:t>bewältigen, Aufgabe der Phantasie, beide Geschlechter zu </a:t>
            </a:r>
            <a:r>
              <a:rPr lang="de-DE" i="1" kern="1200" dirty="0" smtClean="0">
                <a:solidFill>
                  <a:srgbClr val="000000"/>
                </a:solidFill>
                <a:cs typeface="Arial" charset="0"/>
              </a:rPr>
              <a:t>sein, Verzicht </a:t>
            </a:r>
            <a:r>
              <a:rPr lang="de-DE" i="1" kern="1200" dirty="0">
                <a:solidFill>
                  <a:srgbClr val="000000"/>
                </a:solidFill>
                <a:cs typeface="Arial" charset="0"/>
              </a:rPr>
              <a:t>alles haben/ sein zu wollen, </a:t>
            </a:r>
            <a:r>
              <a:rPr lang="de-DE" i="1" kern="1200" dirty="0" err="1">
                <a:solidFill>
                  <a:srgbClr val="000000"/>
                </a:solidFill>
                <a:cs typeface="Arial" charset="0"/>
              </a:rPr>
              <a:t>Grandiosität</a:t>
            </a:r>
            <a:endParaRPr lang="de-DE" i="1" kern="1200" dirty="0">
              <a:solidFill>
                <a:srgbClr val="000000"/>
              </a:solidFill>
              <a:cs typeface="Arial" charset="0"/>
            </a:endParaRPr>
          </a:p>
          <a:p>
            <a:endParaRPr lang="de-DE" dirty="0"/>
          </a:p>
        </p:txBody>
      </p:sp>
      <p:sp>
        <p:nvSpPr>
          <p:cNvPr id="2" name="Textfeld 1"/>
          <p:cNvSpPr txBox="1"/>
          <p:nvPr/>
        </p:nvSpPr>
        <p:spPr>
          <a:xfrm>
            <a:off x="6964880" y="6293224"/>
            <a:ext cx="5262979" cy="369332"/>
          </a:xfrm>
          <a:prstGeom prst="rect">
            <a:avLst/>
          </a:prstGeom>
          <a:solidFill>
            <a:schemeClr val="bg2">
              <a:lumMod val="20000"/>
              <a:lumOff val="80000"/>
            </a:schemeClr>
          </a:solidFill>
        </p:spPr>
        <p:txBody>
          <a:bodyPr wrap="none" rtlCol="0">
            <a:spAutoFit/>
          </a:bodyPr>
          <a:lstStyle/>
          <a:p>
            <a:r>
              <a:rPr lang="de-DE" dirty="0" err="1" smtClean="0"/>
              <a:t>Bolognini</a:t>
            </a:r>
            <a:r>
              <a:rPr lang="de-DE" dirty="0" smtClean="0"/>
              <a:t>, 2017, </a:t>
            </a:r>
            <a:r>
              <a:rPr lang="de-DE" dirty="0" err="1" smtClean="0"/>
              <a:t>Stakelbeck</a:t>
            </a:r>
            <a:r>
              <a:rPr lang="de-DE" dirty="0" smtClean="0"/>
              <a:t>, 2018, von Klitzing 2019</a:t>
            </a:r>
            <a:endParaRPr lang="de-DE" dirty="0"/>
          </a:p>
        </p:txBody>
      </p:sp>
    </p:spTree>
    <p:extLst>
      <p:ext uri="{BB962C8B-B14F-4D97-AF65-F5344CB8AC3E}">
        <p14:creationId xmlns:p14="http://schemas.microsoft.com/office/powerpoint/2010/main" val="20389297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070100"/>
            <a:ext cx="8229600" cy="1143000"/>
          </a:xfrm>
        </p:spPr>
        <p:txBody>
          <a:bodyPr/>
          <a:lstStyle/>
          <a:p>
            <a:pPr>
              <a:defRPr/>
            </a:pPr>
            <a:r>
              <a:rPr lang="de-DE" sz="6000" dirty="0">
                <a:effectLst>
                  <a:outerShdw blurRad="38100" dist="38100" dir="2700000" algn="tl">
                    <a:srgbClr val="C0C0C0"/>
                  </a:outerShdw>
                </a:effectLst>
              </a:rPr>
              <a:t>Vielen Dank für Ihre </a:t>
            </a:r>
            <a:br>
              <a:rPr lang="de-DE" sz="6000" dirty="0">
                <a:effectLst>
                  <a:outerShdw blurRad="38100" dist="38100" dir="2700000" algn="tl">
                    <a:srgbClr val="C0C0C0"/>
                  </a:outerShdw>
                </a:effectLst>
              </a:rPr>
            </a:br>
            <a:r>
              <a:rPr lang="de-DE" sz="6000" dirty="0">
                <a:effectLst>
                  <a:outerShdw blurRad="38100" dist="38100" dir="2700000" algn="tl">
                    <a:srgbClr val="C0C0C0"/>
                  </a:outerShdw>
                </a:effectLst>
              </a:rPr>
              <a:t>Aufmerksamkeit!</a:t>
            </a:r>
          </a:p>
        </p:txBody>
      </p:sp>
      <p:sp>
        <p:nvSpPr>
          <p:cNvPr id="3" name="Rechteck 2"/>
          <p:cNvSpPr/>
          <p:nvPr/>
        </p:nvSpPr>
        <p:spPr>
          <a:xfrm>
            <a:off x="4626367" y="5268206"/>
            <a:ext cx="2939266" cy="369332"/>
          </a:xfrm>
          <a:prstGeom prst="rect">
            <a:avLst/>
          </a:prstGeom>
        </p:spPr>
        <p:txBody>
          <a:bodyPr wrap="none">
            <a:spAutoFit/>
          </a:bodyPr>
          <a:lstStyle/>
          <a:p>
            <a:r>
              <a:rPr lang="de-DE" dirty="0"/>
              <a:t>seiffge-krenke@uni-mainz.de</a:t>
            </a:r>
          </a:p>
        </p:txBody>
      </p:sp>
    </p:spTree>
    <p:extLst>
      <p:ext uri="{BB962C8B-B14F-4D97-AF65-F5344CB8AC3E}">
        <p14:creationId xmlns:p14="http://schemas.microsoft.com/office/powerpoint/2010/main" val="277177063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4"/>
          <p:cNvSpPr>
            <a:spLocks noGrp="1"/>
          </p:cNvSpPr>
          <p:nvPr>
            <p:ph type="title"/>
          </p:nvPr>
        </p:nvSpPr>
        <p:spPr/>
        <p:txBody>
          <a:bodyPr/>
          <a:lstStyle/>
          <a:p>
            <a:r>
              <a:rPr lang="de-DE" altLang="en-US" dirty="0" smtClean="0"/>
              <a:t>Weiterentwicklungen</a:t>
            </a:r>
            <a:endParaRPr lang="en-US" altLang="en-US" dirty="0" smtClean="0"/>
          </a:p>
        </p:txBody>
      </p:sp>
      <p:sp>
        <p:nvSpPr>
          <p:cNvPr id="33795" name="Inhaltsplatzhalter 5"/>
          <p:cNvSpPr>
            <a:spLocks noGrp="1"/>
          </p:cNvSpPr>
          <p:nvPr>
            <p:ph idx="1"/>
          </p:nvPr>
        </p:nvSpPr>
        <p:spPr>
          <a:xfrm>
            <a:off x="1586753" y="1600199"/>
            <a:ext cx="7740127" cy="4612341"/>
          </a:xfrm>
          <a:solidFill>
            <a:srgbClr val="92D050"/>
          </a:solidFill>
        </p:spPr>
        <p:txBody>
          <a:bodyPr/>
          <a:lstStyle/>
          <a:p>
            <a:pPr marL="0" indent="0">
              <a:buNone/>
              <a:defRPr/>
            </a:pPr>
            <a:endParaRPr lang="de-DE" altLang="en-US" sz="2400" b="1" dirty="0" smtClean="0"/>
          </a:p>
          <a:p>
            <a:pPr>
              <a:defRPr/>
            </a:pPr>
            <a:r>
              <a:rPr lang="de-DE" altLang="en-US" sz="2400" dirty="0" smtClean="0"/>
              <a:t>Homosexuelle </a:t>
            </a:r>
            <a:r>
              <a:rPr lang="de-DE" altLang="en-US" sz="2400" dirty="0"/>
              <a:t>Tendenzen (</a:t>
            </a:r>
            <a:r>
              <a:rPr lang="de-DE" altLang="en-US" sz="2400" dirty="0" smtClean="0"/>
              <a:t>McDougall 1979)</a:t>
            </a:r>
          </a:p>
          <a:p>
            <a:pPr>
              <a:defRPr/>
            </a:pPr>
            <a:r>
              <a:rPr lang="de-DE" altLang="en-US" sz="2400" dirty="0" smtClean="0"/>
              <a:t>Identität ist die </a:t>
            </a:r>
            <a:r>
              <a:rPr lang="de-DE" altLang="en-US" sz="2400" dirty="0" err="1" smtClean="0"/>
              <a:t>Erkenntis</a:t>
            </a:r>
            <a:r>
              <a:rPr lang="de-DE" altLang="en-US" sz="2400" dirty="0" smtClean="0"/>
              <a:t> von </a:t>
            </a:r>
            <a:r>
              <a:rPr lang="de-DE" altLang="en-US" sz="2400" dirty="0"/>
              <a:t>V</a:t>
            </a:r>
            <a:r>
              <a:rPr lang="de-DE" altLang="en-US" sz="2400" dirty="0" smtClean="0"/>
              <a:t>erschiedenheit, Bisexualität leugnet den Unterschied zwischen zwei Körpern(McDougall, 1978)</a:t>
            </a:r>
          </a:p>
          <a:p>
            <a:pPr>
              <a:defRPr/>
            </a:pPr>
            <a:r>
              <a:rPr lang="de-DE" altLang="en-US" sz="2400" dirty="0"/>
              <a:t> </a:t>
            </a:r>
            <a:r>
              <a:rPr lang="de-DE" altLang="en-US" sz="2400" dirty="0" smtClean="0"/>
              <a:t>Erikson (1971) Bisexuelle Diffusion als Teil der normalen </a:t>
            </a:r>
            <a:r>
              <a:rPr lang="de-DE" altLang="en-US" sz="2400" dirty="0" err="1" smtClean="0"/>
              <a:t>Idenitätsentwicklung</a:t>
            </a:r>
            <a:endParaRPr lang="de-DE" altLang="en-US" sz="2400" dirty="0" smtClean="0"/>
          </a:p>
          <a:p>
            <a:pPr>
              <a:defRPr/>
            </a:pPr>
            <a:r>
              <a:rPr lang="de-DE" altLang="en-US" sz="2400" dirty="0" smtClean="0"/>
              <a:t>Rauchfleisch (2019). </a:t>
            </a:r>
            <a:r>
              <a:rPr lang="de-DE" altLang="en-US" sz="2400" dirty="0"/>
              <a:t> </a:t>
            </a:r>
            <a:r>
              <a:rPr lang="de-DE" altLang="en-US" sz="2400" dirty="0" smtClean="0"/>
              <a:t>Transmenschen: Normvariante, aber keine Pathologie</a:t>
            </a:r>
          </a:p>
          <a:p>
            <a:pPr>
              <a:defRPr/>
            </a:pPr>
            <a:r>
              <a:rPr lang="de-DE" altLang="en-US" sz="2400" dirty="0" err="1" smtClean="0"/>
              <a:t>Quindeau</a:t>
            </a:r>
            <a:r>
              <a:rPr lang="de-DE" altLang="en-US" sz="2400" dirty="0" smtClean="0"/>
              <a:t> (2015). Aufgabe des binären Systems, des Ödipuskomplexes </a:t>
            </a: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de-DE" altLang="en-US" sz="2400" dirty="0"/>
          </a:p>
          <a:p>
            <a:pPr>
              <a:defRPr/>
            </a:pPr>
            <a:endParaRPr lang="de-DE" altLang="en-US" sz="2400" dirty="0" smtClean="0"/>
          </a:p>
          <a:p>
            <a:pPr>
              <a:defRPr/>
            </a:pPr>
            <a:endParaRPr lang="en-US" altLang="en-US" sz="2400" dirty="0"/>
          </a:p>
        </p:txBody>
      </p:sp>
    </p:spTree>
    <p:extLst>
      <p:ext uri="{BB962C8B-B14F-4D97-AF65-F5344CB8AC3E}">
        <p14:creationId xmlns:p14="http://schemas.microsoft.com/office/powerpoint/2010/main" val="188278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4"/>
          <p:cNvSpPr>
            <a:spLocks noGrp="1"/>
          </p:cNvSpPr>
          <p:nvPr>
            <p:ph type="title"/>
          </p:nvPr>
        </p:nvSpPr>
        <p:spPr/>
        <p:txBody>
          <a:bodyPr/>
          <a:lstStyle/>
          <a:p>
            <a:r>
              <a:rPr lang="de-DE" altLang="en-US" smtClean="0"/>
              <a:t>Zentrale Masturbationsphantasie</a:t>
            </a:r>
            <a:endParaRPr lang="en-US" altLang="en-US" smtClean="0"/>
          </a:p>
        </p:txBody>
      </p:sp>
      <p:sp>
        <p:nvSpPr>
          <p:cNvPr id="55299" name="Inhaltsplatzhalter 5"/>
          <p:cNvSpPr>
            <a:spLocks noGrp="1"/>
          </p:cNvSpPr>
          <p:nvPr>
            <p:ph idx="1"/>
          </p:nvPr>
        </p:nvSpPr>
        <p:spPr>
          <a:xfrm>
            <a:off x="2690813" y="1600201"/>
            <a:ext cx="8229600" cy="4276725"/>
          </a:xfrm>
        </p:spPr>
        <p:txBody>
          <a:bodyPr/>
          <a:lstStyle/>
          <a:p>
            <a:r>
              <a:rPr lang="de-DE" altLang="en-US" sz="2800"/>
              <a:t>Regressive Phantasien, aber auch sexuelle Identifikationen</a:t>
            </a:r>
          </a:p>
          <a:p>
            <a:r>
              <a:rPr lang="de-DE" altLang="en-US" sz="2800"/>
              <a:t>Trial action und ownership over the body:</a:t>
            </a:r>
          </a:p>
          <a:p>
            <a:r>
              <a:rPr lang="de-DE" altLang="en-US" sz="2800"/>
              <a:t>„Gehört der Körper mir oder immer noch meiner Mutter?” </a:t>
            </a:r>
          </a:p>
        </p:txBody>
      </p:sp>
      <p:sp>
        <p:nvSpPr>
          <p:cNvPr id="53252" name="Textfeld 7"/>
          <p:cNvSpPr txBox="1">
            <a:spLocks noChangeArrowheads="1"/>
          </p:cNvSpPr>
          <p:nvPr/>
        </p:nvSpPr>
        <p:spPr bwMode="auto">
          <a:xfrm>
            <a:off x="3432175" y="4027489"/>
            <a:ext cx="3887788" cy="3140075"/>
          </a:xfrm>
          <a:prstGeom prst="rect">
            <a:avLst/>
          </a:prstGeom>
          <a:solidFill>
            <a:schemeClr val="bg2">
              <a:lumMod val="40000"/>
              <a:lumOff val="6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DE" altLang="en-US" b="1" dirty="0"/>
              <a:t>Bestimmungsstücke</a:t>
            </a:r>
            <a:br>
              <a:rPr lang="de-DE" altLang="en-US" b="1" dirty="0"/>
            </a:br>
            <a:r>
              <a:rPr lang="de-DE" altLang="en-US" dirty="0"/>
              <a:t>Enthält die physisch</a:t>
            </a:r>
            <a:r>
              <a:rPr lang="de-DE" altLang="en-US" b="1" dirty="0"/>
              <a:t> </a:t>
            </a:r>
            <a:r>
              <a:rPr lang="de-DE" altLang="en-US" dirty="0"/>
              <a:t>reifen Genitalien?</a:t>
            </a:r>
          </a:p>
          <a:p>
            <a:pPr>
              <a:defRPr/>
            </a:pPr>
            <a:r>
              <a:rPr lang="de-DE" altLang="en-US" dirty="0"/>
              <a:t>Spielt sich an welchem Körperteil ab?</a:t>
            </a:r>
          </a:p>
          <a:p>
            <a:pPr>
              <a:defRPr/>
            </a:pPr>
            <a:r>
              <a:rPr lang="de-DE" altLang="en-US" dirty="0"/>
              <a:t>Enthält ein weiteres Objekt?</a:t>
            </a:r>
          </a:p>
          <a:p>
            <a:pPr>
              <a:defRPr/>
            </a:pPr>
            <a:r>
              <a:rPr lang="de-DE" altLang="en-US" dirty="0"/>
              <a:t>Aktiv oder passiv?</a:t>
            </a:r>
          </a:p>
          <a:p>
            <a:pPr>
              <a:defRPr/>
            </a:pPr>
            <a:endParaRPr lang="de-DE" altLang="en-US" dirty="0"/>
          </a:p>
          <a:p>
            <a:pPr>
              <a:defRPr/>
            </a:pPr>
            <a:r>
              <a:rPr lang="de-DE" altLang="en-US" dirty="0"/>
              <a:t>Gloria, 17 Jahren, Laufer &amp; Laufer 1989</a:t>
            </a:r>
          </a:p>
          <a:p>
            <a:pPr>
              <a:defRPr/>
            </a:pPr>
            <a:r>
              <a:rPr lang="de-DE" altLang="en-US" dirty="0"/>
              <a:t> </a:t>
            </a:r>
          </a:p>
        </p:txBody>
      </p:sp>
      <p:sp>
        <p:nvSpPr>
          <p:cNvPr id="55301" name="Textfeld 1"/>
          <p:cNvSpPr txBox="1">
            <a:spLocks noChangeArrowheads="1"/>
          </p:cNvSpPr>
          <p:nvPr/>
        </p:nvSpPr>
        <p:spPr bwMode="auto">
          <a:xfrm flipH="1">
            <a:off x="8616950" y="4581525"/>
            <a:ext cx="2051050" cy="120015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b="1"/>
              <a:t>Homosexuelle Phantasie</a:t>
            </a:r>
            <a:r>
              <a:rPr lang="de-DE" altLang="en-US"/>
              <a:t>: enge Verknüpfung Mund und Vagina</a:t>
            </a:r>
            <a:endParaRPr lang="en-US" altLang="en-US"/>
          </a:p>
        </p:txBody>
      </p:sp>
    </p:spTree>
    <p:extLst>
      <p:ext uri="{BB962C8B-B14F-4D97-AF65-F5344CB8AC3E}">
        <p14:creationId xmlns:p14="http://schemas.microsoft.com/office/powerpoint/2010/main" val="3618268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91051" y="-1684338"/>
            <a:ext cx="3001963" cy="771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de-DE" altLang="de-DE" sz="50000" b="1">
                <a:solidFill>
                  <a:srgbClr val="C5C5C5"/>
                </a:solidFill>
                <a:latin typeface="Times New Roman" panose="02020603050405020304" pitchFamily="18" charset="0"/>
              </a:rPr>
              <a:t>!</a:t>
            </a:r>
          </a:p>
        </p:txBody>
      </p:sp>
      <p:sp>
        <p:nvSpPr>
          <p:cNvPr id="69635" name="Rectangle 3"/>
          <p:cNvSpPr>
            <a:spLocks noChangeArrowheads="1"/>
          </p:cNvSpPr>
          <p:nvPr/>
        </p:nvSpPr>
        <p:spPr bwMode="auto">
          <a:xfrm>
            <a:off x="2424113" y="1341439"/>
            <a:ext cx="7351712"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de-DE" altLang="de-DE" sz="4400" b="1">
                <a:solidFill>
                  <a:srgbClr val="0000FF"/>
                </a:solidFill>
                <a:latin typeface="Times New Roman" panose="02020603050405020304" pitchFamily="18" charset="0"/>
              </a:rPr>
              <a:t>Integration der physisch reifen Genitaliens ins Körperbild heißt…</a:t>
            </a:r>
          </a:p>
        </p:txBody>
      </p:sp>
      <p:sp>
        <p:nvSpPr>
          <p:cNvPr id="2" name="Textfeld 1"/>
          <p:cNvSpPr txBox="1"/>
          <p:nvPr/>
        </p:nvSpPr>
        <p:spPr>
          <a:xfrm>
            <a:off x="3432176" y="4868864"/>
            <a:ext cx="3441968" cy="1477328"/>
          </a:xfrm>
          <a:prstGeom prst="rect">
            <a:avLst/>
          </a:prstGeom>
          <a:solidFill>
            <a:schemeClr val="accent2">
              <a:lumMod val="20000"/>
              <a:lumOff val="80000"/>
            </a:schemeClr>
          </a:solidFill>
        </p:spPr>
        <p:txBody>
          <a:bodyPr wrap="none">
            <a:spAutoFit/>
          </a:bodyPr>
          <a:lstStyle/>
          <a:p>
            <a:pPr eaLnBrk="0" fontAlgn="base" hangingPunct="0">
              <a:spcBef>
                <a:spcPct val="0"/>
              </a:spcBef>
              <a:spcAft>
                <a:spcPct val="0"/>
              </a:spcAft>
              <a:defRPr/>
            </a:pPr>
            <a:r>
              <a:rPr lang="de-DE" dirty="0">
                <a:solidFill>
                  <a:srgbClr val="000000"/>
                </a:solidFill>
                <a:latin typeface="Arial" panose="020B0604020202020204" pitchFamily="34" charset="0"/>
                <a:cs typeface="Arial" panose="020B0604020202020204" pitchFamily="34" charset="0"/>
              </a:rPr>
              <a:t>Reproduktive Potenz der </a:t>
            </a:r>
            <a:r>
              <a:rPr lang="de-DE" dirty="0" smtClean="0">
                <a:solidFill>
                  <a:srgbClr val="000000"/>
                </a:solidFill>
                <a:latin typeface="Arial" panose="020B0604020202020204" pitchFamily="34" charset="0"/>
                <a:cs typeface="Arial" panose="020B0604020202020204" pitchFamily="34" charset="0"/>
              </a:rPr>
              <a:t>Mutter</a:t>
            </a:r>
          </a:p>
          <a:p>
            <a:pPr eaLnBrk="0" fontAlgn="base" hangingPunct="0">
              <a:spcBef>
                <a:spcPct val="0"/>
              </a:spcBef>
              <a:spcAft>
                <a:spcPct val="0"/>
              </a:spcAft>
              <a:defRPr/>
            </a:pPr>
            <a:r>
              <a:rPr lang="de-DE" dirty="0" smtClean="0">
                <a:solidFill>
                  <a:srgbClr val="000000"/>
                </a:solidFill>
                <a:latin typeface="Arial" panose="020B0604020202020204" pitchFamily="34" charset="0"/>
                <a:cs typeface="Arial" panose="020B0604020202020204" pitchFamily="34" charset="0"/>
              </a:rPr>
              <a:t>und</a:t>
            </a:r>
            <a:endParaRPr lang="de-DE"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de-DE" dirty="0">
                <a:solidFill>
                  <a:srgbClr val="000000"/>
                </a:solidFill>
                <a:latin typeface="Arial" panose="020B0604020202020204" pitchFamily="34" charset="0"/>
                <a:cs typeface="Arial" panose="020B0604020202020204" pitchFamily="34" charset="0"/>
              </a:rPr>
              <a:t> zeugende Potenz des Vaters </a:t>
            </a:r>
            <a:endParaRPr lang="de-DE" dirty="0" smtClean="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de-DE" dirty="0" smtClean="0">
                <a:solidFill>
                  <a:srgbClr val="000000"/>
                </a:solidFill>
                <a:latin typeface="Arial" panose="020B0604020202020204" pitchFamily="34" charset="0"/>
                <a:cs typeface="Arial" panose="020B0604020202020204" pitchFamily="34" charset="0"/>
              </a:rPr>
              <a:t>aufnehmen</a:t>
            </a:r>
            <a:endParaRPr lang="de-DE"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de-DE" dirty="0">
                <a:solidFill>
                  <a:srgbClr val="000000"/>
                </a:solidFill>
                <a:latin typeface="Arial" panose="020B0604020202020204" pitchFamily="34" charset="0"/>
                <a:cs typeface="Arial" panose="020B0604020202020204" pitchFamily="34" charset="0"/>
              </a:rPr>
              <a:t> Laufer &amp; Laufer, 1989</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13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Geschlechtsidentität</a:t>
            </a:r>
            <a:endParaRPr lang="de-DE" dirty="0"/>
          </a:p>
        </p:txBody>
      </p:sp>
      <p:sp>
        <p:nvSpPr>
          <p:cNvPr id="3" name="Inhaltsplatzhalter 2"/>
          <p:cNvSpPr>
            <a:spLocks noGrp="1"/>
          </p:cNvSpPr>
          <p:nvPr>
            <p:ph idx="1"/>
          </p:nvPr>
        </p:nvSpPr>
        <p:spPr/>
        <p:txBody>
          <a:bodyPr/>
          <a:lstStyle/>
          <a:p>
            <a:r>
              <a:rPr lang="de-DE" sz="2800" dirty="0" smtClean="0"/>
              <a:t>Mit 3 Jahren </a:t>
            </a:r>
            <a:r>
              <a:rPr lang="de-DE" sz="2800" b="1" dirty="0" smtClean="0"/>
              <a:t>Core </a:t>
            </a:r>
            <a:r>
              <a:rPr lang="de-DE" sz="2800" b="1" dirty="0" err="1" smtClean="0"/>
              <a:t>gender</a:t>
            </a:r>
            <a:r>
              <a:rPr lang="de-DE" sz="2800" b="1" dirty="0" smtClean="0"/>
              <a:t> </a:t>
            </a:r>
            <a:r>
              <a:rPr lang="de-DE" sz="2800" b="1" dirty="0" err="1" smtClean="0"/>
              <a:t>identity</a:t>
            </a:r>
            <a:r>
              <a:rPr lang="de-DE" sz="2800" dirty="0" smtClean="0"/>
              <a:t> (</a:t>
            </a:r>
            <a:r>
              <a:rPr lang="de-DE" sz="2800" dirty="0" err="1" smtClean="0"/>
              <a:t>Stoller</a:t>
            </a:r>
            <a:r>
              <a:rPr lang="de-DE" sz="2800" dirty="0" smtClean="0"/>
              <a:t> 1968) entwickelt, in der Adoleszenz überprüft, aber: dauert an, später noch veränderbar, z.B. Fall eines erwachsenen Vaters, der dann als Frau lebte:</a:t>
            </a:r>
          </a:p>
          <a:p>
            <a:pPr marL="0" indent="0">
              <a:buNone/>
            </a:pPr>
            <a:r>
              <a:rPr lang="de-DE" sz="2800" dirty="0"/>
              <a:t> </a:t>
            </a:r>
            <a:r>
              <a:rPr lang="de-DE" sz="2800" dirty="0" smtClean="0"/>
              <a:t>      „Kommt heute die Mama oder der Papa?“</a:t>
            </a:r>
          </a:p>
          <a:p>
            <a:pPr marL="0" indent="0">
              <a:buNone/>
            </a:pPr>
            <a:endParaRPr lang="de-DE" sz="2800" dirty="0" smtClean="0"/>
          </a:p>
          <a:p>
            <a:r>
              <a:rPr lang="de-DE" sz="2800" dirty="0" smtClean="0"/>
              <a:t>Ebenso: </a:t>
            </a:r>
            <a:r>
              <a:rPr lang="de-DE" sz="2800" b="1" dirty="0" smtClean="0"/>
              <a:t>Geschlechtspartnerpräferenz</a:t>
            </a:r>
          </a:p>
          <a:p>
            <a:pPr marL="0" indent="0">
              <a:buNone/>
            </a:pPr>
            <a:r>
              <a:rPr lang="de-DE" sz="2800" dirty="0" smtClean="0"/>
              <a:t>     z.B. Oscar Wilde (1854-1900)</a:t>
            </a:r>
            <a:endParaRPr lang="de-DE" sz="2800" dirty="0"/>
          </a:p>
        </p:txBody>
      </p:sp>
      <p:pic>
        <p:nvPicPr>
          <p:cNvPr id="4" name="Grafik 3"/>
          <p:cNvPicPr>
            <a:picLocks noChangeAspect="1"/>
          </p:cNvPicPr>
          <p:nvPr/>
        </p:nvPicPr>
        <p:blipFill>
          <a:blip r:embed="rId3"/>
          <a:stretch>
            <a:fillRect/>
          </a:stretch>
        </p:blipFill>
        <p:spPr>
          <a:xfrm>
            <a:off x="7172527" y="4419600"/>
            <a:ext cx="1925844" cy="1882588"/>
          </a:xfrm>
          <a:prstGeom prst="rect">
            <a:avLst/>
          </a:prstGeom>
        </p:spPr>
      </p:pic>
      <p:pic>
        <p:nvPicPr>
          <p:cNvPr id="5" name="Grafik 4"/>
          <p:cNvPicPr>
            <a:picLocks noChangeAspect="1"/>
          </p:cNvPicPr>
          <p:nvPr/>
        </p:nvPicPr>
        <p:blipFill>
          <a:blip r:embed="rId4"/>
          <a:stretch>
            <a:fillRect/>
          </a:stretch>
        </p:blipFill>
        <p:spPr>
          <a:xfrm>
            <a:off x="9585792" y="3990554"/>
            <a:ext cx="1895475" cy="2409825"/>
          </a:xfrm>
          <a:prstGeom prst="rect">
            <a:avLst/>
          </a:prstGeom>
        </p:spPr>
      </p:pic>
    </p:spTree>
    <p:extLst>
      <p:ext uri="{BB962C8B-B14F-4D97-AF65-F5344CB8AC3E}">
        <p14:creationId xmlns:p14="http://schemas.microsoft.com/office/powerpoint/2010/main" val="3060105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3"/>
          <p:cNvSpPr>
            <a:spLocks noGrp="1" noChangeArrowheads="1"/>
          </p:cNvSpPr>
          <p:nvPr>
            <p:ph type="title"/>
          </p:nvPr>
        </p:nvSpPr>
        <p:spPr>
          <a:xfrm>
            <a:off x="1981200" y="125413"/>
            <a:ext cx="8229600" cy="1143000"/>
          </a:xfrm>
          <a:noFill/>
        </p:spPr>
        <p:txBody>
          <a:bodyPr/>
          <a:lstStyle/>
          <a:p>
            <a:pPr eaLnBrk="1" hangingPunct="1"/>
            <a:r>
              <a:rPr lang="de-DE" altLang="de-DE" sz="3200"/>
              <a:t>Dagegen: Das 4 - Phasenmodell der romantischen Entwicklung (Brown, 1999)</a:t>
            </a:r>
          </a:p>
        </p:txBody>
      </p:sp>
      <p:graphicFrame>
        <p:nvGraphicFramePr>
          <p:cNvPr id="65690" name="Group 154"/>
          <p:cNvGraphicFramePr>
            <a:graphicFrameLocks noGrp="1"/>
          </p:cNvGraphicFramePr>
          <p:nvPr/>
        </p:nvGraphicFramePr>
        <p:xfrm>
          <a:off x="1919289" y="1384300"/>
          <a:ext cx="8461375" cy="3448049"/>
        </p:xfrm>
        <a:graphic>
          <a:graphicData uri="http://schemas.openxmlformats.org/drawingml/2006/table">
            <a:tbl>
              <a:tblPr/>
              <a:tblGrid>
                <a:gridCol w="1692275">
                  <a:extLst>
                    <a:ext uri="{9D8B030D-6E8A-4147-A177-3AD203B41FA5}">
                      <a16:colId xmlns:a16="http://schemas.microsoft.com/office/drawing/2014/main" val="20000"/>
                    </a:ext>
                  </a:extLst>
                </a:gridCol>
                <a:gridCol w="1693862">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1693863">
                  <a:extLst>
                    <a:ext uri="{9D8B030D-6E8A-4147-A177-3AD203B41FA5}">
                      <a16:colId xmlns:a16="http://schemas.microsoft.com/office/drawing/2014/main" val="20003"/>
                    </a:ext>
                  </a:extLst>
                </a:gridCol>
                <a:gridCol w="1692275">
                  <a:extLst>
                    <a:ext uri="{9D8B030D-6E8A-4147-A177-3AD203B41FA5}">
                      <a16:colId xmlns:a16="http://schemas.microsoft.com/office/drawing/2014/main" val="20004"/>
                    </a:ext>
                  </a:extLst>
                </a:gridCol>
              </a:tblGrid>
              <a:tr h="581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3200" b="1" i="0" u="none" strike="noStrike" cap="none" normalizeH="0" baseline="0" dirty="0" smtClean="0">
                        <a:ln>
                          <a:noFill/>
                        </a:ln>
                        <a:solidFill>
                          <a:srgbClr val="CC0000"/>
                        </a:solidFill>
                        <a:effectLst/>
                        <a:latin typeface="Times New Roman" pitchFamily="18" charset="0"/>
                        <a:cs typeface="Arial" charset="0"/>
                      </a:endParaRPr>
                    </a:p>
                  </a:txBody>
                  <a:tcPr marL="90000" marR="90000" marT="46819" marB="46819"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3200" b="1" i="0" u="none" strike="noStrike" cap="none" normalizeH="0" baseline="0" smtClean="0">
                          <a:ln>
                            <a:noFill/>
                          </a:ln>
                          <a:solidFill>
                            <a:srgbClr val="CC0000"/>
                          </a:solidFill>
                          <a:effectLst/>
                          <a:latin typeface="Times New Roman" pitchFamily="18" charset="0"/>
                          <a:cs typeface="Arial" charset="0"/>
                        </a:rPr>
                        <a:t>Age</a:t>
                      </a:r>
                    </a:p>
                  </a:txBody>
                  <a:tcPr marL="90000" marR="90000" marT="46819" marB="468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81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3200" b="1" i="0" u="none" strike="noStrike" cap="none" normalizeH="0" baseline="0" smtClean="0">
                        <a:ln>
                          <a:noFill/>
                        </a:ln>
                        <a:solidFill>
                          <a:srgbClr val="CC0000"/>
                        </a:solidFill>
                        <a:effectLst/>
                        <a:latin typeface="Times New Roman" pitchFamily="18" charset="0"/>
                        <a:cs typeface="Arial" charset="0"/>
                      </a:endParaRPr>
                    </a:p>
                  </a:txBody>
                  <a:tcPr marL="90000" marR="90000" marT="46819" marB="46819"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chemeClr val="tx1"/>
                          </a:solidFill>
                          <a:effectLst/>
                          <a:latin typeface="Times New Roman" pitchFamily="18" charset="0"/>
                          <a:cs typeface="Arial" charset="0"/>
                        </a:rPr>
                        <a:t>11-13</a:t>
                      </a:r>
                    </a:p>
                  </a:txBody>
                  <a:tcPr marL="90000" marR="90000" marT="46819" marB="468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chemeClr val="tx1"/>
                          </a:solidFill>
                          <a:effectLst/>
                          <a:latin typeface="Times New Roman" pitchFamily="18" charset="0"/>
                          <a:cs typeface="Arial" charset="0"/>
                        </a:rPr>
                        <a:t>14-15</a:t>
                      </a:r>
                    </a:p>
                  </a:txBody>
                  <a:tcPr marL="90000" marR="90000" marT="46819" marB="468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chemeClr val="tx1"/>
                          </a:solidFill>
                          <a:effectLst/>
                          <a:latin typeface="Times New Roman" pitchFamily="18" charset="0"/>
                          <a:cs typeface="Arial" charset="0"/>
                        </a:rPr>
                        <a:t>16-18</a:t>
                      </a:r>
                    </a:p>
                  </a:txBody>
                  <a:tcPr marL="90000" marR="90000" marT="46819" marB="4681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chemeClr val="tx1"/>
                          </a:solidFill>
                          <a:effectLst/>
                          <a:latin typeface="Times New Roman" pitchFamily="18" charset="0"/>
                          <a:cs typeface="Arial" charset="0"/>
                        </a:rPr>
                        <a:t>19-24</a:t>
                      </a:r>
                    </a:p>
                  </a:txBody>
                  <a:tcPr marL="90000" marR="90000" marT="46819" marB="46819"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82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3200" b="1" i="0" u="none" strike="noStrike" cap="none" normalizeH="0" baseline="0" smtClean="0">
                          <a:ln>
                            <a:noFill/>
                          </a:ln>
                          <a:solidFill>
                            <a:srgbClr val="CC0000"/>
                          </a:solidFill>
                          <a:effectLst/>
                          <a:latin typeface="Times New Roman" pitchFamily="18" charset="0"/>
                          <a:cs typeface="Arial" charset="0"/>
                        </a:rPr>
                        <a:t>Phase</a:t>
                      </a:r>
                    </a:p>
                  </a:txBody>
                  <a:tcPr marL="90000" marR="90000" marT="46819" marB="46819"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Times New Roman" pitchFamily="18" charset="0"/>
                          <a:cs typeface="Arial" charset="0"/>
                        </a:rPr>
                        <a:t>Initiation</a:t>
                      </a:r>
                    </a:p>
                  </a:txBody>
                  <a:tcPr marL="90000" marR="90000" marT="46819" marB="4681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Times New Roman" pitchFamily="18" charset="0"/>
                          <a:cs typeface="Arial" charset="0"/>
                        </a:rPr>
                        <a:t>Status</a:t>
                      </a:r>
                    </a:p>
                  </a:txBody>
                  <a:tcPr marL="90000" marR="90000" marT="46819" marB="4681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Times New Roman" pitchFamily="18" charset="0"/>
                          <a:cs typeface="Arial" charset="0"/>
                        </a:rPr>
                        <a:t>Affection</a:t>
                      </a:r>
                    </a:p>
                  </a:txBody>
                  <a:tcPr marL="90000" marR="90000" marT="46819" marB="4681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err="1" smtClean="0">
                          <a:ln>
                            <a:noFill/>
                          </a:ln>
                          <a:solidFill>
                            <a:schemeClr val="tx1"/>
                          </a:solidFill>
                          <a:effectLst/>
                          <a:latin typeface="Times New Roman" pitchFamily="18" charset="0"/>
                          <a:cs typeface="Arial" charset="0"/>
                        </a:rPr>
                        <a:t>Bonding</a:t>
                      </a:r>
                      <a:r>
                        <a:rPr kumimoji="0" lang="de-DE" sz="2400" b="0" i="0" u="none" strike="noStrike" cap="none" normalizeH="0" baseline="0" dirty="0" smtClean="0">
                          <a:ln>
                            <a:noFill/>
                          </a:ln>
                          <a:solidFill>
                            <a:schemeClr val="tx1"/>
                          </a:solidFill>
                          <a:effectLst/>
                          <a:latin typeface="Times New Roman" pitchFamily="18" charset="0"/>
                          <a:cs typeface="Arial" charset="0"/>
                        </a:rPr>
                        <a:t>/</a:t>
                      </a:r>
                      <a:r>
                        <a:rPr kumimoji="0" lang="de-DE" sz="2400" b="0" i="0" u="none" strike="noStrike" cap="none" normalizeH="0" baseline="0" dirty="0" err="1" smtClean="0">
                          <a:ln>
                            <a:noFill/>
                          </a:ln>
                          <a:solidFill>
                            <a:schemeClr val="tx1"/>
                          </a:solidFill>
                          <a:effectLst/>
                          <a:latin typeface="Times New Roman" pitchFamily="18" charset="0"/>
                          <a:cs typeface="Arial" charset="0"/>
                        </a:rPr>
                        <a:t>Intimacy</a:t>
                      </a:r>
                      <a:endParaRPr kumimoji="0" lang="de-DE" sz="2400" b="0" i="0" u="none" strike="noStrike" cap="none" normalizeH="0" baseline="0" dirty="0" smtClean="0">
                        <a:ln>
                          <a:noFill/>
                        </a:ln>
                        <a:solidFill>
                          <a:schemeClr val="tx1"/>
                        </a:solidFill>
                        <a:effectLst/>
                        <a:latin typeface="Times New Roman" pitchFamily="18" charset="0"/>
                        <a:cs typeface="Arial" charset="0"/>
                      </a:endParaRPr>
                    </a:p>
                  </a:txBody>
                  <a:tcPr marL="90000" marR="90000" marT="46819" marB="46819"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extLst>
                  <a:ext uri="{0D108BD9-81ED-4DB2-BD59-A6C34878D82A}">
                    <a16:rowId xmlns:a16="http://schemas.microsoft.com/office/drawing/2014/main" val="10002"/>
                  </a:ext>
                </a:extLst>
              </a:tr>
              <a:tr h="1459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3200" b="1" i="0" u="none" strike="noStrike" cap="none" normalizeH="0" baseline="0" smtClean="0">
                          <a:ln>
                            <a:noFill/>
                          </a:ln>
                          <a:solidFill>
                            <a:srgbClr val="CC0000"/>
                          </a:solidFill>
                          <a:effectLst/>
                          <a:latin typeface="Times New Roman" pitchFamily="18" charset="0"/>
                          <a:cs typeface="Arial" charset="0"/>
                        </a:rPr>
                        <a:t>Focus</a:t>
                      </a:r>
                    </a:p>
                  </a:txBody>
                  <a:tcPr marL="90000" marR="90000" marT="46819" marB="46819"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rgbClr val="FF9900"/>
                          </a:solidFill>
                          <a:effectLst/>
                          <a:latin typeface="Times New Roman" pitchFamily="18" charset="0"/>
                          <a:cs typeface="Arial" charset="0"/>
                        </a:rPr>
                        <a:t>Self</a:t>
                      </a:r>
                    </a:p>
                  </a:txBody>
                  <a:tcPr marL="90000" marR="90000" marT="46819" marB="468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rgbClr val="009900"/>
                          </a:solidFill>
                          <a:effectLst/>
                          <a:latin typeface="Times New Roman" pitchFamily="18" charset="0"/>
                          <a:cs typeface="Arial" charset="0"/>
                        </a:rPr>
                        <a:t>Peers</a:t>
                      </a:r>
                    </a:p>
                  </a:txBody>
                  <a:tcPr marL="90000" marR="90000" marT="46819" marB="468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rgbClr val="0000FF"/>
                          </a:solidFill>
                          <a:effectLst/>
                          <a:latin typeface="Times New Roman" pitchFamily="18" charset="0"/>
                          <a:cs typeface="Arial" charset="0"/>
                        </a:rPr>
                        <a:t>Romantic Partner</a:t>
                      </a:r>
                    </a:p>
                  </a:txBody>
                  <a:tcPr marL="90000" marR="90000" marT="46819" marB="4681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rgbClr val="0000FF"/>
                          </a:solidFill>
                          <a:effectLst/>
                          <a:latin typeface="Times New Roman" pitchFamily="18" charset="0"/>
                          <a:cs typeface="Arial" charset="0"/>
                        </a:rPr>
                        <a:t>Romantic Partner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1" i="0" u="none" strike="noStrike" cap="none" normalizeH="0" baseline="0" smtClean="0">
                          <a:ln>
                            <a:noFill/>
                          </a:ln>
                          <a:solidFill>
                            <a:srgbClr val="FF9900"/>
                          </a:solidFill>
                          <a:effectLst/>
                          <a:latin typeface="Times New Roman" pitchFamily="18" charset="0"/>
                          <a:cs typeface="Arial" charset="0"/>
                        </a:rPr>
                        <a:t>Self</a:t>
                      </a:r>
                    </a:p>
                  </a:txBody>
                  <a:tcPr marL="90000" marR="90000" marT="46819" marB="46819"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bl>
          </a:graphicData>
        </a:graphic>
      </p:graphicFrame>
      <p:sp>
        <p:nvSpPr>
          <p:cNvPr id="81945" name="AutoShape 155"/>
          <p:cNvSpPr>
            <a:spLocks noChangeArrowheads="1"/>
          </p:cNvSpPr>
          <p:nvPr/>
        </p:nvSpPr>
        <p:spPr bwMode="auto">
          <a:xfrm>
            <a:off x="4297364" y="3932239"/>
            <a:ext cx="358775" cy="1296987"/>
          </a:xfrm>
          <a:prstGeom prst="downArrow">
            <a:avLst>
              <a:gd name="adj1" fmla="val 50000"/>
              <a:gd name="adj2" fmla="val 90376"/>
            </a:avLst>
          </a:prstGeom>
          <a:solidFill>
            <a:srgbClr val="FF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2400"/>
          </a:p>
        </p:txBody>
      </p:sp>
      <p:sp>
        <p:nvSpPr>
          <p:cNvPr id="81946" name="AutoShape 156"/>
          <p:cNvSpPr>
            <a:spLocks noChangeArrowheads="1"/>
          </p:cNvSpPr>
          <p:nvPr/>
        </p:nvSpPr>
        <p:spPr bwMode="auto">
          <a:xfrm>
            <a:off x="3648076" y="5229226"/>
            <a:ext cx="6551613" cy="720725"/>
          </a:xfrm>
          <a:prstGeom prst="rightArrow">
            <a:avLst>
              <a:gd name="adj1" fmla="val 50000"/>
              <a:gd name="adj2" fmla="val 227258"/>
            </a:avLst>
          </a:prstGeom>
          <a:solidFill>
            <a:srgbClr val="C462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de-DE" altLang="de-DE" sz="2000" b="1">
                <a:solidFill>
                  <a:schemeClr val="bg1"/>
                </a:solidFill>
              </a:rPr>
              <a:t>Entwicklungssequenz heterosexueller Beziehungen</a:t>
            </a:r>
          </a:p>
        </p:txBody>
      </p:sp>
      <p:sp>
        <p:nvSpPr>
          <p:cNvPr id="81947" name="AutoShape 157"/>
          <p:cNvSpPr>
            <a:spLocks noChangeArrowheads="1"/>
          </p:cNvSpPr>
          <p:nvPr/>
        </p:nvSpPr>
        <p:spPr bwMode="auto">
          <a:xfrm>
            <a:off x="5916614" y="3933826"/>
            <a:ext cx="358775" cy="1223963"/>
          </a:xfrm>
          <a:prstGeom prst="downArrow">
            <a:avLst>
              <a:gd name="adj1" fmla="val 50000"/>
              <a:gd name="adj2" fmla="val 85288"/>
            </a:avLst>
          </a:prstGeom>
          <a:solidFill>
            <a:srgbClr val="00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2400"/>
          </a:p>
        </p:txBody>
      </p:sp>
      <p:sp>
        <p:nvSpPr>
          <p:cNvPr id="81948" name="AutoShape 158"/>
          <p:cNvSpPr>
            <a:spLocks noChangeArrowheads="1"/>
          </p:cNvSpPr>
          <p:nvPr/>
        </p:nvSpPr>
        <p:spPr bwMode="auto">
          <a:xfrm>
            <a:off x="7535864" y="4221164"/>
            <a:ext cx="358775" cy="936625"/>
          </a:xfrm>
          <a:prstGeom prst="downArrow">
            <a:avLst>
              <a:gd name="adj1" fmla="val 50000"/>
              <a:gd name="adj2" fmla="val 65265"/>
            </a:avLst>
          </a:prstGeom>
          <a:solidFill>
            <a:srgbClr val="33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2400"/>
          </a:p>
        </p:txBody>
      </p:sp>
      <p:sp>
        <p:nvSpPr>
          <p:cNvPr id="81949" name="AutoShape 159"/>
          <p:cNvSpPr>
            <a:spLocks noChangeArrowheads="1"/>
          </p:cNvSpPr>
          <p:nvPr/>
        </p:nvSpPr>
        <p:spPr bwMode="auto">
          <a:xfrm>
            <a:off x="9120189" y="4651376"/>
            <a:ext cx="358775" cy="506413"/>
          </a:xfrm>
          <a:prstGeom prst="downArrow">
            <a:avLst>
              <a:gd name="adj1" fmla="val 50000"/>
              <a:gd name="adj2" fmla="val 35288"/>
            </a:avLst>
          </a:prstGeom>
          <a:solidFill>
            <a:srgbClr val="FF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2400"/>
          </a:p>
        </p:txBody>
      </p:sp>
      <p:sp>
        <p:nvSpPr>
          <p:cNvPr id="81950" name="AutoShape 160"/>
          <p:cNvSpPr>
            <a:spLocks noChangeArrowheads="1"/>
          </p:cNvSpPr>
          <p:nvPr/>
        </p:nvSpPr>
        <p:spPr bwMode="auto">
          <a:xfrm>
            <a:off x="9694864" y="4652964"/>
            <a:ext cx="358775" cy="504825"/>
          </a:xfrm>
          <a:prstGeom prst="downArrow">
            <a:avLst>
              <a:gd name="adj1" fmla="val 50000"/>
              <a:gd name="adj2" fmla="val 35177"/>
            </a:avLst>
          </a:prstGeom>
          <a:solidFill>
            <a:srgbClr val="33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2400"/>
          </a:p>
        </p:txBody>
      </p:sp>
    </p:spTree>
    <p:extLst>
      <p:ext uri="{BB962C8B-B14F-4D97-AF65-F5344CB8AC3E}">
        <p14:creationId xmlns:p14="http://schemas.microsoft.com/office/powerpoint/2010/main" val="2553788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1703388" y="115888"/>
            <a:ext cx="8229600" cy="1143000"/>
          </a:xfrm>
        </p:spPr>
        <p:txBody>
          <a:bodyPr/>
          <a:lstStyle/>
          <a:p>
            <a:pPr>
              <a:defRPr/>
            </a:pPr>
            <a:r>
              <a:rPr lang="de-DE" sz="4000" dirty="0">
                <a:effectLst>
                  <a:outerShdw blurRad="38100" dist="38100" dir="2700000" algn="tl">
                    <a:srgbClr val="000000">
                      <a:alpha val="43137"/>
                    </a:srgbClr>
                  </a:outerShdw>
                </a:effectLst>
              </a:rPr>
              <a:t>Emerging </a:t>
            </a:r>
            <a:r>
              <a:rPr lang="de-DE" sz="4000" dirty="0" err="1">
                <a:effectLst>
                  <a:outerShdw blurRad="38100" dist="38100" dir="2700000" algn="tl">
                    <a:srgbClr val="000000">
                      <a:alpha val="43137"/>
                    </a:srgbClr>
                  </a:outerShdw>
                </a:effectLst>
              </a:rPr>
              <a:t>adults</a:t>
            </a:r>
            <a:r>
              <a:rPr lang="de-DE" sz="4000" dirty="0">
                <a:effectLst>
                  <a:outerShdw blurRad="38100" dist="38100" dir="2700000" algn="tl">
                    <a:srgbClr val="000000">
                      <a:alpha val="43137"/>
                    </a:srgbClr>
                  </a:outerShdw>
                </a:effectLst>
              </a:rPr>
              <a:t>: </a:t>
            </a:r>
            <a:br>
              <a:rPr lang="de-DE" sz="4000" dirty="0">
                <a:effectLst>
                  <a:outerShdw blurRad="38100" dist="38100" dir="2700000" algn="tl">
                    <a:srgbClr val="000000">
                      <a:alpha val="43137"/>
                    </a:srgbClr>
                  </a:outerShdw>
                </a:effectLst>
              </a:rPr>
            </a:br>
            <a:r>
              <a:rPr lang="de-DE" sz="4000" dirty="0">
                <a:effectLst>
                  <a:outerShdw blurRad="38100" dist="38100" dir="2700000" algn="tl">
                    <a:srgbClr val="000000">
                      <a:alpha val="43137"/>
                    </a:srgbClr>
                  </a:outerShdw>
                </a:effectLst>
              </a:rPr>
              <a:t>Time of </a:t>
            </a:r>
            <a:r>
              <a:rPr lang="de-DE" sz="4000" dirty="0" err="1">
                <a:effectLst>
                  <a:outerShdw blurRad="38100" dist="38100" dir="2700000" algn="tl">
                    <a:srgbClr val="000000">
                      <a:alpha val="43137"/>
                    </a:srgbClr>
                  </a:outerShdw>
                </a:effectLst>
              </a:rPr>
              <a:t>flux</a:t>
            </a:r>
            <a:r>
              <a:rPr lang="de-DE" sz="4000" dirty="0">
                <a:effectLst>
                  <a:outerShdw blurRad="38100" dist="38100" dir="2700000" algn="tl">
                    <a:srgbClr val="000000">
                      <a:alpha val="43137"/>
                    </a:srgbClr>
                  </a:outerShdw>
                </a:effectLst>
              </a:rPr>
              <a:t> and </a:t>
            </a:r>
            <a:r>
              <a:rPr lang="de-DE" sz="4000" dirty="0" err="1">
                <a:effectLst>
                  <a:outerShdw blurRad="38100" dist="38100" dir="2700000" algn="tl">
                    <a:srgbClr val="000000">
                      <a:alpha val="43137"/>
                    </a:srgbClr>
                  </a:outerShdw>
                </a:effectLst>
              </a:rPr>
              <a:t>diversity</a:t>
            </a:r>
            <a:endParaRPr lang="de-DE" sz="4000" dirty="0">
              <a:effectLst>
                <a:outerShdw blurRad="38100" dist="38100" dir="2700000" algn="tl">
                  <a:srgbClr val="000000">
                    <a:alpha val="43137"/>
                  </a:srgbClr>
                </a:outerShdw>
              </a:effectLst>
            </a:endParaRPr>
          </a:p>
        </p:txBody>
      </p:sp>
      <p:graphicFrame>
        <p:nvGraphicFramePr>
          <p:cNvPr id="10" name="Diagramm 9"/>
          <p:cNvGraphicFramePr/>
          <p:nvPr/>
        </p:nvGraphicFramePr>
        <p:xfrm>
          <a:off x="2999656"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hteck 12"/>
          <p:cNvSpPr/>
          <p:nvPr/>
        </p:nvSpPr>
        <p:spPr>
          <a:xfrm>
            <a:off x="2495550" y="1268413"/>
            <a:ext cx="6769100" cy="461962"/>
          </a:xfrm>
          <a:prstGeom prst="rect">
            <a:avLst/>
          </a:prstGeom>
        </p:spPr>
        <p:txBody>
          <a:bodyPr>
            <a:spAutoFit/>
          </a:bodyPr>
          <a:lstStyle/>
          <a:p>
            <a:pPr fontAlgn="base">
              <a:spcBef>
                <a:spcPct val="0"/>
              </a:spcBef>
              <a:spcAft>
                <a:spcPct val="0"/>
              </a:spcAft>
              <a:defRPr/>
            </a:pPr>
            <a:r>
              <a:rPr lang="de-DE" sz="2400" dirty="0">
                <a:solidFill>
                  <a:srgbClr val="000000"/>
                </a:solidFill>
              </a:rPr>
              <a:t>Studien  in Europa, der BRD und den USA belegen</a:t>
            </a:r>
            <a:endParaRPr lang="de-DE" sz="2400" b="1" dirty="0">
              <a:solidFill>
                <a:srgbClr val="000000"/>
              </a:solidFill>
            </a:endParaRPr>
          </a:p>
        </p:txBody>
      </p:sp>
      <p:sp>
        <p:nvSpPr>
          <p:cNvPr id="5" name="Textfeld 4"/>
          <p:cNvSpPr txBox="1"/>
          <p:nvPr/>
        </p:nvSpPr>
        <p:spPr>
          <a:xfrm flipH="1">
            <a:off x="5159375" y="6092826"/>
            <a:ext cx="1873250" cy="739775"/>
          </a:xfrm>
          <a:prstGeom prst="rect">
            <a:avLst/>
          </a:prstGeom>
          <a:solidFill>
            <a:schemeClr val="bg2">
              <a:lumMod val="20000"/>
              <a:lumOff val="80000"/>
            </a:schemeClr>
          </a:solidFill>
        </p:spPr>
        <p:txBody>
          <a:bodyPr>
            <a:spAutoFit/>
          </a:bodyPr>
          <a:lstStyle/>
          <a:p>
            <a:pPr fontAlgn="base">
              <a:spcBef>
                <a:spcPct val="0"/>
              </a:spcBef>
              <a:spcAft>
                <a:spcPct val="0"/>
              </a:spcAft>
              <a:defRPr/>
            </a:pPr>
            <a:r>
              <a:rPr lang="de-DE" sz="1200" dirty="0">
                <a:solidFill>
                  <a:srgbClr val="000000"/>
                </a:solidFill>
              </a:rPr>
              <a:t> </a:t>
            </a:r>
            <a:r>
              <a:rPr lang="de-DE" sz="1000" dirty="0" smtClean="0">
                <a:solidFill>
                  <a:srgbClr val="000000"/>
                </a:solidFill>
              </a:rPr>
              <a:t>Seiffge-Krenke, 2017, 2019</a:t>
            </a:r>
            <a:endParaRPr lang="de-DE" sz="1000" dirty="0">
              <a:solidFill>
                <a:srgbClr val="000000"/>
              </a:solidFill>
            </a:endParaRPr>
          </a:p>
          <a:p>
            <a:pPr fontAlgn="base">
              <a:spcBef>
                <a:spcPct val="0"/>
              </a:spcBef>
              <a:spcAft>
                <a:spcPct val="0"/>
              </a:spcAft>
              <a:defRPr/>
            </a:pPr>
            <a:r>
              <a:rPr lang="de-DE" sz="1000" dirty="0">
                <a:solidFill>
                  <a:srgbClr val="000000"/>
                </a:solidFill>
              </a:rPr>
              <a:t> </a:t>
            </a:r>
            <a:r>
              <a:rPr lang="de-DE" sz="1000" dirty="0" err="1">
                <a:solidFill>
                  <a:srgbClr val="000000"/>
                </a:solidFill>
              </a:rPr>
              <a:t>Eurostat</a:t>
            </a:r>
            <a:r>
              <a:rPr lang="de-DE" sz="1000" dirty="0">
                <a:solidFill>
                  <a:srgbClr val="000000"/>
                </a:solidFill>
              </a:rPr>
              <a:t> 2009</a:t>
            </a:r>
          </a:p>
          <a:p>
            <a:pPr fontAlgn="base">
              <a:spcBef>
                <a:spcPct val="0"/>
              </a:spcBef>
              <a:spcAft>
                <a:spcPct val="0"/>
              </a:spcAft>
              <a:defRPr/>
            </a:pPr>
            <a:r>
              <a:rPr lang="de-DE" sz="1000" dirty="0" err="1">
                <a:solidFill>
                  <a:srgbClr val="000000"/>
                </a:solidFill>
              </a:rPr>
              <a:t>Halpern-Meekin</a:t>
            </a:r>
            <a:r>
              <a:rPr lang="de-DE" sz="1000" dirty="0">
                <a:solidFill>
                  <a:srgbClr val="000000"/>
                </a:solidFill>
              </a:rPr>
              <a:t> et al., 2013</a:t>
            </a:r>
          </a:p>
          <a:p>
            <a:pPr fontAlgn="base">
              <a:spcBef>
                <a:spcPct val="0"/>
              </a:spcBef>
              <a:spcAft>
                <a:spcPct val="0"/>
              </a:spcAft>
              <a:defRPr/>
            </a:pPr>
            <a:r>
              <a:rPr lang="de-DE" sz="1000" dirty="0">
                <a:solidFill>
                  <a:srgbClr val="000000"/>
                </a:solidFill>
              </a:rPr>
              <a:t>Krahn et al., 2012</a:t>
            </a:r>
          </a:p>
        </p:txBody>
      </p:sp>
    </p:spTree>
    <p:extLst>
      <p:ext uri="{BB962C8B-B14F-4D97-AF65-F5344CB8AC3E}">
        <p14:creationId xmlns:p14="http://schemas.microsoft.com/office/powerpoint/2010/main" val="400688476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idx="4294967295"/>
          </p:nvPr>
        </p:nvSpPr>
        <p:spPr/>
        <p:txBody>
          <a:bodyPr/>
          <a:lstStyle/>
          <a:p>
            <a:r>
              <a:rPr lang="de-DE" altLang="en-US" sz="4000"/>
              <a:t>Paare, in denen die Partner zu separat sind… </a:t>
            </a:r>
          </a:p>
        </p:txBody>
      </p:sp>
      <p:pic>
        <p:nvPicPr>
          <p:cNvPr id="37891" name="Picture 3" descr="magritte-21184251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9" y="2076451"/>
            <a:ext cx="464502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305550" y="2054226"/>
            <a:ext cx="4038600" cy="3368675"/>
          </a:xfrm>
          <a:noFill/>
        </p:spPr>
      </p:pic>
      <p:sp>
        <p:nvSpPr>
          <p:cNvPr id="37893" name="Text Box 5"/>
          <p:cNvSpPr txBox="1">
            <a:spLocks noChangeArrowheads="1"/>
          </p:cNvSpPr>
          <p:nvPr/>
        </p:nvSpPr>
        <p:spPr bwMode="auto">
          <a:xfrm>
            <a:off x="2208214" y="5516564"/>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None/>
            </a:pPr>
            <a:r>
              <a:rPr lang="de-DE" altLang="en-US" sz="1800" b="1">
                <a:solidFill>
                  <a:srgbClr val="0000FF"/>
                </a:solidFill>
                <a:latin typeface="Arial" panose="020B0604020202020204" pitchFamily="34" charset="0"/>
              </a:rPr>
              <a:t>Magritte </a:t>
            </a:r>
          </a:p>
        </p:txBody>
      </p:sp>
      <p:sp>
        <p:nvSpPr>
          <p:cNvPr id="37894" name="Text Box 5"/>
          <p:cNvSpPr txBox="1">
            <a:spLocks noChangeArrowheads="1"/>
          </p:cNvSpPr>
          <p:nvPr/>
        </p:nvSpPr>
        <p:spPr bwMode="auto">
          <a:xfrm>
            <a:off x="7104064" y="5516564"/>
            <a:ext cx="99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None/>
            </a:pPr>
            <a:r>
              <a:rPr lang="de-DE" altLang="en-US" sz="1800" b="1">
                <a:solidFill>
                  <a:srgbClr val="0000FF"/>
                </a:solidFill>
                <a:latin typeface="Arial" panose="020B0604020202020204" pitchFamily="34" charset="0"/>
              </a:rPr>
              <a:t>Hopper</a:t>
            </a:r>
          </a:p>
        </p:txBody>
      </p:sp>
    </p:spTree>
    <p:extLst>
      <p:ext uri="{BB962C8B-B14F-4D97-AF65-F5344CB8AC3E}">
        <p14:creationId xmlns:p14="http://schemas.microsoft.com/office/powerpoint/2010/main" val="1890702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idx="4294967295"/>
          </p:nvPr>
        </p:nvSpPr>
        <p:spPr/>
        <p:txBody>
          <a:bodyPr/>
          <a:lstStyle/>
          <a:p>
            <a:r>
              <a:rPr lang="de-DE" altLang="en-US" smtClean="0"/>
              <a:t>Frida Kahlos Symbiosen…</a:t>
            </a:r>
          </a:p>
        </p:txBody>
      </p:sp>
      <p:sp>
        <p:nvSpPr>
          <p:cNvPr id="41987" name="Inhaltsplatzhalter 3"/>
          <p:cNvSpPr>
            <a:spLocks noGrp="1"/>
          </p:cNvSpPr>
          <p:nvPr>
            <p:ph sz="half" idx="4294967295"/>
          </p:nvPr>
        </p:nvSpPr>
        <p:spPr>
          <a:xfrm>
            <a:off x="5808664" y="1384301"/>
            <a:ext cx="4402137" cy="4708525"/>
          </a:xfrm>
        </p:spPr>
        <p:txBody>
          <a:bodyPr/>
          <a:lstStyle/>
          <a:p>
            <a:pPr>
              <a:buFontTx/>
              <a:buNone/>
            </a:pPr>
            <a:r>
              <a:rPr lang="de-DE" altLang="en-US" sz="2100" dirty="0"/>
              <a:t>Brief an Alejandro Gómez Arias</a:t>
            </a:r>
            <a:br>
              <a:rPr lang="de-DE" altLang="en-US" sz="2100" dirty="0"/>
            </a:br>
            <a:r>
              <a:rPr lang="de-DE" altLang="en-US" sz="2100" dirty="0"/>
              <a:t>14. Juni 1928</a:t>
            </a:r>
          </a:p>
          <a:p>
            <a:pPr>
              <a:buFontTx/>
              <a:buNone/>
            </a:pPr>
            <a:r>
              <a:rPr lang="de-DE" altLang="en-US" sz="2100" dirty="0"/>
              <a:t/>
            </a:r>
            <a:br>
              <a:rPr lang="de-DE" altLang="en-US" sz="2100" dirty="0"/>
            </a:br>
            <a:r>
              <a:rPr lang="de-DE" altLang="en-US" sz="2100" dirty="0"/>
              <a:t>[…] Ich spüre mehr als je zuvor, dass Du mich nicht mehr liebst … Es  darf nicht sein. ..</a:t>
            </a:r>
          </a:p>
          <a:p>
            <a:pPr>
              <a:buFontTx/>
              <a:buNone/>
            </a:pPr>
            <a:r>
              <a:rPr lang="de-DE" altLang="en-US" sz="2100" dirty="0"/>
              <a:t>      Außerdem bete ich Dich an, das weißt Du! Du bist nicht nur </a:t>
            </a:r>
            <a:br>
              <a:rPr lang="de-DE" altLang="en-US" sz="2100" dirty="0"/>
            </a:br>
            <a:r>
              <a:rPr lang="de-DE" altLang="en-US" sz="2100" dirty="0"/>
              <a:t>ein Teil von mir, Du bist mein ganzes Ich! […] Unersetzlich!</a:t>
            </a:r>
          </a:p>
        </p:txBody>
      </p:sp>
      <p:pic>
        <p:nvPicPr>
          <p:cNvPr id="41988"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4161"/>
          <a:stretch>
            <a:fillRect/>
          </a:stretch>
        </p:blipFill>
        <p:spPr>
          <a:xfrm>
            <a:off x="2130426" y="1465264"/>
            <a:ext cx="3533775" cy="4556125"/>
          </a:xfrm>
        </p:spPr>
      </p:pic>
    </p:spTree>
    <p:extLst>
      <p:ext uri="{BB962C8B-B14F-4D97-AF65-F5344CB8AC3E}">
        <p14:creationId xmlns:p14="http://schemas.microsoft.com/office/powerpoint/2010/main" val="4039507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92313" y="115888"/>
            <a:ext cx="8229600" cy="1143000"/>
          </a:xfrm>
        </p:spPr>
        <p:txBody>
          <a:bodyPr/>
          <a:lstStyle/>
          <a:p>
            <a:r>
              <a:rPr lang="de-DE" altLang="en-US" sz="4000" dirty="0"/>
              <a:t>…setzten sich fort mit Diego </a:t>
            </a:r>
            <a:r>
              <a:rPr lang="de-DE" altLang="en-US" sz="4000" dirty="0" smtClean="0"/>
              <a:t>Rivera</a:t>
            </a:r>
            <a:endParaRPr lang="de-DE" altLang="en-US" sz="4000" dirty="0"/>
          </a:p>
        </p:txBody>
      </p:sp>
      <p:sp>
        <p:nvSpPr>
          <p:cNvPr id="44035" name="Rectangle 3"/>
          <p:cNvSpPr>
            <a:spLocks noGrp="1" noChangeArrowheads="1"/>
          </p:cNvSpPr>
          <p:nvPr>
            <p:ph type="body" sz="half" idx="1"/>
          </p:nvPr>
        </p:nvSpPr>
        <p:spPr>
          <a:xfrm>
            <a:off x="1981200" y="2032001"/>
            <a:ext cx="4038600" cy="1973263"/>
          </a:xfrm>
        </p:spPr>
        <p:txBody>
          <a:bodyPr/>
          <a:lstStyle/>
          <a:p>
            <a:r>
              <a:rPr lang="de-DE" altLang="en-US" dirty="0" smtClean="0"/>
              <a:t>„Diego und Ich“ (1949), anlässlich des 58. Geburtstags von Rivera gemalt</a:t>
            </a:r>
          </a:p>
        </p:txBody>
      </p:sp>
      <p:pic>
        <p:nvPicPr>
          <p:cNvPr id="44036" name="Picture 4" descr="kahlo-diego-and-frida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1268413"/>
            <a:ext cx="3443288"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16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de-DE" sz="3500"/>
              <a:t>Intimität  in Paarbeziehungen: </a:t>
            </a:r>
            <a:r>
              <a:rPr lang="de-DE" altLang="de-DE" sz="3200"/>
              <a:t>Unterschiede zwischen</a:t>
            </a:r>
            <a:br>
              <a:rPr lang="de-DE" altLang="de-DE" sz="3200"/>
            </a:br>
            <a:r>
              <a:rPr lang="de-DE" altLang="de-DE" sz="3200"/>
              <a:t>Männern und Frauen</a:t>
            </a:r>
          </a:p>
        </p:txBody>
      </p:sp>
      <p:sp>
        <p:nvSpPr>
          <p:cNvPr id="36867" name="Rectangle 3"/>
          <p:cNvSpPr>
            <a:spLocks noGrp="1" noChangeArrowheads="1"/>
          </p:cNvSpPr>
          <p:nvPr>
            <p:ph type="body" sz="half" idx="1"/>
          </p:nvPr>
        </p:nvSpPr>
        <p:spPr>
          <a:xfrm>
            <a:off x="609600" y="2133600"/>
            <a:ext cx="5384800" cy="3743325"/>
          </a:xfrm>
        </p:spPr>
        <p:txBody>
          <a:bodyPr/>
          <a:lstStyle/>
          <a:p>
            <a:pPr eaLnBrk="1" hangingPunct="1">
              <a:lnSpc>
                <a:spcPct val="80000"/>
              </a:lnSpc>
            </a:pPr>
            <a:r>
              <a:rPr lang="de-DE" altLang="de-DE" sz="2400" dirty="0"/>
              <a:t>Mangel an Intimität häufiger Grund für Paarberatung (</a:t>
            </a:r>
            <a:r>
              <a:rPr lang="de-DE" altLang="de-DE" sz="2400" dirty="0" err="1"/>
              <a:t>Doss</a:t>
            </a:r>
            <a:r>
              <a:rPr lang="de-DE" altLang="de-DE" sz="2400" dirty="0"/>
              <a:t> et al., 2004</a:t>
            </a:r>
            <a:r>
              <a:rPr lang="de-DE" altLang="de-DE" sz="2400" dirty="0" smtClean="0"/>
              <a:t>).</a:t>
            </a:r>
          </a:p>
          <a:p>
            <a:pPr eaLnBrk="1" hangingPunct="1">
              <a:lnSpc>
                <a:spcPct val="80000"/>
              </a:lnSpc>
            </a:pPr>
            <a:endParaRPr lang="de-DE" altLang="de-DE" sz="2400" dirty="0" smtClean="0"/>
          </a:p>
          <a:p>
            <a:pPr eaLnBrk="1" hangingPunct="1">
              <a:lnSpc>
                <a:spcPct val="80000"/>
              </a:lnSpc>
            </a:pPr>
            <a:r>
              <a:rPr lang="de-DE" altLang="de-DE" sz="2400" b="1" dirty="0" smtClean="0"/>
              <a:t>Männer </a:t>
            </a:r>
            <a:r>
              <a:rPr lang="de-DE" altLang="de-DE" sz="2400" dirty="0"/>
              <a:t>häufiger </a:t>
            </a:r>
            <a:r>
              <a:rPr lang="de-DE" altLang="de-DE" sz="2400" dirty="0">
                <a:solidFill>
                  <a:srgbClr val="FF0000"/>
                </a:solidFill>
              </a:rPr>
              <a:t>stereotyp oder pseudo-intim</a:t>
            </a:r>
            <a:r>
              <a:rPr lang="de-DE" altLang="de-DE" sz="2400" b="1" dirty="0"/>
              <a:t>;  </a:t>
            </a:r>
            <a:r>
              <a:rPr lang="de-DE" altLang="de-DE" sz="2400" dirty="0"/>
              <a:t> lernen Intimität vor allem aus Paarbeziehungen</a:t>
            </a:r>
            <a:r>
              <a:rPr lang="de-DE" altLang="de-DE" sz="2400" dirty="0" smtClean="0"/>
              <a:t>.</a:t>
            </a:r>
          </a:p>
          <a:p>
            <a:pPr eaLnBrk="1" hangingPunct="1">
              <a:lnSpc>
                <a:spcPct val="80000"/>
              </a:lnSpc>
            </a:pPr>
            <a:endParaRPr lang="de-DE" altLang="de-DE" sz="2400" dirty="0"/>
          </a:p>
          <a:p>
            <a:pPr eaLnBrk="1" hangingPunct="1">
              <a:lnSpc>
                <a:spcPct val="80000"/>
              </a:lnSpc>
            </a:pPr>
            <a:r>
              <a:rPr lang="de-DE" altLang="de-DE" sz="2400" b="1" dirty="0"/>
              <a:t>Frauen</a:t>
            </a:r>
            <a:r>
              <a:rPr lang="de-DE" altLang="de-DE" sz="2400" dirty="0"/>
              <a:t>  häufiger </a:t>
            </a:r>
            <a:r>
              <a:rPr lang="de-DE" altLang="de-DE" sz="2400" dirty="0">
                <a:solidFill>
                  <a:srgbClr val="FF0000"/>
                </a:solidFill>
              </a:rPr>
              <a:t>intim</a:t>
            </a:r>
            <a:r>
              <a:rPr lang="de-DE" altLang="de-DE" sz="2400" dirty="0"/>
              <a:t>. Intimität in </a:t>
            </a:r>
            <a:r>
              <a:rPr lang="de-DE" altLang="de-DE" sz="2400" dirty="0" smtClean="0"/>
              <a:t>Mädchenfreundschaften </a:t>
            </a:r>
            <a:r>
              <a:rPr lang="de-DE" altLang="de-DE" sz="2400" dirty="0"/>
              <a:t>2 Jahre früher erworben und entsprechend früher in die Paarbeziehungen transferiert. </a:t>
            </a:r>
          </a:p>
        </p:txBody>
      </p:sp>
      <p:sp>
        <p:nvSpPr>
          <p:cNvPr id="36868" name="Inhaltsplatzhalter 1"/>
          <p:cNvSpPr>
            <a:spLocks noGrp="1"/>
          </p:cNvSpPr>
          <p:nvPr>
            <p:ph sz="half" idx="2"/>
          </p:nvPr>
        </p:nvSpPr>
        <p:spPr>
          <a:xfrm>
            <a:off x="6167438" y="1770064"/>
            <a:ext cx="4500562" cy="4922837"/>
          </a:xfrm>
        </p:spPr>
        <p:txBody>
          <a:bodyPr/>
          <a:lstStyle/>
          <a:p>
            <a:pPr marL="0" indent="0">
              <a:buNone/>
            </a:pPr>
            <a:endParaRPr lang="de-DE" altLang="de-DE" smtClean="0"/>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1916114"/>
            <a:ext cx="31972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518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de-DE" altLang="en-US" smtClean="0"/>
              <a:t>Warum ist das ödipale Thema heute noch  wichtig?</a:t>
            </a:r>
            <a:endParaRPr lang="en-US" altLang="en-US" smtClean="0"/>
          </a:p>
        </p:txBody>
      </p:sp>
      <p:sp>
        <p:nvSpPr>
          <p:cNvPr id="51203" name="Inhaltsplatzhalter 1"/>
          <p:cNvSpPr>
            <a:spLocks noGrp="1"/>
          </p:cNvSpPr>
          <p:nvPr>
            <p:ph idx="1"/>
          </p:nvPr>
        </p:nvSpPr>
        <p:spPr>
          <a:xfrm>
            <a:off x="1981200" y="1960564"/>
            <a:ext cx="8229600" cy="4276725"/>
          </a:xfrm>
        </p:spPr>
        <p:txBody>
          <a:bodyPr/>
          <a:lstStyle/>
          <a:p>
            <a:r>
              <a:rPr lang="de-DE" altLang="en-US" sz="2800" b="1"/>
              <a:t>Primäre Feminität</a:t>
            </a:r>
            <a:r>
              <a:rPr lang="de-DE" altLang="en-US" sz="2800"/>
              <a:t>: Entwicklung der Geschlechtsidentität mit 3, </a:t>
            </a:r>
          </a:p>
          <a:p>
            <a:r>
              <a:rPr lang="de-DE" altLang="en-US" sz="2800"/>
              <a:t>erlebt sich als sexuelles Wesen, erlebt die Eltern als sexuelle Wesen</a:t>
            </a:r>
          </a:p>
          <a:p>
            <a:r>
              <a:rPr lang="de-DE" altLang="en-US" sz="2800"/>
              <a:t>Anerkennung von (Generations-)Grenzen, Strukturbildung und Identifizierung mit beiden Eltern</a:t>
            </a:r>
          </a:p>
          <a:p>
            <a:r>
              <a:rPr lang="en-US" altLang="en-US" sz="2800"/>
              <a:t>ödipales Thema dauert bei Mädchen länger an</a:t>
            </a:r>
          </a:p>
        </p:txBody>
      </p:sp>
      <p:sp>
        <p:nvSpPr>
          <p:cNvPr id="51204" name="Textfeld 2"/>
          <p:cNvSpPr txBox="1">
            <a:spLocks noChangeArrowheads="1"/>
          </p:cNvSpPr>
          <p:nvPr/>
        </p:nvSpPr>
        <p:spPr bwMode="auto">
          <a:xfrm flipH="1">
            <a:off x="3792538" y="5775326"/>
            <a:ext cx="4392612"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a:solidFill>
                  <a:schemeClr val="bg1"/>
                </a:solidFill>
              </a:rPr>
              <a:t>Ein Tagtraum der Liebe, der in Enttäuschung und Verzicht enden muss, Fraiberg, 1972</a:t>
            </a:r>
            <a:endParaRPr lang="en-US" altLang="en-US">
              <a:solidFill>
                <a:schemeClr val="bg1"/>
              </a:solidFill>
            </a:endParaRPr>
          </a:p>
        </p:txBody>
      </p:sp>
    </p:spTree>
    <p:extLst>
      <p:ext uri="{BB962C8B-B14F-4D97-AF65-F5344CB8AC3E}">
        <p14:creationId xmlns:p14="http://schemas.microsoft.com/office/powerpoint/2010/main" val="1188128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7"/>
          <p:cNvGraphicFramePr>
            <a:graphicFrameLocks noChangeAspect="1"/>
          </p:cNvGraphicFramePr>
          <p:nvPr/>
        </p:nvGraphicFramePr>
        <p:xfrm>
          <a:off x="1631951" y="1844675"/>
          <a:ext cx="8829675" cy="4241800"/>
        </p:xfrm>
        <a:graphic>
          <a:graphicData uri="http://schemas.openxmlformats.org/presentationml/2006/ole">
            <mc:AlternateContent xmlns:mc="http://schemas.openxmlformats.org/markup-compatibility/2006">
              <mc:Choice xmlns:v="urn:schemas-microsoft-com:vml" Requires="v">
                <p:oleObj spid="_x0000_s3086" name="Dokument" r:id="rId3" imgW="9372105" imgH="4491335" progId="Word.Document.8">
                  <p:embed/>
                </p:oleObj>
              </mc:Choice>
              <mc:Fallback>
                <p:oleObj name="Dokument" r:id="rId3" imgW="9372105" imgH="4491335" progId="Word.Document.8">
                  <p:embed/>
                  <p:pic>
                    <p:nvPicPr>
                      <p:cNvPr id="3686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1" y="1844675"/>
                        <a:ext cx="8829675" cy="42418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Rectangle 2"/>
          <p:cNvSpPr>
            <a:spLocks noGrp="1" noChangeArrowheads="1"/>
          </p:cNvSpPr>
          <p:nvPr>
            <p:ph type="title"/>
          </p:nvPr>
        </p:nvSpPr>
        <p:spPr>
          <a:xfrm>
            <a:off x="1682750" y="260351"/>
            <a:ext cx="8737600" cy="1262063"/>
          </a:xfrm>
        </p:spPr>
        <p:txBody>
          <a:bodyPr anchor="t">
            <a:spAutoFit/>
          </a:bodyPr>
          <a:lstStyle/>
          <a:p>
            <a:pPr eaLnBrk="1" hangingPunct="1">
              <a:tabLst>
                <a:tab pos="1260475" algn="l"/>
              </a:tabLst>
              <a:defRPr/>
            </a:pPr>
            <a:r>
              <a:rPr lang="de-DE" sz="3800" dirty="0">
                <a:effectLst>
                  <a:outerShdw blurRad="38100" dist="38100" dir="2700000" algn="tl">
                    <a:srgbClr val="000000">
                      <a:alpha val="43137"/>
                    </a:srgbClr>
                  </a:outerShdw>
                </a:effectLst>
              </a:rPr>
              <a:t>Identitätsexploration zunehmend kritischer</a:t>
            </a:r>
          </a:p>
        </p:txBody>
      </p:sp>
    </p:spTree>
    <p:extLst>
      <p:ext uri="{BB962C8B-B14F-4D97-AF65-F5344CB8AC3E}">
        <p14:creationId xmlns:p14="http://schemas.microsoft.com/office/powerpoint/2010/main" val="4075338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23365" y="400050"/>
            <a:ext cx="8830235" cy="1733550"/>
          </a:xfrm>
        </p:spPr>
        <p:txBody>
          <a:bodyPr/>
          <a:lstStyle/>
          <a:p>
            <a:pPr eaLnBrk="1" hangingPunct="1"/>
            <a:r>
              <a:rPr lang="de-DE" altLang="de-DE" sz="3500" dirty="0"/>
              <a:t/>
            </a:r>
            <a:br>
              <a:rPr lang="de-DE" altLang="de-DE" sz="3500" dirty="0"/>
            </a:br>
            <a:r>
              <a:rPr lang="de-DE" altLang="de-DE" sz="3500" dirty="0"/>
              <a:t/>
            </a:r>
            <a:br>
              <a:rPr lang="de-DE" altLang="de-DE" sz="3500" dirty="0"/>
            </a:br>
            <a:r>
              <a:rPr lang="de-DE" altLang="de-DE" sz="3500" dirty="0"/>
              <a:t>Konsequenzen der verzögerten Identitätsentwicklung für die Partnerschaft?</a:t>
            </a:r>
            <a:br>
              <a:rPr lang="de-DE" altLang="de-DE" sz="3500" dirty="0"/>
            </a:br>
            <a:r>
              <a:rPr lang="de-DE" altLang="de-DE" sz="3500" dirty="0"/>
              <a:t/>
            </a:r>
            <a:br>
              <a:rPr lang="de-DE" altLang="de-DE" sz="3500" dirty="0"/>
            </a:br>
            <a:r>
              <a:rPr lang="de-DE" altLang="de-DE" sz="2400" dirty="0"/>
              <a:t>Erikson hat eine</a:t>
            </a:r>
            <a:br>
              <a:rPr lang="de-DE" altLang="de-DE" sz="2400" dirty="0"/>
            </a:br>
            <a:r>
              <a:rPr lang="de-DE" altLang="de-DE" sz="2400" dirty="0"/>
              <a:t>eindeutige Sequenz festgelegt</a:t>
            </a:r>
            <a:r>
              <a:rPr lang="de-DE" altLang="de-DE" sz="3500" dirty="0"/>
              <a:t>…</a:t>
            </a:r>
            <a:endParaRPr lang="de-DE" altLang="de-DE" sz="3500" i="1" dirty="0"/>
          </a:p>
        </p:txBody>
      </p:sp>
      <p:graphicFrame>
        <p:nvGraphicFramePr>
          <p:cNvPr id="938002" name="Group 18"/>
          <p:cNvGraphicFramePr>
            <a:graphicFrameLocks noGrp="1"/>
          </p:cNvGraphicFramePr>
          <p:nvPr/>
        </p:nvGraphicFramePr>
        <p:xfrm>
          <a:off x="1774826" y="3440114"/>
          <a:ext cx="6715125" cy="1717676"/>
        </p:xfrm>
        <a:graphic>
          <a:graphicData uri="http://schemas.openxmlformats.org/drawingml/2006/table">
            <a:tbl>
              <a:tblPr/>
              <a:tblGrid>
                <a:gridCol w="1568358">
                  <a:extLst>
                    <a:ext uri="{9D8B030D-6E8A-4147-A177-3AD203B41FA5}">
                      <a16:colId xmlns:a16="http://schemas.microsoft.com/office/drawing/2014/main" val="20000"/>
                    </a:ext>
                  </a:extLst>
                </a:gridCol>
                <a:gridCol w="5146767">
                  <a:extLst>
                    <a:ext uri="{9D8B030D-6E8A-4147-A177-3AD203B41FA5}">
                      <a16:colId xmlns:a16="http://schemas.microsoft.com/office/drawing/2014/main" val="20001"/>
                    </a:ext>
                  </a:extLst>
                </a:gridCol>
              </a:tblGrid>
              <a:tr h="8011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smtClean="0">
                          <a:ln>
                            <a:noFill/>
                          </a:ln>
                          <a:solidFill>
                            <a:schemeClr val="tx1"/>
                          </a:solidFill>
                          <a:effectLst/>
                          <a:latin typeface="Times New Roman" pitchFamily="18" charset="0"/>
                          <a:cs typeface="Arial" charset="0"/>
                        </a:rPr>
                        <a:t>Jugendalter</a:t>
                      </a:r>
                    </a:p>
                  </a:txBody>
                  <a:tcPr marL="89999" marR="89999" marT="46773" marB="46773" anchor="ctr" horzOverflow="overflow">
                    <a:lnL w="12700" cap="flat" cmpd="sng" algn="ctr">
                      <a:solidFill>
                        <a:schemeClr val="tx1"/>
                      </a:solidFill>
                      <a:prstDash val="solid"/>
                      <a:round/>
                      <a:headEnd type="none" w="lg" len="med"/>
                      <a:tailEnd type="none" w="lg" len="med"/>
                    </a:lnL>
                    <a:lnR w="12700" cap="flat" cmpd="sng" algn="ctr">
                      <a:solidFill>
                        <a:schemeClr val="tx1"/>
                      </a:solidFill>
                      <a:prstDash val="solid"/>
                      <a:round/>
                      <a:headEnd type="none" w="lg" len="med"/>
                      <a:tailEnd type="none" w="lg" len="med"/>
                    </a:lnR>
                    <a:lnT w="12700" cap="flat" cmpd="sng" algn="ctr">
                      <a:solidFill>
                        <a:schemeClr val="tx1"/>
                      </a:solidFill>
                      <a:prstDash val="solid"/>
                      <a:round/>
                      <a:headEnd type="none" w="lg" len="med"/>
                      <a:tailEnd type="none" w="lg" len="med"/>
                    </a:lnT>
                    <a:lnB w="12700" cap="flat" cmpd="sng" algn="ctr">
                      <a:solidFill>
                        <a:schemeClr val="tx1"/>
                      </a:solidFill>
                      <a:prstDash val="solid"/>
                      <a:round/>
                      <a:headEnd type="none" w="lg" len="med"/>
                      <a:tailEnd type="none" w="lg"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1" u="none" strike="noStrike" cap="none" normalizeH="0" baseline="0" dirty="0" smtClean="0">
                          <a:ln>
                            <a:noFill/>
                          </a:ln>
                          <a:solidFill>
                            <a:schemeClr val="tx1"/>
                          </a:solidFill>
                          <a:effectLst/>
                          <a:latin typeface="Times New Roman" pitchFamily="18" charset="0"/>
                          <a:cs typeface="Arial" charset="0"/>
                        </a:rPr>
                        <a:t>Identity vs. </a:t>
                      </a:r>
                      <a:r>
                        <a:rPr kumimoji="0" lang="de-DE" sz="1800" b="0" i="1" u="none" strike="noStrike" cap="none" normalizeH="0" baseline="0" dirty="0" err="1" smtClean="0">
                          <a:ln>
                            <a:noFill/>
                          </a:ln>
                          <a:solidFill>
                            <a:schemeClr val="tx1"/>
                          </a:solidFill>
                          <a:effectLst/>
                          <a:latin typeface="Times New Roman" pitchFamily="18" charset="0"/>
                          <a:cs typeface="Arial" charset="0"/>
                        </a:rPr>
                        <a:t>role</a:t>
                      </a:r>
                      <a:r>
                        <a:rPr kumimoji="0" lang="de-DE" sz="1800" b="0" i="1" u="none" strike="noStrike" cap="none" normalizeH="0" baseline="0" dirty="0" smtClean="0">
                          <a:ln>
                            <a:noFill/>
                          </a:ln>
                          <a:solidFill>
                            <a:schemeClr val="tx1"/>
                          </a:solidFill>
                          <a:effectLst/>
                          <a:latin typeface="Times New Roman" pitchFamily="18" charset="0"/>
                          <a:cs typeface="Arial" charset="0"/>
                        </a:rPr>
                        <a:t> </a:t>
                      </a:r>
                      <a:r>
                        <a:rPr kumimoji="0" lang="de-DE" sz="1800" b="0" i="1" u="none" strike="noStrike" cap="none" normalizeH="0" baseline="0" dirty="0" err="1" smtClean="0">
                          <a:ln>
                            <a:noFill/>
                          </a:ln>
                          <a:solidFill>
                            <a:schemeClr val="tx1"/>
                          </a:solidFill>
                          <a:effectLst/>
                          <a:latin typeface="Times New Roman" pitchFamily="18" charset="0"/>
                          <a:cs typeface="Arial" charset="0"/>
                        </a:rPr>
                        <a:t>confusion</a:t>
                      </a:r>
                      <a:r>
                        <a:rPr kumimoji="0" lang="de-DE" sz="1800" b="0" i="1" u="none" strike="noStrike" cap="none" normalizeH="0" baseline="0" dirty="0" smtClean="0">
                          <a:ln>
                            <a:noFill/>
                          </a:ln>
                          <a:solidFill>
                            <a:schemeClr val="tx1"/>
                          </a:solidFill>
                          <a:effectLst/>
                          <a:latin typeface="Times New Roman" pitchFamily="18" charset="0"/>
                          <a:cs typeface="Arial" charset="0"/>
                        </a:rPr>
                        <a:t>:</a:t>
                      </a:r>
                      <a:r>
                        <a:rPr kumimoji="0" lang="de-DE" sz="1800" b="0" i="0" u="none" strike="noStrike" cap="none" normalizeH="0" baseline="0" dirty="0" smtClean="0">
                          <a:ln>
                            <a:noFill/>
                          </a:ln>
                          <a:solidFill>
                            <a:schemeClr val="tx1"/>
                          </a:solidFill>
                          <a:effectLst/>
                          <a:latin typeface="Times New Roman" pitchFamily="18" charset="0"/>
                          <a:cs typeface="Arial" charset="0"/>
                        </a:rPr>
                        <a:t> Der Jugendliche versucht herauszufinden: „Wer bin ich?“ „Wer werde ich sein“</a:t>
                      </a:r>
                    </a:p>
                  </a:txBody>
                  <a:tcPr marL="89999" marR="89999" marT="46773" marB="46773" anchor="ctr" horzOverflow="overflow">
                    <a:lnL w="12700" cap="flat" cmpd="sng" algn="ctr">
                      <a:solidFill>
                        <a:schemeClr val="tx1"/>
                      </a:solidFill>
                      <a:prstDash val="solid"/>
                      <a:round/>
                      <a:headEnd type="none" w="lg" len="med"/>
                      <a:tailEnd type="none" w="lg" len="med"/>
                    </a:lnL>
                    <a:lnR w="12700" cap="flat" cmpd="sng" algn="ctr">
                      <a:solidFill>
                        <a:schemeClr val="tx1"/>
                      </a:solidFill>
                      <a:prstDash val="solid"/>
                      <a:round/>
                      <a:headEnd type="none" w="lg" len="med"/>
                      <a:tailEnd type="none" w="lg" len="med"/>
                    </a:lnR>
                    <a:lnT w="12700" cap="flat" cmpd="sng" algn="ctr">
                      <a:solidFill>
                        <a:schemeClr val="tx1"/>
                      </a:solidFill>
                      <a:prstDash val="solid"/>
                      <a:round/>
                      <a:headEnd type="none" w="lg" len="med"/>
                      <a:tailEnd type="none" w="lg" len="med"/>
                    </a:lnT>
                    <a:lnB w="12700" cap="flat" cmpd="sng" algn="ctr">
                      <a:solidFill>
                        <a:schemeClr val="tx1"/>
                      </a:solidFill>
                      <a:prstDash val="solid"/>
                      <a:round/>
                      <a:headEnd type="none" w="lg" len="med"/>
                      <a:tailEnd type="none" w="lg" len="med"/>
                    </a:lnB>
                    <a:lnTlToBr>
                      <a:noFill/>
                    </a:lnTlToBr>
                    <a:lnBlToTr>
                      <a:noFill/>
                    </a:lnBlToTr>
                    <a:solidFill>
                      <a:srgbClr val="DDDDDD"/>
                    </a:solidFill>
                  </a:tcPr>
                </a:tc>
                <a:extLst>
                  <a:ext uri="{0D108BD9-81ED-4DB2-BD59-A6C34878D82A}">
                    <a16:rowId xmlns:a16="http://schemas.microsoft.com/office/drawing/2014/main" val="10000"/>
                  </a:ext>
                </a:extLst>
              </a:tr>
              <a:tr h="9165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smtClean="0">
                          <a:ln>
                            <a:noFill/>
                          </a:ln>
                          <a:solidFill>
                            <a:schemeClr val="tx1"/>
                          </a:solidFill>
                          <a:effectLst/>
                          <a:latin typeface="Times New Roman" pitchFamily="18" charset="0"/>
                          <a:cs typeface="Arial" charset="0"/>
                        </a:rPr>
                        <a:t>Junges Erwachsenenalter</a:t>
                      </a:r>
                    </a:p>
                  </a:txBody>
                  <a:tcPr marL="89999" marR="89999" marT="46773" marB="46773" anchor="ctr" horzOverflow="overflow">
                    <a:lnL w="12700" cap="flat" cmpd="sng" algn="ctr">
                      <a:solidFill>
                        <a:schemeClr val="tx1"/>
                      </a:solidFill>
                      <a:prstDash val="solid"/>
                      <a:round/>
                      <a:headEnd type="none" w="lg" len="med"/>
                      <a:tailEnd type="none" w="lg" len="med"/>
                    </a:lnL>
                    <a:lnR w="12700" cap="flat" cmpd="sng" algn="ctr">
                      <a:solidFill>
                        <a:schemeClr val="tx1"/>
                      </a:solidFill>
                      <a:prstDash val="solid"/>
                      <a:round/>
                      <a:headEnd type="none" w="lg" len="med"/>
                      <a:tailEnd type="none" w="lg" len="med"/>
                    </a:lnR>
                    <a:lnT w="12700" cap="flat" cmpd="sng" algn="ctr">
                      <a:solidFill>
                        <a:schemeClr val="tx1"/>
                      </a:solidFill>
                      <a:prstDash val="solid"/>
                      <a:round/>
                      <a:headEnd type="none" w="lg" len="med"/>
                      <a:tailEnd type="none" w="lg" len="med"/>
                    </a:lnT>
                    <a:lnB w="12700" cap="flat" cmpd="sng" algn="ctr">
                      <a:solidFill>
                        <a:schemeClr val="tx1"/>
                      </a:solidFill>
                      <a:prstDash val="solid"/>
                      <a:round/>
                      <a:headEnd type="none" w="lg" len="med"/>
                      <a:tailEnd type="none" w="lg"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1" u="none" strike="noStrike" cap="none" normalizeH="0" baseline="0" dirty="0" err="1" smtClean="0">
                          <a:ln>
                            <a:noFill/>
                          </a:ln>
                          <a:solidFill>
                            <a:schemeClr val="tx1"/>
                          </a:solidFill>
                          <a:effectLst/>
                          <a:latin typeface="Times New Roman" pitchFamily="18" charset="0"/>
                          <a:cs typeface="Arial" charset="0"/>
                        </a:rPr>
                        <a:t>Intimacy</a:t>
                      </a:r>
                      <a:r>
                        <a:rPr kumimoji="0" lang="de-DE" sz="1800" b="0" i="1" u="none" strike="noStrike" cap="none" normalizeH="0" baseline="0" dirty="0" smtClean="0">
                          <a:ln>
                            <a:noFill/>
                          </a:ln>
                          <a:solidFill>
                            <a:schemeClr val="tx1"/>
                          </a:solidFill>
                          <a:effectLst/>
                          <a:latin typeface="Times New Roman" pitchFamily="18" charset="0"/>
                          <a:cs typeface="Arial" charset="0"/>
                        </a:rPr>
                        <a:t> vs. </a:t>
                      </a:r>
                      <a:r>
                        <a:rPr kumimoji="0" lang="de-DE" sz="1800" b="0" i="1" u="none" strike="noStrike" cap="none" normalizeH="0" baseline="0" dirty="0" err="1" smtClean="0">
                          <a:ln>
                            <a:noFill/>
                          </a:ln>
                          <a:solidFill>
                            <a:schemeClr val="tx1"/>
                          </a:solidFill>
                          <a:effectLst/>
                          <a:latin typeface="Times New Roman" pitchFamily="18" charset="0"/>
                          <a:cs typeface="Arial" charset="0"/>
                        </a:rPr>
                        <a:t>isolation</a:t>
                      </a:r>
                      <a:r>
                        <a:rPr kumimoji="0" lang="de-DE" sz="1800" b="0" i="1" u="none" strike="noStrike" cap="none" normalizeH="0" baseline="0" dirty="0" smtClean="0">
                          <a:ln>
                            <a:noFill/>
                          </a:ln>
                          <a:solidFill>
                            <a:schemeClr val="tx1"/>
                          </a:solidFill>
                          <a:effectLst/>
                          <a:latin typeface="Times New Roman" pitchFamily="18" charset="0"/>
                          <a:cs typeface="Arial" charset="0"/>
                        </a:rPr>
                        <a:t>:</a:t>
                      </a:r>
                      <a:r>
                        <a:rPr kumimoji="0" lang="de-DE" sz="1800" b="0" i="0" u="none" strike="noStrike" cap="none" normalizeH="0" baseline="0" dirty="0" smtClean="0">
                          <a:ln>
                            <a:noFill/>
                          </a:ln>
                          <a:solidFill>
                            <a:schemeClr val="tx1"/>
                          </a:solidFill>
                          <a:effectLst/>
                          <a:latin typeface="Times New Roman" pitchFamily="18" charset="0"/>
                          <a:cs typeface="Arial" charset="0"/>
                        </a:rPr>
                        <a:t> Junge Leute suchen nach Nähe und Liebe durch eine andere Person oder sind isoliert:</a:t>
                      </a:r>
                    </a:p>
                  </a:txBody>
                  <a:tcPr marL="89999" marR="89999" marT="46773" marB="46773" anchor="ctr" horzOverflow="overflow">
                    <a:lnL w="12700" cap="flat" cmpd="sng" algn="ctr">
                      <a:solidFill>
                        <a:schemeClr val="tx1"/>
                      </a:solidFill>
                      <a:prstDash val="solid"/>
                      <a:round/>
                      <a:headEnd type="none" w="lg" len="med"/>
                      <a:tailEnd type="none" w="lg" len="med"/>
                    </a:lnL>
                    <a:lnR w="12700" cap="flat" cmpd="sng" algn="ctr">
                      <a:solidFill>
                        <a:schemeClr val="tx1"/>
                      </a:solidFill>
                      <a:prstDash val="solid"/>
                      <a:round/>
                      <a:headEnd type="none" w="lg" len="med"/>
                      <a:tailEnd type="none" w="lg" len="med"/>
                    </a:lnR>
                    <a:lnT w="12700" cap="flat" cmpd="sng" algn="ctr">
                      <a:solidFill>
                        <a:schemeClr val="tx1"/>
                      </a:solidFill>
                      <a:prstDash val="solid"/>
                      <a:round/>
                      <a:headEnd type="none" w="lg" len="med"/>
                      <a:tailEnd type="none" w="lg" len="med"/>
                    </a:lnT>
                    <a:lnB w="12700" cap="flat" cmpd="sng" algn="ctr">
                      <a:solidFill>
                        <a:schemeClr val="tx1"/>
                      </a:solidFill>
                      <a:prstDash val="solid"/>
                      <a:round/>
                      <a:headEnd type="none" w="lg" len="med"/>
                      <a:tailEnd type="none" w="lg" len="med"/>
                    </a:lnB>
                    <a:lnTlToBr>
                      <a:noFill/>
                    </a:lnTlToBr>
                    <a:lnBlToTr>
                      <a:noFill/>
                    </a:lnBlToTr>
                    <a:solidFill>
                      <a:srgbClr val="DDDDDD"/>
                    </a:solidFill>
                  </a:tcPr>
                </a:tc>
                <a:extLst>
                  <a:ext uri="{0D108BD9-81ED-4DB2-BD59-A6C34878D82A}">
                    <a16:rowId xmlns:a16="http://schemas.microsoft.com/office/drawing/2014/main" val="10001"/>
                  </a:ext>
                </a:extLst>
              </a:tr>
            </a:tbl>
          </a:graphicData>
        </a:graphic>
      </p:graphicFrame>
      <p:sp>
        <p:nvSpPr>
          <p:cNvPr id="49167" name="Text Box 15"/>
          <p:cNvSpPr txBox="1">
            <a:spLocks noChangeArrowheads="1"/>
          </p:cNvSpPr>
          <p:nvPr/>
        </p:nvSpPr>
        <p:spPr bwMode="auto">
          <a:xfrm>
            <a:off x="6238875" y="5724525"/>
            <a:ext cx="4248150" cy="800100"/>
          </a:xfrm>
          <a:prstGeom prst="rect">
            <a:avLst/>
          </a:prstGeom>
          <a:solidFill>
            <a:srgbClr val="99CC00"/>
          </a:solidFill>
          <a:ln w="9525">
            <a:solidFill>
              <a:schemeClr val="accent1"/>
            </a:solidFill>
            <a:miter lim="800000"/>
            <a:headEnd/>
            <a:tailEnd/>
          </a:ln>
        </p:spPr>
        <p:txBody>
          <a:bodyPr>
            <a:spAutoFit/>
          </a:bodyPr>
          <a:lstStyle/>
          <a:p>
            <a:pPr>
              <a:defRPr/>
            </a:pPr>
            <a:r>
              <a:rPr lang="de-DE" dirty="0">
                <a:solidFill>
                  <a:srgbClr val="000000"/>
                </a:solidFill>
                <a:latin typeface="Times New Roman"/>
                <a:cs typeface="Arial" charset="0"/>
              </a:rPr>
              <a:t>.. </a:t>
            </a:r>
            <a:r>
              <a:rPr lang="de-DE" sz="1400" dirty="0" err="1">
                <a:solidFill>
                  <a:srgbClr val="000000"/>
                </a:solidFill>
                <a:latin typeface="Times New Roman"/>
                <a:cs typeface="Arial" charset="0"/>
              </a:rPr>
              <a:t>Intimacy</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is</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the</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ability</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to</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fuse</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your</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identity</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with</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somebody</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else’s</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without</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fear</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that</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you’re</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going</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to</a:t>
            </a:r>
            <a:r>
              <a:rPr lang="de-DE" sz="1400" dirty="0">
                <a:solidFill>
                  <a:srgbClr val="000000"/>
                </a:solidFill>
                <a:latin typeface="Times New Roman"/>
                <a:cs typeface="Arial" charset="0"/>
              </a:rPr>
              <a:t> lose </a:t>
            </a:r>
            <a:r>
              <a:rPr lang="de-DE" sz="1400" dirty="0" err="1">
                <a:solidFill>
                  <a:srgbClr val="000000"/>
                </a:solidFill>
                <a:latin typeface="Times New Roman"/>
                <a:cs typeface="Arial" charset="0"/>
              </a:rPr>
              <a:t>something</a:t>
            </a:r>
            <a:r>
              <a:rPr lang="de-DE" sz="1400" dirty="0">
                <a:solidFill>
                  <a:srgbClr val="000000"/>
                </a:solidFill>
                <a:latin typeface="Times New Roman"/>
                <a:cs typeface="Arial" charset="0"/>
              </a:rPr>
              <a:t> </a:t>
            </a:r>
            <a:r>
              <a:rPr lang="de-DE" sz="1400" dirty="0" err="1">
                <a:solidFill>
                  <a:srgbClr val="000000"/>
                </a:solidFill>
                <a:latin typeface="Times New Roman"/>
                <a:cs typeface="Arial" charset="0"/>
              </a:rPr>
              <a:t>yourself</a:t>
            </a:r>
            <a:r>
              <a:rPr lang="de-DE" sz="1400" dirty="0">
                <a:solidFill>
                  <a:srgbClr val="000000"/>
                </a:solidFill>
                <a:latin typeface="Times New Roman"/>
                <a:cs typeface="Arial" charset="0"/>
              </a:rPr>
              <a:t>.”</a:t>
            </a:r>
            <a:r>
              <a:rPr lang="en-GB" sz="1400" dirty="0">
                <a:solidFill>
                  <a:srgbClr val="000000"/>
                </a:solidFill>
                <a:latin typeface="Times New Roman"/>
                <a:cs typeface="Arial" charset="0"/>
              </a:rPr>
              <a:t> (Erikson 1980, S. 28). </a:t>
            </a:r>
            <a:endParaRPr lang="de-DE" sz="1400" dirty="0">
              <a:solidFill>
                <a:srgbClr val="000000"/>
              </a:solidFill>
              <a:latin typeface="Times New Roman"/>
              <a:cs typeface="Arial" charset="0"/>
            </a:endParaRPr>
          </a:p>
        </p:txBody>
      </p:sp>
      <p:pic>
        <p:nvPicPr>
          <p:cNvPr id="28687" name="Picture 17" descr="http://vizyon21yy.com/images/Egitim_Genl/Onemli_Insanlar/Bilim_Insanlari/Yabanci_Bilim_Insanlari/E_H_Erikson/Erik_Homburger_Erik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706" y="1794576"/>
            <a:ext cx="1714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831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92313" y="404813"/>
            <a:ext cx="8229600" cy="1143000"/>
          </a:xfrm>
        </p:spPr>
        <p:txBody>
          <a:bodyPr/>
          <a:lstStyle/>
          <a:p>
            <a:pPr eaLnBrk="1" hangingPunct="1">
              <a:defRPr/>
            </a:pPr>
            <a:r>
              <a:rPr lang="de-DE" sz="3800" kern="1200" dirty="0" smtClean="0">
                <a:effectLst>
                  <a:outerShdw blurRad="38100" dist="38100" dir="2700000" algn="tl">
                    <a:srgbClr val="000000">
                      <a:alpha val="43137"/>
                    </a:srgbClr>
                  </a:outerShdw>
                </a:effectLst>
              </a:rPr>
              <a:t>Identitätsentwicklung dauert an: </a:t>
            </a:r>
            <a:br>
              <a:rPr lang="de-DE" sz="3800" kern="1200" dirty="0" smtClean="0">
                <a:effectLst>
                  <a:outerShdw blurRad="38100" dist="38100" dir="2700000" algn="tl">
                    <a:srgbClr val="000000">
                      <a:alpha val="43137"/>
                    </a:srgbClr>
                  </a:outerShdw>
                </a:effectLst>
              </a:rPr>
            </a:br>
            <a:r>
              <a:rPr lang="de-DE" sz="3800" kern="1200" dirty="0" smtClean="0">
                <a:effectLst>
                  <a:outerShdw blurRad="38100" dist="38100" dir="2700000" algn="tl">
                    <a:srgbClr val="000000">
                      <a:alpha val="43137"/>
                    </a:srgbClr>
                  </a:outerShdw>
                </a:effectLst>
              </a:rPr>
              <a:t>Meta-Analyse an </a:t>
            </a:r>
            <a:r>
              <a:rPr lang="de-DE" sz="3800" kern="1200" dirty="0">
                <a:effectLst>
                  <a:outerShdw blurRad="38100" dist="38100" dir="2700000" algn="tl">
                    <a:srgbClr val="000000">
                      <a:alpha val="43137"/>
                    </a:srgbClr>
                  </a:outerShdw>
                </a:effectLst>
              </a:rPr>
              <a:t>500 Studien  </a:t>
            </a:r>
          </a:p>
        </p:txBody>
      </p:sp>
      <p:graphicFrame>
        <p:nvGraphicFramePr>
          <p:cNvPr id="851971" name="Group 3"/>
          <p:cNvGraphicFramePr>
            <a:graphicFrameLocks noGrp="1"/>
          </p:cNvGraphicFramePr>
          <p:nvPr>
            <p:ph type="tbl" idx="1"/>
          </p:nvPr>
        </p:nvGraphicFramePr>
        <p:xfrm>
          <a:off x="2814639" y="2801939"/>
          <a:ext cx="6696075" cy="2841625"/>
        </p:xfrm>
        <a:graphic>
          <a:graphicData uri="http://schemas.openxmlformats.org/drawingml/2006/table">
            <a:tbl>
              <a:tblPr/>
              <a:tblGrid>
                <a:gridCol w="1152525">
                  <a:extLst>
                    <a:ext uri="{9D8B030D-6E8A-4147-A177-3AD203B41FA5}">
                      <a16:colId xmlns:a16="http://schemas.microsoft.com/office/drawing/2014/main" val="20000"/>
                    </a:ext>
                  </a:extLst>
                </a:gridCol>
                <a:gridCol w="2511425">
                  <a:extLst>
                    <a:ext uri="{9D8B030D-6E8A-4147-A177-3AD203B41FA5}">
                      <a16:colId xmlns:a16="http://schemas.microsoft.com/office/drawing/2014/main" val="20001"/>
                    </a:ext>
                  </a:extLst>
                </a:gridCol>
                <a:gridCol w="3032125">
                  <a:extLst>
                    <a:ext uri="{9D8B030D-6E8A-4147-A177-3AD203B41FA5}">
                      <a16:colId xmlns:a16="http://schemas.microsoft.com/office/drawing/2014/main" val="20002"/>
                    </a:ext>
                  </a:extLst>
                </a:gridCol>
              </a:tblGrid>
              <a:tr h="557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mj-lt"/>
                        <a:cs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mj-lt"/>
                          <a:cs typeface="Arial" charset="0"/>
                        </a:rPr>
                        <a:t>JA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mj-lt"/>
                          <a:cs typeface="Arial" charset="0"/>
                        </a:rPr>
                        <a:t>NEIN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2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mj-lt"/>
                          <a:cs typeface="Arial" charset="0"/>
                        </a:rPr>
                        <a:t/>
                      </a:r>
                      <a:br>
                        <a:rPr kumimoji="0" lang="de-DE" sz="1600" b="0" i="0" u="none" strike="noStrike" cap="none" normalizeH="0" baseline="0" smtClean="0">
                          <a:ln>
                            <a:noFill/>
                          </a:ln>
                          <a:solidFill>
                            <a:schemeClr val="tx1"/>
                          </a:solidFill>
                          <a:effectLst/>
                          <a:latin typeface="+mj-lt"/>
                          <a:cs typeface="Arial" charset="0"/>
                        </a:rPr>
                      </a:br>
                      <a:r>
                        <a:rPr kumimoji="0" lang="de-DE" sz="1600" b="0" i="0" u="none" strike="noStrike" cap="none" normalizeH="0" baseline="0" smtClean="0">
                          <a:ln>
                            <a:noFill/>
                          </a:ln>
                          <a:solidFill>
                            <a:schemeClr val="tx1"/>
                          </a:solidFill>
                          <a:effectLst/>
                          <a:latin typeface="+mj-lt"/>
                          <a:cs typeface="Arial" charset="0"/>
                        </a:rPr>
                        <a:t> </a:t>
                      </a:r>
                      <a:r>
                        <a:rPr kumimoji="0" lang="de-DE" sz="2800" b="0" i="0" u="none" strike="noStrike" cap="none" normalizeH="0" baseline="0" smtClean="0">
                          <a:ln>
                            <a:noFill/>
                          </a:ln>
                          <a:solidFill>
                            <a:schemeClr val="tx1"/>
                          </a:solidFill>
                          <a:effectLst/>
                          <a:latin typeface="+mj-lt"/>
                          <a:cs typeface="Arial" charset="0"/>
                        </a:rPr>
                        <a:t>JA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1" i="0" u="none" strike="noStrike" cap="none" normalizeH="0" baseline="0" dirty="0" err="1" smtClean="0">
                          <a:ln>
                            <a:noFill/>
                          </a:ln>
                          <a:solidFill>
                            <a:srgbClr val="FF0000"/>
                          </a:solidFill>
                          <a:effectLst/>
                          <a:latin typeface="+mj-lt"/>
                          <a:cs typeface="Arial" charset="0"/>
                        </a:rPr>
                        <a:t>Achieved</a:t>
                      </a:r>
                      <a:endParaRPr kumimoji="0" lang="de-DE" sz="2200" b="1" i="0" u="none" strike="noStrike" cap="none" normalizeH="0" baseline="0" dirty="0" smtClean="0">
                        <a:ln>
                          <a:noFill/>
                        </a:ln>
                        <a:solidFill>
                          <a:srgbClr val="FF0000"/>
                        </a:solidFill>
                        <a:effectLst/>
                        <a:latin typeface="+mj-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1" i="0" u="none" strike="noStrike" cap="none" normalizeH="0" baseline="0" dirty="0" smtClean="0">
                          <a:ln>
                            <a:noFill/>
                          </a:ln>
                          <a:solidFill>
                            <a:srgbClr val="FF0000"/>
                          </a:solidFill>
                          <a:effectLst/>
                          <a:latin typeface="+mj-lt"/>
                          <a:cs typeface="Arial" charset="0"/>
                        </a:rPr>
                        <a:t>34%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smtClean="0">
                          <a:ln>
                            <a:noFill/>
                          </a:ln>
                          <a:solidFill>
                            <a:schemeClr val="tx1"/>
                          </a:solidFill>
                          <a:effectLst/>
                          <a:latin typeface="+mj-lt"/>
                          <a:cs typeface="Arial" charset="0"/>
                        </a:rPr>
                        <a:t>Moratorium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smtClean="0">
                          <a:ln>
                            <a:noFill/>
                          </a:ln>
                          <a:solidFill>
                            <a:schemeClr val="tx1"/>
                          </a:solidFill>
                          <a:effectLst/>
                          <a:latin typeface="+mj-lt"/>
                          <a:cs typeface="Arial" charset="0"/>
                        </a:rPr>
                        <a:t>26%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1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mj-lt"/>
                          <a:cs typeface="Arial" charset="0"/>
                        </a:rPr>
                        <a:t/>
                      </a:r>
                      <a:br>
                        <a:rPr kumimoji="0" lang="de-DE" sz="1600" b="0" i="0" u="none" strike="noStrike" cap="none" normalizeH="0" baseline="0" smtClean="0">
                          <a:ln>
                            <a:noFill/>
                          </a:ln>
                          <a:solidFill>
                            <a:schemeClr val="tx1"/>
                          </a:solidFill>
                          <a:effectLst/>
                          <a:latin typeface="+mj-lt"/>
                          <a:cs typeface="Arial" charset="0"/>
                        </a:rPr>
                      </a:br>
                      <a:r>
                        <a:rPr kumimoji="0" lang="de-DE" sz="1600" b="0" i="0" u="none" strike="noStrike" cap="none" normalizeH="0" baseline="0" smtClean="0">
                          <a:ln>
                            <a:noFill/>
                          </a:ln>
                          <a:solidFill>
                            <a:schemeClr val="tx1"/>
                          </a:solidFill>
                          <a:effectLst/>
                          <a:latin typeface="+mj-lt"/>
                          <a:cs typeface="Arial" charset="0"/>
                        </a:rPr>
                        <a:t>  </a:t>
                      </a:r>
                      <a:r>
                        <a:rPr kumimoji="0" lang="de-DE" sz="2800" b="0" i="0" u="none" strike="noStrike" cap="none" normalizeH="0" baseline="0" smtClean="0">
                          <a:ln>
                            <a:noFill/>
                          </a:ln>
                          <a:solidFill>
                            <a:schemeClr val="tx1"/>
                          </a:solidFill>
                          <a:effectLst/>
                          <a:latin typeface="+mj-lt"/>
                          <a:cs typeface="Arial" charset="0"/>
                        </a:rPr>
                        <a:t>NEIN</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dirty="0" err="1" smtClean="0">
                          <a:ln>
                            <a:noFill/>
                          </a:ln>
                          <a:solidFill>
                            <a:schemeClr val="accent3"/>
                          </a:solidFill>
                          <a:effectLst/>
                          <a:latin typeface="+mj-lt"/>
                          <a:cs typeface="Arial" charset="0"/>
                        </a:rPr>
                        <a:t>Foreclosure</a:t>
                      </a:r>
                      <a:endParaRPr kumimoji="0" lang="de-DE" sz="2200" b="0" i="0" u="none" strike="noStrike" cap="none" normalizeH="0" baseline="0" dirty="0" smtClean="0">
                        <a:ln>
                          <a:noFill/>
                        </a:ln>
                        <a:solidFill>
                          <a:schemeClr val="accent3"/>
                        </a:solidFill>
                        <a:effectLst/>
                        <a:latin typeface="+mj-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dirty="0" smtClean="0">
                          <a:ln>
                            <a:noFill/>
                          </a:ln>
                          <a:solidFill>
                            <a:schemeClr val="accent3"/>
                          </a:solidFill>
                          <a:effectLst/>
                          <a:latin typeface="+mj-lt"/>
                          <a:cs typeface="Arial" charset="0"/>
                        </a:rPr>
                        <a:t>19%</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dirty="0" smtClean="0">
                          <a:ln>
                            <a:noFill/>
                          </a:ln>
                          <a:solidFill>
                            <a:schemeClr val="tx1"/>
                          </a:solidFill>
                          <a:effectLst/>
                          <a:latin typeface="+mj-lt"/>
                          <a:cs typeface="Arial" charset="0"/>
                        </a:rPr>
                        <a:t>Diffusion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200" b="0" i="0" u="none" strike="noStrike" cap="none" normalizeH="0" baseline="0" dirty="0" smtClean="0">
                          <a:ln>
                            <a:noFill/>
                          </a:ln>
                          <a:solidFill>
                            <a:schemeClr val="tx1"/>
                          </a:solidFill>
                          <a:effectLst/>
                          <a:latin typeface="+mj-lt"/>
                          <a:cs typeface="Arial" charset="0"/>
                        </a:rPr>
                        <a:t>21%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200" b="0" i="0" u="none" strike="noStrike" cap="none" normalizeH="0" baseline="0" dirty="0" smtClean="0">
                        <a:ln>
                          <a:noFill/>
                        </a:ln>
                        <a:solidFill>
                          <a:schemeClr val="tx1"/>
                        </a:solidFill>
                        <a:effectLst/>
                        <a:latin typeface="+mj-lt"/>
                        <a:cs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13" name="Rectangle 21"/>
          <p:cNvSpPr>
            <a:spLocks noChangeArrowheads="1"/>
          </p:cNvSpPr>
          <p:nvPr/>
        </p:nvSpPr>
        <p:spPr bwMode="auto">
          <a:xfrm>
            <a:off x="4614863" y="2154238"/>
            <a:ext cx="3384550" cy="519112"/>
          </a:xfrm>
          <a:prstGeom prst="rect">
            <a:avLst/>
          </a:prstGeom>
          <a:solidFill>
            <a:schemeClr val="accent2">
              <a:lumMod val="60000"/>
              <a:lumOff val="40000"/>
            </a:schemeClr>
          </a:solidFill>
          <a:ln>
            <a:noFill/>
          </a:ln>
          <a:extLst/>
        </p:spPr>
        <p:txBody>
          <a:bodyPr>
            <a:spAutoFit/>
          </a:bodyPr>
          <a:lstStyle/>
          <a:p>
            <a:pPr eaLnBrk="1" hangingPunct="1">
              <a:defRPr/>
            </a:pPr>
            <a:r>
              <a:rPr lang="de-DE" sz="2800" dirty="0">
                <a:latin typeface="Arial" charset="0"/>
                <a:cs typeface="Arial" charset="0"/>
              </a:rPr>
              <a:t>       </a:t>
            </a:r>
            <a:r>
              <a:rPr lang="de-DE" sz="2800" dirty="0" err="1">
                <a:solidFill>
                  <a:schemeClr val="accent3"/>
                </a:solidFill>
                <a:latin typeface="+mj-lt"/>
                <a:cs typeface="Arial" charset="0"/>
              </a:rPr>
              <a:t>Commitment</a:t>
            </a:r>
            <a:endParaRPr lang="de-DE" sz="2800" dirty="0">
              <a:solidFill>
                <a:schemeClr val="accent3"/>
              </a:solidFill>
              <a:latin typeface="+mj-lt"/>
              <a:cs typeface="Arial" charset="0"/>
            </a:endParaRPr>
          </a:p>
        </p:txBody>
      </p:sp>
      <p:sp>
        <p:nvSpPr>
          <p:cNvPr id="33814" name="Rectangle 22"/>
          <p:cNvSpPr>
            <a:spLocks noChangeArrowheads="1"/>
          </p:cNvSpPr>
          <p:nvPr/>
        </p:nvSpPr>
        <p:spPr bwMode="auto">
          <a:xfrm rot="16200000">
            <a:off x="1058863" y="3983038"/>
            <a:ext cx="2592388" cy="519113"/>
          </a:xfrm>
          <a:prstGeom prst="rect">
            <a:avLst/>
          </a:prstGeom>
          <a:solidFill>
            <a:schemeClr val="accent1"/>
          </a:solidFill>
          <a:ln>
            <a:noFill/>
          </a:ln>
          <a:extLst/>
        </p:spPr>
        <p:txBody>
          <a:bodyPr>
            <a:spAutoFit/>
          </a:bodyPr>
          <a:lstStyle/>
          <a:p>
            <a:pPr algn="ctr" eaLnBrk="1" hangingPunct="1">
              <a:defRPr/>
            </a:pPr>
            <a:r>
              <a:rPr lang="de-DE" sz="2800" dirty="0">
                <a:latin typeface="+mj-lt"/>
                <a:cs typeface="Arial" charset="0"/>
              </a:rPr>
              <a:t>Exploration</a:t>
            </a:r>
          </a:p>
        </p:txBody>
      </p:sp>
      <p:sp>
        <p:nvSpPr>
          <p:cNvPr id="33815" name="Text Box 23"/>
          <p:cNvSpPr txBox="1">
            <a:spLocks noChangeArrowheads="1"/>
          </p:cNvSpPr>
          <p:nvPr/>
        </p:nvSpPr>
        <p:spPr bwMode="auto">
          <a:xfrm>
            <a:off x="7953375" y="6215064"/>
            <a:ext cx="2571750" cy="554037"/>
          </a:xfrm>
          <a:prstGeom prst="rect">
            <a:avLst/>
          </a:prstGeom>
          <a:solidFill>
            <a:schemeClr val="bg2">
              <a:lumMod val="40000"/>
              <a:lumOff val="60000"/>
            </a:schemeClr>
          </a:solidFill>
          <a:ln w="9525">
            <a:noFill/>
            <a:miter lim="800000"/>
            <a:headEnd/>
            <a:tailEnd/>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000" dirty="0" err="1">
                <a:latin typeface="+mn-lt"/>
              </a:rPr>
              <a:t>Kroger, J. et al. </a:t>
            </a:r>
            <a:r>
              <a:rPr lang="en-GB" sz="1000" dirty="0">
                <a:latin typeface="+mn-lt"/>
              </a:rPr>
              <a:t>(2010): Identity status during </a:t>
            </a:r>
            <a:br>
              <a:rPr lang="en-GB" sz="1000" dirty="0">
                <a:latin typeface="+mn-lt"/>
              </a:rPr>
            </a:br>
            <a:r>
              <a:rPr lang="en-GB" sz="1000" dirty="0">
                <a:latin typeface="+mn-lt"/>
              </a:rPr>
              <a:t>adolescence and young adulthood: </a:t>
            </a:r>
            <a:br>
              <a:rPr lang="en-GB" sz="1000" dirty="0">
                <a:latin typeface="+mn-lt"/>
              </a:rPr>
            </a:br>
            <a:r>
              <a:rPr lang="en-GB" sz="1000" dirty="0">
                <a:latin typeface="+mn-lt"/>
              </a:rPr>
              <a:t>A meta-analyses. </a:t>
            </a:r>
            <a:r>
              <a:rPr lang="en-GB" sz="1000" dirty="0" err="1">
                <a:latin typeface="+mn-lt"/>
              </a:rPr>
              <a:t>Journal of Adolescence.</a:t>
            </a:r>
            <a:endParaRPr lang="de-DE" sz="1000" dirty="0" err="1">
              <a:latin typeface="+mn-lt"/>
            </a:endParaRPr>
          </a:p>
        </p:txBody>
      </p:sp>
      <p:sp>
        <p:nvSpPr>
          <p:cNvPr id="2" name="Ellipse 1"/>
          <p:cNvSpPr/>
          <p:nvPr/>
        </p:nvSpPr>
        <p:spPr>
          <a:xfrm rot="20346845">
            <a:off x="4202113" y="3217863"/>
            <a:ext cx="2252662" cy="1104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srgbClr val="FF0000"/>
              </a:solidFill>
            </a:endParaRPr>
          </a:p>
        </p:txBody>
      </p:sp>
    </p:spTree>
    <p:extLst>
      <p:ext uri="{BB962C8B-B14F-4D97-AF65-F5344CB8AC3E}">
        <p14:creationId xmlns:p14="http://schemas.microsoft.com/office/powerpoint/2010/main" val="1213975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74638"/>
            <a:ext cx="8229600" cy="1262062"/>
          </a:xfrm>
        </p:spPr>
        <p:txBody>
          <a:bodyPr anchor="t">
            <a:spAutoFit/>
          </a:bodyPr>
          <a:lstStyle/>
          <a:p>
            <a:pPr eaLnBrk="1" hangingPunct="1">
              <a:tabLst>
                <a:tab pos="1260475" algn="l"/>
              </a:tabLst>
              <a:defRPr/>
            </a:pPr>
            <a:r>
              <a:rPr lang="de-DE" sz="3800" dirty="0">
                <a:effectLst>
                  <a:outerShdw blurRad="38100" dist="38100" dir="2700000" algn="tl">
                    <a:srgbClr val="000000">
                      <a:alpha val="43137"/>
                    </a:srgbClr>
                  </a:outerShdw>
                </a:effectLst>
              </a:rPr>
              <a:t>Wie Kinder Geschlechtsidentität konstruieren und aufrechterhalten</a:t>
            </a:r>
          </a:p>
        </p:txBody>
      </p:sp>
      <p:sp>
        <p:nvSpPr>
          <p:cNvPr id="22531" name="Rectangle 3"/>
          <p:cNvSpPr>
            <a:spLocks noGrp="1" noChangeArrowheads="1"/>
          </p:cNvSpPr>
          <p:nvPr>
            <p:ph type="body" idx="1"/>
          </p:nvPr>
        </p:nvSpPr>
        <p:spPr>
          <a:xfrm>
            <a:off x="2381250" y="3000375"/>
            <a:ext cx="3754438" cy="3168650"/>
          </a:xfrm>
        </p:spPr>
        <p:txBody>
          <a:bodyPr/>
          <a:lstStyle/>
          <a:p>
            <a:pPr eaLnBrk="1" hangingPunct="1"/>
            <a:r>
              <a:rPr lang="de-DE" altLang="de-DE" sz="2400"/>
              <a:t>88 % spielen nur mit dem Kindern des eigenen Geschlechts</a:t>
            </a:r>
          </a:p>
          <a:p>
            <a:pPr eaLnBrk="1" hangingPunct="1"/>
            <a:r>
              <a:rPr lang="de-DE" altLang="de-DE" sz="2400"/>
              <a:t>Reine Jungen/Mädchen-Spiele</a:t>
            </a:r>
          </a:p>
          <a:p>
            <a:pPr eaLnBrk="1" hangingPunct="1"/>
            <a:r>
              <a:rPr lang="de-DE" altLang="de-DE" sz="2400"/>
              <a:t>Dennoch: Viel Spiel an den Geschlechtsgrenzen (</a:t>
            </a:r>
            <a:r>
              <a:rPr lang="de-DE" altLang="de-DE" sz="2400">
                <a:solidFill>
                  <a:srgbClr val="FF0000"/>
                </a:solidFill>
              </a:rPr>
              <a:t>borderwork</a:t>
            </a:r>
            <a:r>
              <a:rPr lang="de-DE" altLang="de-DE" sz="2400"/>
              <a:t>) zu sehen</a:t>
            </a:r>
          </a:p>
        </p:txBody>
      </p:sp>
      <p:sp>
        <p:nvSpPr>
          <p:cNvPr id="11268" name="Text Box 5"/>
          <p:cNvSpPr txBox="1">
            <a:spLocks noChangeArrowheads="1"/>
          </p:cNvSpPr>
          <p:nvPr/>
        </p:nvSpPr>
        <p:spPr bwMode="auto">
          <a:xfrm>
            <a:off x="6461780" y="3000375"/>
            <a:ext cx="3455987" cy="256685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65113" indent="-265113" eaLnBrk="1" hangingPunct="1">
              <a:spcBef>
                <a:spcPct val="20000"/>
              </a:spcBef>
              <a:buFontTx/>
              <a:buChar char="•"/>
              <a:defRPr/>
            </a:pPr>
            <a:r>
              <a:rPr lang="de-DE" sz="2400" dirty="0">
                <a:latin typeface="Times New Roman" pitchFamily="18" charset="0"/>
              </a:rPr>
              <a:t>Kaum „</a:t>
            </a:r>
            <a:r>
              <a:rPr lang="de-DE" sz="2400" dirty="0" err="1">
                <a:latin typeface="Times New Roman" pitchFamily="18" charset="0"/>
              </a:rPr>
              <a:t>cross</a:t>
            </a:r>
            <a:r>
              <a:rPr lang="de-DE" sz="2400" dirty="0">
                <a:latin typeface="Times New Roman" pitchFamily="18" charset="0"/>
              </a:rPr>
              <a:t>-sex </a:t>
            </a:r>
            <a:r>
              <a:rPr lang="de-DE" sz="2400" dirty="0" err="1">
                <a:latin typeface="Times New Roman" pitchFamily="18" charset="0"/>
              </a:rPr>
              <a:t>play</a:t>
            </a:r>
            <a:r>
              <a:rPr lang="de-DE" sz="2400" dirty="0">
                <a:latin typeface="Times New Roman" pitchFamily="18" charset="0"/>
              </a:rPr>
              <a:t>“, zwischen 2–10 % </a:t>
            </a:r>
          </a:p>
          <a:p>
            <a:pPr marL="265113" indent="-265113" eaLnBrk="1" hangingPunct="1">
              <a:spcBef>
                <a:spcPct val="20000"/>
              </a:spcBef>
              <a:buFontTx/>
              <a:buChar char="•"/>
              <a:tabLst>
                <a:tab pos="92075" algn="l"/>
              </a:tabLst>
              <a:defRPr/>
            </a:pPr>
            <a:r>
              <a:rPr lang="de-DE" sz="2400" dirty="0">
                <a:latin typeface="Times New Roman" pitchFamily="18" charset="0"/>
              </a:rPr>
              <a:t>auch andere Art zu spielen: </a:t>
            </a:r>
            <a:r>
              <a:rPr lang="de-DE" sz="2400" dirty="0" smtClean="0">
                <a:latin typeface="Times New Roman" pitchFamily="18" charset="0"/>
              </a:rPr>
              <a:t>beobachtend</a:t>
            </a:r>
            <a:r>
              <a:rPr lang="de-DE" sz="2400" dirty="0">
                <a:latin typeface="Times New Roman" pitchFamily="18" charset="0"/>
              </a:rPr>
              <a:t>, </a:t>
            </a:r>
            <a:r>
              <a:rPr lang="de-DE" sz="2400" dirty="0" smtClean="0">
                <a:latin typeface="Times New Roman" pitchFamily="18" charset="0"/>
              </a:rPr>
              <a:t>deutlich </a:t>
            </a:r>
            <a:r>
              <a:rPr lang="de-DE" sz="2400" dirty="0">
                <a:latin typeface="Times New Roman" pitchFamily="18" charset="0"/>
              </a:rPr>
              <a:t>gehemmter</a:t>
            </a:r>
          </a:p>
          <a:p>
            <a:pPr eaLnBrk="1" hangingPunct="1">
              <a:spcBef>
                <a:spcPct val="50000"/>
              </a:spcBef>
              <a:defRPr/>
            </a:pPr>
            <a:endParaRPr lang="de-DE" sz="2400" dirty="0">
              <a:latin typeface="Times New Roman" pitchFamily="18" charset="0"/>
            </a:endParaRPr>
          </a:p>
        </p:txBody>
      </p:sp>
      <p:sp>
        <p:nvSpPr>
          <p:cNvPr id="11269" name="Text Box 6"/>
          <p:cNvSpPr txBox="1">
            <a:spLocks noChangeArrowheads="1"/>
          </p:cNvSpPr>
          <p:nvPr/>
        </p:nvSpPr>
        <p:spPr bwMode="auto">
          <a:xfrm>
            <a:off x="3287713" y="1844676"/>
            <a:ext cx="4824412" cy="892175"/>
          </a:xfrm>
          <a:prstGeom prst="rect">
            <a:avLst/>
          </a:prstGeom>
          <a:solidFill>
            <a:srgbClr val="FF000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defRPr/>
            </a:pPr>
            <a:r>
              <a:rPr lang="de-DE" sz="2000" dirty="0">
                <a:solidFill>
                  <a:schemeClr val="bg1"/>
                </a:solidFill>
                <a:latin typeface="+mj-lt"/>
              </a:rPr>
              <a:t>Geschlechtssegregation deutlich mit 5 Jahren, </a:t>
            </a:r>
          </a:p>
          <a:p>
            <a:pPr eaLnBrk="1" hangingPunct="1">
              <a:lnSpc>
                <a:spcPct val="80000"/>
              </a:lnSpc>
              <a:spcBef>
                <a:spcPct val="20000"/>
              </a:spcBef>
              <a:defRPr/>
            </a:pPr>
            <a:r>
              <a:rPr lang="de-DE" sz="2000" dirty="0">
                <a:solidFill>
                  <a:schemeClr val="bg1"/>
                </a:solidFill>
                <a:latin typeface="+mj-lt"/>
              </a:rPr>
              <a:t>Spitze in der </a:t>
            </a:r>
            <a:r>
              <a:rPr lang="de-DE" sz="2000" dirty="0" smtClean="0">
                <a:solidFill>
                  <a:schemeClr val="bg1"/>
                </a:solidFill>
                <a:latin typeface="+mj-lt"/>
              </a:rPr>
              <a:t>Grundschulzeit</a:t>
            </a:r>
            <a:endParaRPr lang="de-DE" sz="2000" dirty="0">
              <a:solidFill>
                <a:schemeClr val="bg1"/>
              </a:solidFill>
              <a:latin typeface="+mj-lt"/>
            </a:endParaRPr>
          </a:p>
        </p:txBody>
      </p:sp>
      <p:sp>
        <p:nvSpPr>
          <p:cNvPr id="11270" name="Text Box 8"/>
          <p:cNvSpPr txBox="1">
            <a:spLocks noChangeArrowheads="1"/>
          </p:cNvSpPr>
          <p:nvPr/>
        </p:nvSpPr>
        <p:spPr bwMode="auto">
          <a:xfrm>
            <a:off x="6589059" y="2393576"/>
            <a:ext cx="1523066" cy="246221"/>
          </a:xfrm>
          <a:prstGeom prst="rect">
            <a:avLst/>
          </a:prstGeom>
          <a:solidFill>
            <a:schemeClr val="bg2">
              <a:lumMod val="40000"/>
              <a:lumOff val="60000"/>
            </a:schemeClr>
          </a:solidFill>
          <a:ln w="9525">
            <a:noFill/>
            <a:miter lim="800000"/>
            <a:headEnd/>
            <a:tailEnd/>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000" dirty="0" err="1">
                <a:solidFill>
                  <a:srgbClr val="000000"/>
                </a:solidFill>
                <a:latin typeface="Times New Roman" pitchFamily="18" charset="0"/>
              </a:rPr>
              <a:t>Aydt</a:t>
            </a:r>
            <a:r>
              <a:rPr lang="de-DE" sz="1000" dirty="0">
                <a:solidFill>
                  <a:srgbClr val="000000"/>
                </a:solidFill>
                <a:latin typeface="Times New Roman" pitchFamily="18" charset="0"/>
              </a:rPr>
              <a:t> &amp; </a:t>
            </a:r>
            <a:r>
              <a:rPr lang="de-DE" sz="1000" dirty="0" err="1">
                <a:solidFill>
                  <a:srgbClr val="000000"/>
                </a:solidFill>
                <a:latin typeface="Times New Roman" pitchFamily="18" charset="0"/>
              </a:rPr>
              <a:t>Corsoro</a:t>
            </a:r>
            <a:r>
              <a:rPr lang="de-DE" sz="1000" dirty="0">
                <a:solidFill>
                  <a:srgbClr val="000000"/>
                </a:solidFill>
                <a:latin typeface="Times New Roman" pitchFamily="18" charset="0"/>
              </a:rPr>
              <a:t> (2003)</a:t>
            </a:r>
          </a:p>
        </p:txBody>
      </p:sp>
      <p:sp>
        <p:nvSpPr>
          <p:cNvPr id="4" name="Pfeil nach rechts 3"/>
          <p:cNvSpPr/>
          <p:nvPr/>
        </p:nvSpPr>
        <p:spPr>
          <a:xfrm>
            <a:off x="7212059" y="5600598"/>
            <a:ext cx="1494304" cy="654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9081247" y="5390404"/>
            <a:ext cx="1308848" cy="1200329"/>
          </a:xfrm>
          <a:prstGeom prst="rect">
            <a:avLst/>
          </a:prstGeom>
          <a:solidFill>
            <a:srgbClr val="FF99CC"/>
          </a:solidFill>
        </p:spPr>
        <p:txBody>
          <a:bodyPr wrap="square" rtlCol="0">
            <a:spAutoFit/>
          </a:bodyPr>
          <a:lstStyle/>
          <a:p>
            <a:r>
              <a:rPr lang="de-DE" dirty="0" smtClean="0"/>
              <a:t>Starke Ablehnung: Mein Leben in Rosa!</a:t>
            </a:r>
            <a:endParaRPr lang="de-DE" dirty="0"/>
          </a:p>
        </p:txBody>
      </p:sp>
    </p:spTree>
    <p:extLst>
      <p:ext uri="{BB962C8B-B14F-4D97-AF65-F5344CB8AC3E}">
        <p14:creationId xmlns:p14="http://schemas.microsoft.com/office/powerpoint/2010/main" val="545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4638"/>
            <a:ext cx="8229600" cy="1262062"/>
          </a:xfrm>
        </p:spPr>
        <p:txBody>
          <a:bodyPr anchor="t">
            <a:spAutoFit/>
          </a:bodyPr>
          <a:lstStyle/>
          <a:p>
            <a:pPr eaLnBrk="1" hangingPunct="1">
              <a:tabLst>
                <a:tab pos="1260475" algn="l"/>
              </a:tabLst>
              <a:defRPr/>
            </a:pPr>
            <a:r>
              <a:rPr lang="de-DE" sz="3800" dirty="0">
                <a:effectLst>
                  <a:outerShdw blurRad="38100" dist="38100" dir="2700000" algn="tl">
                    <a:srgbClr val="000000">
                      <a:alpha val="43137"/>
                    </a:srgbClr>
                  </a:outerShdw>
                </a:effectLst>
              </a:rPr>
              <a:t>Identität wird immer deutlicher relational</a:t>
            </a:r>
          </a:p>
        </p:txBody>
      </p:sp>
      <p:sp>
        <p:nvSpPr>
          <p:cNvPr id="31747" name="Rectangle 3"/>
          <p:cNvSpPr>
            <a:spLocks noGrp="1" noChangeArrowheads="1"/>
          </p:cNvSpPr>
          <p:nvPr>
            <p:ph type="body" idx="1"/>
          </p:nvPr>
        </p:nvSpPr>
        <p:spPr>
          <a:xfrm>
            <a:off x="1919288" y="1773238"/>
            <a:ext cx="8229600" cy="4464050"/>
          </a:xfrm>
        </p:spPr>
        <p:txBody>
          <a:bodyPr/>
          <a:lstStyle/>
          <a:p>
            <a:pPr eaLnBrk="1" hangingPunct="1">
              <a:lnSpc>
                <a:spcPct val="90000"/>
              </a:lnSpc>
            </a:pPr>
            <a:r>
              <a:rPr lang="de-DE" altLang="de-DE" sz="2400" dirty="0"/>
              <a:t>Sich selbst immer stärker im  Verhältnis zu anderen definieren</a:t>
            </a:r>
          </a:p>
          <a:p>
            <a:pPr eaLnBrk="1" hangingPunct="1">
              <a:lnSpc>
                <a:spcPct val="90000"/>
              </a:lnSpc>
            </a:pPr>
            <a:r>
              <a:rPr lang="de-DE" altLang="de-DE" sz="2400" dirty="0"/>
              <a:t>Immer stärker psychologische Charakterisierung für sich selbst und andere </a:t>
            </a:r>
          </a:p>
          <a:p>
            <a:pPr eaLnBrk="1" hangingPunct="1">
              <a:lnSpc>
                <a:spcPct val="90000"/>
              </a:lnSpc>
            </a:pPr>
            <a:r>
              <a:rPr lang="de-DE" altLang="de-DE" sz="2400" dirty="0"/>
              <a:t>Zugleich können sie sich in Vergangenheit und Zukunft sehen („</a:t>
            </a:r>
            <a:r>
              <a:rPr lang="de-DE" altLang="de-DE" sz="2400" b="1" dirty="0" err="1">
                <a:solidFill>
                  <a:srgbClr val="FF0000"/>
                </a:solidFill>
              </a:rPr>
              <a:t>self</a:t>
            </a:r>
            <a:r>
              <a:rPr lang="de-DE" altLang="de-DE" sz="2400" b="1" dirty="0">
                <a:solidFill>
                  <a:srgbClr val="FF0000"/>
                </a:solidFill>
              </a:rPr>
              <a:t> in time</a:t>
            </a:r>
            <a:r>
              <a:rPr lang="de-DE" altLang="de-DE" sz="2400" dirty="0"/>
              <a:t>“)</a:t>
            </a:r>
          </a:p>
          <a:p>
            <a:pPr eaLnBrk="1" hangingPunct="1">
              <a:lnSpc>
                <a:spcPct val="90000"/>
              </a:lnSpc>
            </a:pPr>
            <a:r>
              <a:rPr lang="de-DE" altLang="de-DE" sz="2400" dirty="0"/>
              <a:t>Integration von negativen und positiven Selbstaspekten, oft ausgeprägt auch durch einen </a:t>
            </a:r>
            <a:r>
              <a:rPr lang="de-DE" altLang="de-DE" sz="2400" b="1" dirty="0">
                <a:solidFill>
                  <a:srgbClr val="FF0000"/>
                </a:solidFill>
              </a:rPr>
              <a:t>handelnden</a:t>
            </a:r>
            <a:r>
              <a:rPr lang="de-DE" altLang="de-DE" sz="2400" dirty="0"/>
              <a:t> und einen </a:t>
            </a:r>
            <a:r>
              <a:rPr lang="de-DE" altLang="de-DE" sz="2400" b="1" dirty="0">
                <a:solidFill>
                  <a:srgbClr val="FF0000"/>
                </a:solidFill>
              </a:rPr>
              <a:t>beobachtenden</a:t>
            </a:r>
            <a:r>
              <a:rPr lang="de-DE" altLang="de-DE" sz="2400" dirty="0"/>
              <a:t> Teil</a:t>
            </a:r>
          </a:p>
          <a:p>
            <a:pPr eaLnBrk="1" hangingPunct="1">
              <a:lnSpc>
                <a:spcPct val="90000"/>
              </a:lnSpc>
            </a:pPr>
            <a:r>
              <a:rPr lang="de-DE" altLang="de-DE" sz="2400" b="1" dirty="0">
                <a:solidFill>
                  <a:srgbClr val="FF0000"/>
                </a:solidFill>
              </a:rPr>
              <a:t>Identitätsexploration</a:t>
            </a:r>
            <a:r>
              <a:rPr lang="de-DE" altLang="de-DE" sz="2400" dirty="0"/>
              <a:t> in Tagebüchern, </a:t>
            </a:r>
            <a:r>
              <a:rPr lang="de-DE" altLang="de-DE" sz="2400" dirty="0" smtClean="0"/>
              <a:t>Foren </a:t>
            </a:r>
            <a:r>
              <a:rPr lang="de-DE" altLang="de-DE" sz="2400" dirty="0"/>
              <a:t>und Blogs</a:t>
            </a:r>
          </a:p>
          <a:p>
            <a:pPr eaLnBrk="1" hangingPunct="1">
              <a:lnSpc>
                <a:spcPct val="90000"/>
              </a:lnSpc>
            </a:pPr>
            <a:endParaRPr lang="de-DE" altLang="de-DE" sz="2800" dirty="0"/>
          </a:p>
        </p:txBody>
      </p:sp>
    </p:spTree>
    <p:extLst>
      <p:ext uri="{BB962C8B-B14F-4D97-AF65-F5344CB8AC3E}">
        <p14:creationId xmlns:p14="http://schemas.microsoft.com/office/powerpoint/2010/main" val="37556108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341313"/>
            <a:ext cx="8229600" cy="1262062"/>
          </a:xfrm>
        </p:spPr>
        <p:txBody>
          <a:bodyPr anchor="t">
            <a:spAutoFit/>
          </a:bodyPr>
          <a:lstStyle/>
          <a:p>
            <a:pPr eaLnBrk="1" hangingPunct="1">
              <a:tabLst>
                <a:tab pos="1260475" algn="l"/>
              </a:tabLst>
              <a:defRPr/>
            </a:pPr>
            <a:r>
              <a:rPr lang="de-DE" sz="3800" dirty="0">
                <a:effectLst>
                  <a:outerShdw blurRad="38100" dist="38100" dir="2700000" algn="tl">
                    <a:srgbClr val="000000">
                      <a:alpha val="43137"/>
                    </a:srgbClr>
                  </a:outerShdw>
                </a:effectLst>
              </a:rPr>
              <a:t>Für therapeutische Prozesse besonders </a:t>
            </a:r>
            <a:r>
              <a:rPr lang="de-DE" sz="3800" dirty="0" smtClean="0">
                <a:effectLst>
                  <a:outerShdw blurRad="38100" dist="38100" dir="2700000" algn="tl">
                    <a:srgbClr val="000000">
                      <a:alpha val="43137"/>
                    </a:srgbClr>
                  </a:outerShdw>
                </a:effectLst>
              </a:rPr>
              <a:t>wichtig: </a:t>
            </a:r>
            <a:r>
              <a:rPr lang="de-DE" sz="3800" dirty="0">
                <a:effectLst>
                  <a:outerShdw blurRad="38100" dist="38100" dir="2700000" algn="tl">
                    <a:srgbClr val="000000">
                      <a:alpha val="43137"/>
                    </a:srgbClr>
                  </a:outerShdw>
                </a:effectLst>
              </a:rPr>
              <a:t>der narrative Ansatz</a:t>
            </a:r>
          </a:p>
        </p:txBody>
      </p:sp>
      <p:sp>
        <p:nvSpPr>
          <p:cNvPr id="32771" name="Rectangle 3"/>
          <p:cNvSpPr>
            <a:spLocks noGrp="1" noChangeArrowheads="1"/>
          </p:cNvSpPr>
          <p:nvPr>
            <p:ph idx="1"/>
          </p:nvPr>
        </p:nvSpPr>
        <p:spPr>
          <a:xfrm>
            <a:off x="1919288" y="1916113"/>
            <a:ext cx="8229600" cy="2952750"/>
          </a:xfrm>
        </p:spPr>
        <p:txBody>
          <a:bodyPr/>
          <a:lstStyle/>
          <a:p>
            <a:pPr marL="0" indent="0" eaLnBrk="1" hangingPunct="1">
              <a:lnSpc>
                <a:spcPct val="90000"/>
              </a:lnSpc>
              <a:buNone/>
            </a:pPr>
            <a:r>
              <a:rPr lang="de-DE" altLang="de-DE" sz="2400" b="1" dirty="0">
                <a:solidFill>
                  <a:srgbClr val="FF0000"/>
                </a:solidFill>
              </a:rPr>
              <a:t>Das Ich als Geschichtenerzähler (</a:t>
            </a:r>
            <a:r>
              <a:rPr lang="de-DE" altLang="de-DE" sz="2400" b="1" dirty="0" err="1">
                <a:solidFill>
                  <a:srgbClr val="FF0000"/>
                </a:solidFill>
              </a:rPr>
              <a:t>McAdams</a:t>
            </a:r>
            <a:r>
              <a:rPr lang="de-DE" altLang="de-DE" sz="2400" b="1" dirty="0">
                <a:solidFill>
                  <a:srgbClr val="FF0000"/>
                </a:solidFill>
              </a:rPr>
              <a:t>, </a:t>
            </a:r>
            <a:r>
              <a:rPr lang="de-DE" altLang="de-DE" sz="2400" b="1" dirty="0" smtClean="0">
                <a:solidFill>
                  <a:srgbClr val="FF0000"/>
                </a:solidFill>
              </a:rPr>
              <a:t>1993, Habermas, 2015)</a:t>
            </a:r>
            <a:endParaRPr lang="de-DE" altLang="de-DE" sz="2400" b="1" dirty="0">
              <a:solidFill>
                <a:srgbClr val="FF0000"/>
              </a:solidFill>
            </a:endParaRPr>
          </a:p>
          <a:p>
            <a:pPr eaLnBrk="1" hangingPunct="1">
              <a:lnSpc>
                <a:spcPct val="90000"/>
              </a:lnSpc>
            </a:pPr>
            <a:endParaRPr lang="de-DE" altLang="de-DE" sz="2400" dirty="0" smtClean="0"/>
          </a:p>
          <a:p>
            <a:pPr eaLnBrk="1" hangingPunct="1">
              <a:lnSpc>
                <a:spcPct val="90000"/>
              </a:lnSpc>
            </a:pPr>
            <a:r>
              <a:rPr lang="de-DE" altLang="de-DE" sz="2400" dirty="0" smtClean="0"/>
              <a:t>Kann </a:t>
            </a:r>
            <a:r>
              <a:rPr lang="de-DE" altLang="de-DE" sz="2400" dirty="0"/>
              <a:t>der Patient seine Identitätsentwicklung als Prozess darstellen? Führten Erfahrungen zu mehr Exploration, Suche nach Erklärung und Bedeutung?</a:t>
            </a:r>
          </a:p>
          <a:p>
            <a:pPr eaLnBrk="1" hangingPunct="1">
              <a:lnSpc>
                <a:spcPct val="90000"/>
              </a:lnSpc>
            </a:pPr>
            <a:r>
              <a:rPr lang="de-DE" altLang="de-DE" sz="2400" dirty="0"/>
              <a:t>Sieht er sich selbst als Agenten in dieser Entwicklung? </a:t>
            </a:r>
          </a:p>
          <a:p>
            <a:pPr eaLnBrk="1" hangingPunct="1">
              <a:lnSpc>
                <a:spcPct val="90000"/>
              </a:lnSpc>
            </a:pPr>
            <a:r>
              <a:rPr lang="de-DE" altLang="de-DE" sz="2400" dirty="0"/>
              <a:t>Hat er verstanden, das Krisen zu einer Identitätsreifung/</a:t>
            </a:r>
            <a:br>
              <a:rPr lang="de-DE" altLang="de-DE" sz="2400" dirty="0"/>
            </a:br>
            <a:r>
              <a:rPr lang="de-DE" altLang="de-DE" sz="2400" dirty="0"/>
              <a:t>-veränderung führen können? </a:t>
            </a:r>
          </a:p>
          <a:p>
            <a:pPr eaLnBrk="1" hangingPunct="1">
              <a:lnSpc>
                <a:spcPct val="90000"/>
              </a:lnSpc>
            </a:pPr>
            <a:endParaRPr lang="de-DE" altLang="de-DE" sz="2400" dirty="0"/>
          </a:p>
          <a:p>
            <a:pPr eaLnBrk="1" hangingPunct="1">
              <a:lnSpc>
                <a:spcPct val="90000"/>
              </a:lnSpc>
            </a:pPr>
            <a:endParaRPr lang="de-DE" altLang="de-DE" sz="2400" dirty="0"/>
          </a:p>
          <a:p>
            <a:pPr eaLnBrk="1" hangingPunct="1">
              <a:lnSpc>
                <a:spcPct val="90000"/>
              </a:lnSpc>
            </a:pPr>
            <a:endParaRPr lang="de-DE" altLang="de-DE" sz="2400" dirty="0"/>
          </a:p>
        </p:txBody>
      </p:sp>
      <p:sp>
        <p:nvSpPr>
          <p:cNvPr id="32772" name="AutoShape 4"/>
          <p:cNvSpPr>
            <a:spLocks noChangeArrowheads="1"/>
          </p:cNvSpPr>
          <p:nvPr/>
        </p:nvSpPr>
        <p:spPr bwMode="auto">
          <a:xfrm>
            <a:off x="2050865" y="56134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1800">
              <a:latin typeface="Arial" panose="020B0604020202020204" pitchFamily="34" charset="0"/>
            </a:endParaRPr>
          </a:p>
        </p:txBody>
      </p:sp>
      <p:sp>
        <p:nvSpPr>
          <p:cNvPr id="57349" name="Text Box 5"/>
          <p:cNvSpPr txBox="1">
            <a:spLocks noChangeArrowheads="1"/>
          </p:cNvSpPr>
          <p:nvPr/>
        </p:nvSpPr>
        <p:spPr bwMode="auto">
          <a:xfrm>
            <a:off x="3098426" y="5464176"/>
            <a:ext cx="6337300" cy="784225"/>
          </a:xfrm>
          <a:prstGeom prst="rect">
            <a:avLst/>
          </a:prstGeom>
          <a:solidFill>
            <a:schemeClr val="accent1"/>
          </a:solidFill>
          <a:ln w="1270">
            <a:solidFill>
              <a:schemeClr val="tx1"/>
            </a:solid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de-DE" dirty="0">
                <a:latin typeface="+mj-lt"/>
              </a:rPr>
              <a:t>Durchs Leben im Zeitraffer, jeden Tag eine neue Identität:</a:t>
            </a:r>
          </a:p>
          <a:p>
            <a:pPr eaLnBrk="1" hangingPunct="1">
              <a:spcBef>
                <a:spcPct val="50000"/>
              </a:spcBef>
              <a:defRPr/>
            </a:pPr>
            <a:r>
              <a:rPr lang="de-DE" dirty="0">
                <a:latin typeface="+mj-lt"/>
              </a:rPr>
              <a:t> “Oskar und die Dame in rosa“ (E. Schmitt)</a:t>
            </a:r>
          </a:p>
        </p:txBody>
      </p:sp>
    </p:spTree>
    <p:extLst>
      <p:ext uri="{BB962C8B-B14F-4D97-AF65-F5344CB8AC3E}">
        <p14:creationId xmlns:p14="http://schemas.microsoft.com/office/powerpoint/2010/main" val="33572374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8"/>
          <p:cNvGraphicFramePr>
            <a:graphicFrameLocks noGrp="1" noChangeAspect="1"/>
          </p:cNvGraphicFramePr>
          <p:nvPr>
            <p:ph sz="half" idx="2"/>
            <p:extLst>
              <p:ext uri="{D42A27DB-BD31-4B8C-83A1-F6EECF244321}">
                <p14:modId xmlns:p14="http://schemas.microsoft.com/office/powerpoint/2010/main" val="3675458333"/>
              </p:ext>
            </p:extLst>
          </p:nvPr>
        </p:nvGraphicFramePr>
        <p:xfrm>
          <a:off x="824753" y="2734236"/>
          <a:ext cx="11881874" cy="6095162"/>
        </p:xfrm>
        <a:graphic>
          <a:graphicData uri="http://schemas.openxmlformats.org/presentationml/2006/ole">
            <mc:AlternateContent xmlns:mc="http://schemas.openxmlformats.org/markup-compatibility/2006">
              <mc:Choice xmlns:v="urn:schemas-microsoft-com:vml" Requires="v">
                <p:oleObj spid="_x0000_s1054" name="Diagramm" r:id="rId4" imgW="12730445" imgH="7586818" progId="MSGraph.Chart.8">
                  <p:embed followColorScheme="full"/>
                </p:oleObj>
              </mc:Choice>
              <mc:Fallback>
                <p:oleObj name="Diagramm" r:id="rId4" imgW="12730445" imgH="7586818" progId="MSGraph.Chart.8">
                  <p:embed followColorScheme="full"/>
                  <p:pic>
                    <p:nvPicPr>
                      <p:cNvPr id="34818" name="Object 18"/>
                      <p:cNvPicPr>
                        <a:picLocks noChangeAspect="1" noChangeArrowheads="1"/>
                      </p:cNvPicPr>
                      <p:nvPr/>
                    </p:nvPicPr>
                    <p:blipFill>
                      <a:blip r:embed="rId5"/>
                      <a:srcRect/>
                      <a:stretch>
                        <a:fillRect/>
                      </a:stretch>
                    </p:blipFill>
                    <p:spPr bwMode="auto">
                      <a:xfrm>
                        <a:off x="824753" y="2734236"/>
                        <a:ext cx="11881874" cy="6095162"/>
                      </a:xfrm>
                      <a:prstGeom prst="rect">
                        <a:avLst/>
                      </a:prstGeom>
                      <a:noFill/>
                      <a:ln>
                        <a:noFill/>
                      </a:ln>
                    </p:spPr>
                  </p:pic>
                </p:oleObj>
              </mc:Fallback>
            </mc:AlternateContent>
          </a:graphicData>
        </a:graphic>
      </p:graphicFrame>
      <p:sp>
        <p:nvSpPr>
          <p:cNvPr id="20483" name="Rectangle 9"/>
          <p:cNvSpPr>
            <a:spLocks noGrp="1" noChangeArrowheads="1"/>
          </p:cNvSpPr>
          <p:nvPr>
            <p:ph type="title"/>
          </p:nvPr>
        </p:nvSpPr>
        <p:spPr>
          <a:xfrm>
            <a:off x="1703388" y="214314"/>
            <a:ext cx="8812212" cy="1754187"/>
          </a:xfrm>
        </p:spPr>
        <p:txBody>
          <a:bodyPr anchor="t">
            <a:spAutoFit/>
          </a:bodyPr>
          <a:lstStyle/>
          <a:p>
            <a:pPr eaLnBrk="1" hangingPunct="1">
              <a:tabLst>
                <a:tab pos="1260475" algn="l"/>
              </a:tabLst>
              <a:defRPr/>
            </a:pPr>
            <a:r>
              <a:rPr lang="de-DE" sz="3500" dirty="0">
                <a:effectLst>
                  <a:outerShdw blurRad="38100" dist="38100" dir="2700000" algn="tl">
                    <a:srgbClr val="000000">
                      <a:alpha val="43137"/>
                    </a:srgbClr>
                  </a:outerShdw>
                </a:effectLst>
              </a:rPr>
              <a:t>„Selbst“ ist die häufigste Kategorie in Mädchentagebüchern…und noch häufiger bei Jungen!</a:t>
            </a:r>
          </a:p>
        </p:txBody>
      </p:sp>
      <p:sp>
        <p:nvSpPr>
          <p:cNvPr id="34820" name="Text Box 10"/>
          <p:cNvSpPr txBox="1">
            <a:spLocks noChangeArrowheads="1"/>
          </p:cNvSpPr>
          <p:nvPr/>
        </p:nvSpPr>
        <p:spPr bwMode="auto">
          <a:xfrm>
            <a:off x="1981200" y="62484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de-DE" altLang="de-DE" sz="1400"/>
          </a:p>
        </p:txBody>
      </p:sp>
      <p:sp>
        <p:nvSpPr>
          <p:cNvPr id="34821" name="AutoShape 12"/>
          <p:cNvSpPr>
            <a:spLocks noChangeArrowheads="1"/>
          </p:cNvSpPr>
          <p:nvPr/>
        </p:nvSpPr>
        <p:spPr bwMode="auto">
          <a:xfrm rot="16200000">
            <a:off x="2871319" y="4025383"/>
            <a:ext cx="360362" cy="254000"/>
          </a:xfrm>
          <a:prstGeom prst="leftArrow">
            <a:avLst>
              <a:gd name="adj1" fmla="val 50000"/>
              <a:gd name="adj2" fmla="val 3546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1800">
              <a:latin typeface="Arial" panose="020B0604020202020204" pitchFamily="34" charset="0"/>
            </a:endParaRPr>
          </a:p>
        </p:txBody>
      </p:sp>
      <p:sp>
        <p:nvSpPr>
          <p:cNvPr id="34822" name="Text Box 13"/>
          <p:cNvSpPr txBox="1">
            <a:spLocks noChangeArrowheads="1"/>
          </p:cNvSpPr>
          <p:nvPr/>
        </p:nvSpPr>
        <p:spPr bwMode="auto">
          <a:xfrm>
            <a:off x="1326775" y="2206532"/>
            <a:ext cx="158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de-DE" altLang="de-DE" sz="1800" b="1" dirty="0">
                <a:solidFill>
                  <a:srgbClr val="CC0000"/>
                </a:solidFill>
              </a:rPr>
              <a:t>„Ich selbst“</a:t>
            </a:r>
          </a:p>
        </p:txBody>
      </p:sp>
      <p:sp>
        <p:nvSpPr>
          <p:cNvPr id="34823" name="AutoShape 14"/>
          <p:cNvSpPr>
            <a:spLocks noChangeArrowheads="1"/>
          </p:cNvSpPr>
          <p:nvPr/>
        </p:nvSpPr>
        <p:spPr bwMode="auto">
          <a:xfrm rot="16200000">
            <a:off x="1946275" y="2686895"/>
            <a:ext cx="323850" cy="254000"/>
          </a:xfrm>
          <a:prstGeom prst="leftArrow">
            <a:avLst>
              <a:gd name="adj1" fmla="val 50000"/>
              <a:gd name="adj2" fmla="val 3542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1800">
              <a:latin typeface="Arial" panose="020B0604020202020204" pitchFamily="34" charset="0"/>
            </a:endParaRPr>
          </a:p>
        </p:txBody>
      </p:sp>
      <p:sp>
        <p:nvSpPr>
          <p:cNvPr id="34824" name="Text Box 15"/>
          <p:cNvSpPr txBox="1">
            <a:spLocks noChangeArrowheads="1"/>
          </p:cNvSpPr>
          <p:nvPr/>
        </p:nvSpPr>
        <p:spPr bwMode="auto">
          <a:xfrm>
            <a:off x="2458333" y="3469343"/>
            <a:ext cx="2814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de-DE" altLang="de-DE" sz="1800" dirty="0">
                <a:solidFill>
                  <a:srgbClr val="CC0000"/>
                </a:solidFill>
              </a:rPr>
              <a:t>„</a:t>
            </a:r>
            <a:r>
              <a:rPr lang="de-DE" altLang="de-DE" sz="1800" b="1" dirty="0">
                <a:solidFill>
                  <a:srgbClr val="CC0000"/>
                </a:solidFill>
              </a:rPr>
              <a:t>Freund/Freundin</a:t>
            </a:r>
            <a:r>
              <a:rPr lang="de-DE" altLang="de-DE" sz="1800" dirty="0">
                <a:solidFill>
                  <a:srgbClr val="CC0000"/>
                </a:solidFill>
              </a:rPr>
              <a:t>“</a:t>
            </a:r>
          </a:p>
        </p:txBody>
      </p:sp>
      <p:sp>
        <p:nvSpPr>
          <p:cNvPr id="34825" name="AutoShape 16"/>
          <p:cNvSpPr>
            <a:spLocks noChangeArrowheads="1"/>
          </p:cNvSpPr>
          <p:nvPr/>
        </p:nvSpPr>
        <p:spPr bwMode="auto">
          <a:xfrm rot="16200000">
            <a:off x="6836569" y="4124748"/>
            <a:ext cx="360362" cy="254000"/>
          </a:xfrm>
          <a:prstGeom prst="leftArrow">
            <a:avLst>
              <a:gd name="adj1" fmla="val 50000"/>
              <a:gd name="adj2" fmla="val 3546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de-DE" altLang="de-DE" sz="1800">
              <a:latin typeface="Arial" panose="020B0604020202020204" pitchFamily="34" charset="0"/>
            </a:endParaRPr>
          </a:p>
        </p:txBody>
      </p:sp>
      <p:sp>
        <p:nvSpPr>
          <p:cNvPr id="34826" name="Text Box 17"/>
          <p:cNvSpPr txBox="1">
            <a:spLocks noChangeArrowheads="1"/>
          </p:cNvSpPr>
          <p:nvPr/>
        </p:nvSpPr>
        <p:spPr bwMode="auto">
          <a:xfrm>
            <a:off x="6015317" y="3469343"/>
            <a:ext cx="13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de-DE" altLang="de-DE" sz="1800" b="1" dirty="0">
                <a:solidFill>
                  <a:srgbClr val="CC0000"/>
                </a:solidFill>
              </a:rPr>
              <a:t>„</a:t>
            </a:r>
            <a:r>
              <a:rPr lang="de-DE" altLang="de-DE" sz="1800" b="1" dirty="0" smtClean="0">
                <a:solidFill>
                  <a:srgbClr val="CC0000"/>
                </a:solidFill>
              </a:rPr>
              <a:t>Körper“</a:t>
            </a:r>
            <a:endParaRPr lang="de-DE" altLang="de-DE" sz="1800" b="1" dirty="0">
              <a:solidFill>
                <a:srgbClr val="CC0000"/>
              </a:solidFill>
            </a:endParaRPr>
          </a:p>
        </p:txBody>
      </p:sp>
    </p:spTree>
    <p:extLst>
      <p:ext uri="{BB962C8B-B14F-4D97-AF65-F5344CB8AC3E}">
        <p14:creationId xmlns:p14="http://schemas.microsoft.com/office/powerpoint/2010/main" val="924583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tandarddesign">
  <a:themeElements>
    <a:clrScheme name="1_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3300"/>
      </a:hlink>
      <a:folHlink>
        <a:srgbClr val="99CC00"/>
      </a:folHlink>
    </a:clrScheme>
    <a:fontScheme name="1_Standarddesign">
      <a:majorFont>
        <a:latin typeface="Times New Roman"/>
        <a:ea typeface=""/>
        <a:cs typeface="Arial"/>
      </a:majorFont>
      <a:minorFont>
        <a:latin typeface="Times New Roman"/>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1_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tandarddesign">
  <a:themeElements>
    <a:clrScheme name="1_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3300"/>
      </a:hlink>
      <a:folHlink>
        <a:srgbClr val="99CC00"/>
      </a:folHlink>
    </a:clrScheme>
    <a:fontScheme name="1_Standarddesign">
      <a:majorFont>
        <a:latin typeface="Times New Roman"/>
        <a:ea typeface=""/>
        <a:cs typeface="Arial"/>
      </a:majorFont>
      <a:minorFont>
        <a:latin typeface="Times New Roman"/>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clrMap bg1="lt1" tx1="dk1" bg2="lt2" tx2="dk2" accent1="accent1" accent2="accent2" accent3="accent3" accent4="accent4" accent5="accent5" accent6="accent6" hlink="hlink" folHlink="folHlink"/>
    </a:extraClrScheme>
    <a:extraClrScheme>
      <a:clrScheme name="1_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633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7498</Words>
  <Application>Microsoft Office PowerPoint</Application>
  <PresentationFormat>Breitbild</PresentationFormat>
  <Paragraphs>618</Paragraphs>
  <Slides>59</Slides>
  <Notes>43</Notes>
  <HiddenSlides>2</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2</vt:i4>
      </vt:variant>
      <vt:variant>
        <vt:lpstr>Folientitel</vt:lpstr>
      </vt:variant>
      <vt:variant>
        <vt:i4>59</vt:i4>
      </vt:variant>
    </vt:vector>
  </HeadingPairs>
  <TitlesOfParts>
    <vt:vector size="67" baseType="lpstr">
      <vt:lpstr>Arial</vt:lpstr>
      <vt:lpstr>Calibri</vt:lpstr>
      <vt:lpstr>Symbol</vt:lpstr>
      <vt:lpstr>Times New Roman</vt:lpstr>
      <vt:lpstr>3_Standarddesign</vt:lpstr>
      <vt:lpstr>4_Standarddesign</vt:lpstr>
      <vt:lpstr>Diagramm</vt:lpstr>
      <vt:lpstr>Dokument</vt:lpstr>
      <vt:lpstr>Identität und Partnerschaft, bisexuelles Schwanken und andere Probleme</vt:lpstr>
      <vt:lpstr>Transidentität als nicht- pathologische Varianten der normalen Identitätsentwicklung  Binäre Vorstellung veraltet?   Das dritte Geschlecht </vt:lpstr>
      <vt:lpstr>Gliederung </vt:lpstr>
      <vt:lpstr>1.  Schlaglichter auf die Identitätsentwicklung</vt:lpstr>
      <vt:lpstr>Geschlechtsidentität</vt:lpstr>
      <vt:lpstr>Wie Kinder Geschlechtsidentität konstruieren und aufrechterhalten</vt:lpstr>
      <vt:lpstr>Identität wird immer deutlicher relational</vt:lpstr>
      <vt:lpstr>Für therapeutische Prozesse besonders wichtig: der narrative Ansatz</vt:lpstr>
      <vt:lpstr>„Selbst“ ist die häufigste Kategorie in Mädchentagebüchern…und noch häufiger bei Jungen!</vt:lpstr>
      <vt:lpstr>Für Erikson (1950, 1968) war die Identitätsentwicklung zentral in der  Adoleszenz…</vt:lpstr>
      <vt:lpstr>2.  Annäherungen  an ein Phänomen</vt:lpstr>
      <vt:lpstr>Bisexuelles Schwanken im Jugendtagebuch von Karen Horney?</vt:lpstr>
      <vt:lpstr>La Maison de Colette</vt:lpstr>
      <vt:lpstr>Bisexuelles Schwanken als früher Indikator lesbischer Orientierung?  </vt:lpstr>
      <vt:lpstr>3.  Theoretische Konzepte</vt:lpstr>
      <vt:lpstr>Konzepte in der  psychoanalyt. Theorie</vt:lpstr>
      <vt:lpstr>Das 5 - Phasenmodell  Blos (1967)</vt:lpstr>
      <vt:lpstr>Wandel der theoretischen  Konzeptionen</vt:lpstr>
      <vt:lpstr>Bisexuelles Schwanken als Entwicklungsphänomen</vt:lpstr>
      <vt:lpstr>4.  Gefahren durch die Doppelidentifikation </vt:lpstr>
      <vt:lpstr>“Präödipale Bindung an die Mutter dauert länger an…”</vt:lpstr>
      <vt:lpstr>Gefahren durch die zunehmende Angleichung an den Körper der Mutter</vt:lpstr>
      <vt:lpstr>Wenn die Differenzierung misslingt: Intrusive Mütter und die Tochter als Selbstobjekt</vt:lpstr>
      <vt:lpstr>Der Vater- ein gefährliches Objekt</vt:lpstr>
      <vt:lpstr>Integration von Aspekten des Vaters</vt:lpstr>
      <vt:lpstr>4.  Der weniger  gefährliche Weg: Mädchenfreundschaften</vt:lpstr>
      <vt:lpstr>Besonderheiten des Mädchennetzwerkes </vt:lpstr>
      <vt:lpstr>!</vt:lpstr>
      <vt:lpstr>Stufe 3: Enge Freundschaft als intimer gegenseitiger Austausch</vt:lpstr>
      <vt:lpstr>Aktivitäten mit den besten Freundinnen im Mädchentagebuch (Seiffge-Krenke, 2001)</vt:lpstr>
      <vt:lpstr>Das bisexuelle Schwanken</vt:lpstr>
      <vt:lpstr>Zugleich Schutz und Trost bei der Annäherung  an „den Mann“</vt:lpstr>
      <vt:lpstr>5.  Auswirkungen auf die Partnerschaft</vt:lpstr>
      <vt:lpstr>PowerPoint-Präsentation</vt:lpstr>
      <vt:lpstr>Identität und Beziehungen: Noch Platz fürs Selbst?</vt:lpstr>
      <vt:lpstr>Frida Kahlos Symbiosen…</vt:lpstr>
      <vt:lpstr> …setzten sich fort mit Diego Rivera</vt:lpstr>
      <vt:lpstr>Wir haben heute mehr Indikatoren für  zu distanzierte Beziehungen: Pseudointimität</vt:lpstr>
      <vt:lpstr>Frauenfreundschaften vs. Männerfreundschaften</vt:lpstr>
      <vt:lpstr>Auswirkungen auf romantische Beziehungen</vt:lpstr>
      <vt:lpstr>5.  Schluss: Warum sind historisch alte Konzepte heute wieder so bedeutsam?</vt:lpstr>
      <vt:lpstr>Transidentität als nicht- pathologische Varianten der normalen Identitätsentwicklung  Binäre Vorstellung veraltet?   Das dritte Geschlecht </vt:lpstr>
      <vt:lpstr>Nochmals Colette: Das Mädchen in der Triade</vt:lpstr>
      <vt:lpstr>Fixierung auf das ödipale Thema und Machtstellung der Tochter…</vt:lpstr>
      <vt:lpstr>Veränderter gesellschaftlicher Kontext erlaubt den vollständigen Ödipuskomplex</vt:lpstr>
      <vt:lpstr>Vielen Dank für Ihre  Aufmerksamkeit!</vt:lpstr>
      <vt:lpstr>Weiterentwicklungen</vt:lpstr>
      <vt:lpstr>Zentrale Masturbationsphantasie</vt:lpstr>
      <vt:lpstr>PowerPoint-Präsentation</vt:lpstr>
      <vt:lpstr>Dagegen: Das 4 - Phasenmodell der romantischen Entwicklung (Brown, 1999)</vt:lpstr>
      <vt:lpstr>Emerging adults:  Time of flux and diversity</vt:lpstr>
      <vt:lpstr>Paare, in denen die Partner zu separat sind… </vt:lpstr>
      <vt:lpstr>Frida Kahlos Symbiosen…</vt:lpstr>
      <vt:lpstr>…setzten sich fort mit Diego Rivera</vt:lpstr>
      <vt:lpstr>Intimität  in Paarbeziehungen: Unterschiede zwischen Männern und Frauen</vt:lpstr>
      <vt:lpstr>Warum ist das ödipale Thema heute noch  wichtig?</vt:lpstr>
      <vt:lpstr>Identitätsexploration zunehmend kritischer</vt:lpstr>
      <vt:lpstr>  Konsequenzen der verzögerten Identitätsentwicklung für die Partnerschaft?  Erikson hat eine eindeutige Sequenz festgelegt…</vt:lpstr>
      <vt:lpstr>Identitätsentwicklung dauert an:  Meta-Analyse an 500 Studien  </vt:lpstr>
    </vt:vector>
  </TitlesOfParts>
  <Company>Johannes Gutenberg-Universität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Seiffge-Krenke, Prof. Dr. Inge</dc:creator>
  <cp:lastModifiedBy>Seiffge-Krenke, Prof. Dr. Inge</cp:lastModifiedBy>
  <cp:revision>87</cp:revision>
  <cp:lastPrinted>2019-11-03T14:37:51Z</cp:lastPrinted>
  <dcterms:created xsi:type="dcterms:W3CDTF">2017-04-23T13:38:20Z</dcterms:created>
  <dcterms:modified xsi:type="dcterms:W3CDTF">2019-11-07T06:24:44Z</dcterms:modified>
</cp:coreProperties>
</file>