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  <p:sldId id="271" r:id="rId5"/>
    <p:sldId id="272" r:id="rId6"/>
    <p:sldId id="263" r:id="rId7"/>
    <p:sldId id="260" r:id="rId8"/>
    <p:sldId id="264" r:id="rId9"/>
    <p:sldId id="267" r:id="rId10"/>
    <p:sldId id="268" r:id="rId11"/>
    <p:sldId id="265" r:id="rId12"/>
    <p:sldId id="270" r:id="rId13"/>
    <p:sldId id="266" r:id="rId14"/>
    <p:sldId id="273" r:id="rId15"/>
    <p:sldId id="274" r:id="rId16"/>
    <p:sldId id="275" r:id="rId17"/>
    <p:sldId id="276" r:id="rId18"/>
    <p:sldId id="269" r:id="rId19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DFC1-079F-734A-A425-94B7CE3F1D49}" type="datetimeFigureOut">
              <a:rPr lang="de-DE" smtClean="0"/>
              <a:t>07.11.19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7DF-7DF1-674F-8190-DD1D445227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7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DFC1-079F-734A-A425-94B7CE3F1D49}" type="datetimeFigureOut">
              <a:rPr lang="de-DE" smtClean="0"/>
              <a:t>07.11.19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7DF-7DF1-674F-8190-DD1D445227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70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DFC1-079F-734A-A425-94B7CE3F1D49}" type="datetimeFigureOut">
              <a:rPr lang="de-DE" smtClean="0"/>
              <a:t>07.11.19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7DF-7DF1-674F-8190-DD1D445227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56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DFC1-079F-734A-A425-94B7CE3F1D49}" type="datetimeFigureOut">
              <a:rPr lang="de-DE" smtClean="0"/>
              <a:t>07.11.19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7DF-7DF1-674F-8190-DD1D445227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063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DFC1-079F-734A-A425-94B7CE3F1D49}" type="datetimeFigureOut">
              <a:rPr lang="de-DE" smtClean="0"/>
              <a:t>07.11.19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7DF-7DF1-674F-8190-DD1D445227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71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DFC1-079F-734A-A425-94B7CE3F1D49}" type="datetimeFigureOut">
              <a:rPr lang="de-DE" smtClean="0"/>
              <a:t>07.11.19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7DF-7DF1-674F-8190-DD1D445227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439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DFC1-079F-734A-A425-94B7CE3F1D49}" type="datetimeFigureOut">
              <a:rPr lang="de-DE" smtClean="0"/>
              <a:t>07.11.19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7DF-7DF1-674F-8190-DD1D445227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199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DFC1-079F-734A-A425-94B7CE3F1D49}" type="datetimeFigureOut">
              <a:rPr lang="de-DE" smtClean="0"/>
              <a:t>07.11.19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7DF-7DF1-674F-8190-DD1D445227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7412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DFC1-079F-734A-A425-94B7CE3F1D49}" type="datetimeFigureOut">
              <a:rPr lang="de-DE" smtClean="0"/>
              <a:t>07.11.19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7DF-7DF1-674F-8190-DD1D445227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899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DFC1-079F-734A-A425-94B7CE3F1D49}" type="datetimeFigureOut">
              <a:rPr lang="de-DE" smtClean="0"/>
              <a:t>07.11.19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7DF-7DF1-674F-8190-DD1D445227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448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DFC1-079F-734A-A425-94B7CE3F1D49}" type="datetimeFigureOut">
              <a:rPr lang="de-DE" smtClean="0"/>
              <a:t>07.11.19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F7DF-7DF1-674F-8190-DD1D445227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689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EDFC1-079F-734A-A425-94B7CE3F1D49}" type="datetimeFigureOut">
              <a:rPr lang="de-DE" smtClean="0"/>
              <a:t>07.11.19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EF7DF-7DF1-674F-8190-DD1D445227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43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Unwägbarkeiten in der therapeutischen Arbeit von Jugendlichen mit Geschlechtsinkongruenz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Annette Streeck-Fischer</a:t>
            </a:r>
            <a:endParaRPr lang="de-DE" dirty="0"/>
          </a:p>
        </p:txBody>
      </p:sp>
      <p:pic>
        <p:nvPicPr>
          <p:cNvPr id="4" name="Picture 4" descr="IPU-Logo-für-Word-und-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479426"/>
            <a:ext cx="28194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055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Psychotherapie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/>
              <a:t> </a:t>
            </a:r>
            <a:r>
              <a:rPr lang="de-DE" sz="3600" dirty="0" err="1"/>
              <a:t>Unterstützung</a:t>
            </a:r>
            <a:r>
              <a:rPr lang="de-DE" sz="3600" dirty="0"/>
              <a:t> bei anderen </a:t>
            </a:r>
            <a:r>
              <a:rPr lang="de-DE" sz="3600" dirty="0" err="1"/>
              <a:t>familiären</a:t>
            </a:r>
            <a:r>
              <a:rPr lang="de-DE" sz="3600" dirty="0"/>
              <a:t> oder partnerschaftlichen Problemen </a:t>
            </a:r>
          </a:p>
          <a:p>
            <a:r>
              <a:rPr lang="de-DE" sz="3600" dirty="0" err="1" smtClean="0"/>
              <a:t>Unterstützung</a:t>
            </a:r>
            <a:r>
              <a:rPr lang="de-DE" sz="3600" dirty="0" smtClean="0"/>
              <a:t> </a:t>
            </a:r>
            <a:r>
              <a:rPr lang="de-DE" sz="3600" dirty="0"/>
              <a:t>bei Problemen im Zusammenhang mit der eigenen Elternrolle </a:t>
            </a:r>
          </a:p>
          <a:p>
            <a:r>
              <a:rPr lang="de-DE" sz="3600" dirty="0" smtClean="0"/>
              <a:t>Bearbeitung </a:t>
            </a:r>
            <a:r>
              <a:rPr lang="de-DE" sz="3600" dirty="0"/>
              <a:t>der Auswirkungen der Reaktionen anderer (</a:t>
            </a:r>
            <a:r>
              <a:rPr lang="de-DE" sz="3600" dirty="0" err="1"/>
              <a:t>Trans-Negativität</a:t>
            </a:r>
            <a:r>
              <a:rPr lang="de-DE" sz="3600" dirty="0"/>
              <a:t> und </a:t>
            </a:r>
            <a:r>
              <a:rPr lang="de-DE" sz="3600" dirty="0" smtClean="0"/>
              <a:t>Trans </a:t>
            </a:r>
            <a:r>
              <a:rPr lang="de-DE" sz="3600" dirty="0"/>
              <a:t>Feindlichkeit) </a:t>
            </a:r>
            <a:endParaRPr lang="de-DE" sz="3600" dirty="0" smtClean="0"/>
          </a:p>
          <a:p>
            <a:r>
              <a:rPr lang="de-DE" sz="3600" dirty="0" err="1"/>
              <a:t>Unterstützung</a:t>
            </a:r>
            <a:r>
              <a:rPr lang="de-DE" sz="3600" dirty="0"/>
              <a:t> bei einer Entscheidung </a:t>
            </a:r>
            <a:r>
              <a:rPr lang="de-DE" sz="3600" dirty="0" err="1"/>
              <a:t>über</a:t>
            </a:r>
            <a:r>
              <a:rPr lang="de-DE" sz="3600" dirty="0"/>
              <a:t> </a:t>
            </a:r>
            <a:r>
              <a:rPr lang="de-DE" sz="3600" dirty="0" err="1"/>
              <a:t>körpermodifizierende</a:t>
            </a:r>
            <a:r>
              <a:rPr lang="de-DE" sz="3600" dirty="0"/>
              <a:t> Behandlungen </a:t>
            </a:r>
          </a:p>
          <a:p>
            <a:r>
              <a:rPr lang="de-DE" sz="3600" dirty="0" err="1" smtClean="0"/>
              <a:t>Unterstützung</a:t>
            </a:r>
            <a:r>
              <a:rPr lang="de-DE" sz="3600" dirty="0" smtClean="0"/>
              <a:t> </a:t>
            </a:r>
            <a:r>
              <a:rPr lang="de-DE" sz="3600" dirty="0"/>
              <a:t>nach </a:t>
            </a:r>
            <a:r>
              <a:rPr lang="de-DE" sz="3600" dirty="0" err="1"/>
              <a:t>körpermodifizierenden</a:t>
            </a:r>
            <a:r>
              <a:rPr lang="de-DE" sz="3600" dirty="0"/>
              <a:t> Behandlungen </a:t>
            </a:r>
          </a:p>
          <a:p>
            <a:r>
              <a:rPr lang="de-DE" sz="3600" dirty="0" err="1" smtClean="0"/>
              <a:t>Unterstützung</a:t>
            </a:r>
            <a:r>
              <a:rPr lang="de-DE" sz="3600" dirty="0" smtClean="0"/>
              <a:t> </a:t>
            </a:r>
            <a:r>
              <a:rPr lang="de-DE" sz="3600" dirty="0"/>
              <a:t>bei andauernder Geschlechtsdysphorie </a:t>
            </a:r>
          </a:p>
          <a:p>
            <a:pPr marL="0" indent="0">
              <a:buNone/>
            </a:pPr>
            <a:r>
              <a:rPr lang="de-DE" sz="3600" dirty="0"/>
              <a:t>Konsensbasierte Empfehlung 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5799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Beginn der Genderdysphorie</a:t>
            </a:r>
            <a:br>
              <a:rPr lang="de-DE" dirty="0" smtClean="0"/>
            </a:br>
            <a:r>
              <a:rPr lang="de-DE" sz="3600" dirty="0" err="1" smtClean="0"/>
              <a:t>Persister</a:t>
            </a:r>
            <a:r>
              <a:rPr lang="de-DE" sz="3600" dirty="0" smtClean="0"/>
              <a:t>, </a:t>
            </a:r>
            <a:r>
              <a:rPr lang="de-DE" sz="3600" dirty="0" err="1" smtClean="0"/>
              <a:t>Desister</a:t>
            </a:r>
            <a:endParaRPr lang="de-DE" sz="3600" dirty="0"/>
          </a:p>
        </p:txBody>
      </p:sp>
      <p:cxnSp>
        <p:nvCxnSpPr>
          <p:cNvPr id="5" name="Gerade Verbindung 4"/>
          <p:cNvCxnSpPr/>
          <p:nvPr/>
        </p:nvCxnSpPr>
        <p:spPr>
          <a:xfrm flipV="1">
            <a:off x="713539" y="4694475"/>
            <a:ext cx="7777573" cy="28538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Pfeil nach unten 5"/>
          <p:cNvSpPr/>
          <p:nvPr/>
        </p:nvSpPr>
        <p:spPr>
          <a:xfrm>
            <a:off x="1683952" y="3610037"/>
            <a:ext cx="214061" cy="85613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Pfeil nach unten 6"/>
          <p:cNvSpPr/>
          <p:nvPr/>
        </p:nvSpPr>
        <p:spPr>
          <a:xfrm>
            <a:off x="2954051" y="3610037"/>
            <a:ext cx="256874" cy="85613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 nach unten 8"/>
          <p:cNvSpPr/>
          <p:nvPr/>
        </p:nvSpPr>
        <p:spPr>
          <a:xfrm>
            <a:off x="4595190" y="3610037"/>
            <a:ext cx="313957" cy="85613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870517" y="2910860"/>
            <a:ext cx="1484161" cy="5850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0000"/>
                </a:solidFill>
              </a:rPr>
              <a:t>Kindesalter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2711448" y="2910860"/>
            <a:ext cx="1084579" cy="58502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0000"/>
                </a:solidFill>
              </a:rPr>
              <a:t>Pubertät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4295504" y="2910860"/>
            <a:ext cx="1427077" cy="5850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0000"/>
                </a:solidFill>
              </a:rPr>
              <a:t>Eigentliches Jugendalter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095712" y="5165349"/>
            <a:ext cx="4923418" cy="16926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rgbClr val="000000"/>
              </a:solidFill>
            </a:endParaRPr>
          </a:p>
          <a:p>
            <a:pPr algn="ctr"/>
            <a:r>
              <a:rPr lang="de-DE" sz="2400" dirty="0" smtClean="0">
                <a:solidFill>
                  <a:srgbClr val="000000"/>
                </a:solidFill>
              </a:rPr>
              <a:t>Wann </a:t>
            </a:r>
            <a:r>
              <a:rPr lang="de-DE" sz="2400" dirty="0" err="1" smtClean="0">
                <a:solidFill>
                  <a:srgbClr val="000000"/>
                </a:solidFill>
              </a:rPr>
              <a:t>outing</a:t>
            </a:r>
            <a:endParaRPr lang="de-DE" sz="2400" dirty="0" smtClean="0">
              <a:solidFill>
                <a:srgbClr val="000000"/>
              </a:solidFill>
            </a:endParaRPr>
          </a:p>
          <a:p>
            <a:pPr algn="ctr"/>
            <a:r>
              <a:rPr lang="de-DE" sz="2400" dirty="0" smtClean="0">
                <a:solidFill>
                  <a:srgbClr val="000000"/>
                </a:solidFill>
              </a:rPr>
              <a:t>Wann Hormonblocker</a:t>
            </a:r>
          </a:p>
          <a:p>
            <a:pPr algn="ctr"/>
            <a:r>
              <a:rPr lang="de-DE" sz="2400" dirty="0" smtClean="0">
                <a:solidFill>
                  <a:srgbClr val="000000"/>
                </a:solidFill>
              </a:rPr>
              <a:t>Wann </a:t>
            </a:r>
            <a:r>
              <a:rPr lang="de-DE" sz="2400" dirty="0">
                <a:solidFill>
                  <a:srgbClr val="000000"/>
                </a:solidFill>
              </a:rPr>
              <a:t>H</a:t>
            </a:r>
            <a:r>
              <a:rPr lang="de-DE" sz="2400" dirty="0" smtClean="0">
                <a:solidFill>
                  <a:srgbClr val="000000"/>
                </a:solidFill>
              </a:rPr>
              <a:t>ormone</a:t>
            </a:r>
            <a:endParaRPr lang="de-DE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617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Unterschiedliche Meinungen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Both"/>
            </a:pPr>
            <a:r>
              <a:rPr lang="de-DE" dirty="0" smtClean="0"/>
              <a:t> gegen zu früh </a:t>
            </a:r>
            <a:r>
              <a:rPr lang="mr-IN" dirty="0" smtClean="0"/>
              <a:t>–</a:t>
            </a:r>
            <a:r>
              <a:rPr lang="de-DE" dirty="0" smtClean="0"/>
              <a:t> erst einmal die Pubertät erleben</a:t>
            </a:r>
          </a:p>
          <a:p>
            <a:pPr marL="514350" indent="-514350">
              <a:buFont typeface="+mj-lt"/>
              <a:buAutoNum type="arabicParenBoth"/>
            </a:pPr>
            <a:r>
              <a:rPr lang="de-DE" dirty="0" smtClean="0"/>
              <a:t>Frühe Behandlung, - das hilft zu vergessen ein Transkind zu sein</a:t>
            </a:r>
          </a:p>
          <a:p>
            <a:pPr marL="514350" indent="-514350">
              <a:buFont typeface="+mj-lt"/>
              <a:buAutoNum type="arabicParenBoth"/>
            </a:pPr>
            <a:r>
              <a:rPr lang="de-DE" dirty="0" smtClean="0"/>
              <a:t>Widerspruch </a:t>
            </a:r>
            <a:r>
              <a:rPr lang="mr-IN" dirty="0" smtClean="0"/>
              <a:t>–</a:t>
            </a:r>
            <a:r>
              <a:rPr lang="de-DE" dirty="0" smtClean="0"/>
              <a:t> es gibt sehr reflektierte Transkinder</a:t>
            </a:r>
          </a:p>
          <a:p>
            <a:pPr marL="514350" indent="-514350">
              <a:buFont typeface="+mj-lt"/>
              <a:buAutoNum type="arabicParenBoth"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43715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Erfahrungen im Umgang mit Jugendlichen 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B</a:t>
            </a:r>
            <a:r>
              <a:rPr lang="de-DE" dirty="0" smtClean="0"/>
              <a:t>. 16 Jahre: von Mutter abgelehnt, diese mochte keinen Körperkontakt, schon als Kind ein Unwohlgefühl im eigenen Körper. Drängender Wunsch zum Transmann</a:t>
            </a:r>
          </a:p>
          <a:p>
            <a:pPr marL="0" indent="0">
              <a:buNone/>
            </a:pPr>
            <a:r>
              <a:rPr lang="de-DE" dirty="0" smtClean="0"/>
              <a:t>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9618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C  14 </a:t>
            </a:r>
            <a:r>
              <a:rPr lang="de-DE" dirty="0"/>
              <a:t>Jahre jungenhaftes Aussehen, abgebunden Brüste, weite Kleidung -&gt;Kurzzeittherapie mit dem Fokus möchte ich männlich werden (Internet-foren,  intensive Beschäftigung mit </a:t>
            </a:r>
            <a:r>
              <a:rPr lang="de-DE" dirty="0" err="1"/>
              <a:t>w</a:t>
            </a:r>
            <a:r>
              <a:rPr lang="de-DE" dirty="0"/>
              <a:t>/</a:t>
            </a:r>
            <a:r>
              <a:rPr lang="de-DE" dirty="0" smtClean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706481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A</a:t>
            </a:r>
            <a:r>
              <a:rPr lang="de-DE" dirty="0"/>
              <a:t>. 15 Jahre panikartige Reaktion auf die körperlichen Veränderungen, kein reflexiver Zugang 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156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S. 17 Jahre, seit Pubertät Probleme mit sich, Rückzug, Schulvermeidung, selbst- und </a:t>
            </a:r>
            <a:r>
              <a:rPr lang="de-DE" dirty="0" smtClean="0"/>
              <a:t>fremddestruktive  </a:t>
            </a:r>
            <a:r>
              <a:rPr lang="de-DE" dirty="0"/>
              <a:t>Durchbrüche (Diagnose BPS, </a:t>
            </a:r>
            <a:r>
              <a:rPr lang="de-DE" dirty="0" err="1"/>
              <a:t>Autismusspektrumstörung</a:t>
            </a:r>
            <a:r>
              <a:rPr lang="de-DE" dirty="0"/>
              <a:t>) </a:t>
            </a:r>
            <a:r>
              <a:rPr lang="de-DE" dirty="0" err="1"/>
              <a:t>outing</a:t>
            </a:r>
            <a:r>
              <a:rPr lang="de-DE" dirty="0"/>
              <a:t> mit 17 Jahren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6550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 russischer Herkunft, 18 Jahre wegen gravierender Auffälligkeit in der Kinderpsychiatrie, </a:t>
            </a:r>
            <a:r>
              <a:rPr lang="de-DE" dirty="0" err="1"/>
              <a:t>outing</a:t>
            </a:r>
            <a:r>
              <a:rPr lang="de-DE" dirty="0"/>
              <a:t>, Hintergrund, sex. Missbrauch durch Jogalehrer, Freundin verunglückt tödlich bei Verkehrsunfall,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5880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Fragen </a:t>
            </a:r>
            <a:r>
              <a:rPr lang="de-DE" dirty="0" smtClean="0"/>
              <a:t>( aus Preuss)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20% ASS</a:t>
            </a:r>
          </a:p>
          <a:p>
            <a:r>
              <a:rPr lang="de-DE" dirty="0" smtClean="0"/>
              <a:t>60% Traumatisierung</a:t>
            </a:r>
          </a:p>
          <a:p>
            <a:r>
              <a:rPr lang="de-DE" dirty="0" smtClean="0"/>
              <a:t>Bewältigung früher Trennungen</a:t>
            </a:r>
          </a:p>
          <a:p>
            <a:r>
              <a:rPr lang="de-DE" dirty="0" err="1" smtClean="0"/>
              <a:t>Blissful</a:t>
            </a:r>
            <a:r>
              <a:rPr lang="de-DE" dirty="0" smtClean="0"/>
              <a:t> </a:t>
            </a:r>
            <a:r>
              <a:rPr lang="de-DE" dirty="0" err="1" smtClean="0"/>
              <a:t>symbiosis</a:t>
            </a:r>
            <a:r>
              <a:rPr lang="de-DE" dirty="0" smtClean="0"/>
              <a:t> = frühe wonnevolle Symbiose</a:t>
            </a:r>
          </a:p>
          <a:p>
            <a:r>
              <a:rPr lang="de-DE" dirty="0" smtClean="0"/>
              <a:t>20% Zunahme der Identitätsdiffusion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6991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Die Geschichte einer Verwandlung</a:t>
            </a:r>
            <a:br>
              <a:rPr lang="de-DE" dirty="0" smtClean="0"/>
            </a:br>
            <a:r>
              <a:rPr lang="de-DE" dirty="0" smtClean="0"/>
              <a:t>von Frau zu Mann</a:t>
            </a:r>
            <a:endParaRPr lang="de-DE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064" y="1638300"/>
            <a:ext cx="1581979" cy="4057206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1907" y="1600200"/>
            <a:ext cx="1397000" cy="4025900"/>
          </a:xfrm>
          <a:prstGeom prst="rect">
            <a:avLst/>
          </a:prstGeom>
        </p:spPr>
      </p:pic>
      <p:pic>
        <p:nvPicPr>
          <p:cNvPr id="6" name="Bild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4173" y="1638300"/>
            <a:ext cx="1346200" cy="398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096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</a:t>
            </a:r>
            <a:r>
              <a:rPr lang="de-DE" dirty="0"/>
              <a:t>G</a:t>
            </a:r>
            <a:r>
              <a:rPr lang="de-DE" dirty="0" smtClean="0"/>
              <a:t>eschichte einer Verwandlung</a:t>
            </a:r>
            <a:endParaRPr lang="de-DE" dirty="0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121" y="2075981"/>
            <a:ext cx="1633679" cy="4060869"/>
          </a:xfrm>
          <a:prstGeom prst="rect">
            <a:avLst/>
          </a:prstGeom>
        </p:spPr>
      </p:pic>
      <p:pic>
        <p:nvPicPr>
          <p:cNvPr id="6" name="Bild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811" y="2075981"/>
            <a:ext cx="1748726" cy="4030662"/>
          </a:xfrm>
          <a:prstGeom prst="rect">
            <a:avLst/>
          </a:prstGeom>
        </p:spPr>
      </p:pic>
      <p:pic>
        <p:nvPicPr>
          <p:cNvPr id="7" name="Bild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1749" y="2101381"/>
            <a:ext cx="1468061" cy="4005262"/>
          </a:xfrm>
          <a:prstGeom prst="rect">
            <a:avLst/>
          </a:prstGeom>
        </p:spPr>
      </p:pic>
      <p:pic>
        <p:nvPicPr>
          <p:cNvPr id="9" name="Bild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941" y="2131543"/>
            <a:ext cx="1651000" cy="3975100"/>
          </a:xfrm>
          <a:prstGeom prst="rect">
            <a:avLst/>
          </a:prstGeom>
        </p:spPr>
      </p:pic>
      <p:pic>
        <p:nvPicPr>
          <p:cNvPr id="10" name="Bild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9941" y="2131543"/>
            <a:ext cx="1501808" cy="397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88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 smtClean="0"/>
              <a:t>Als diagnostische Kriterien für die GD bei Jugendlichen und Erwachsenen gelten im DSM5</a:t>
            </a:r>
            <a:endParaRPr lang="de-DE" sz="2400" b="1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1112976"/>
            <a:ext cx="8229600" cy="50131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A. Eine seit mindesten sechs Monaten bestehende ausgeprägte Diskrepanz zwischen Gender und Zuweisungsgeschlecht, wobei sechs Einzelkriterien angeführt werden, von denen zumindest zwei erfüllt sein müssen, sowie</a:t>
            </a:r>
          </a:p>
          <a:p>
            <a:pPr marL="0" indent="0">
              <a:buNone/>
            </a:pPr>
            <a:r>
              <a:rPr lang="de-DE" sz="2400" dirty="0" smtClean="0"/>
              <a:t>	1. Ausgeprägte Diskrepanz zwischen Gender und den primären und/oder sekundären Geschlechtsmerkmalen ( oder bei Jugendlichen den zu erwartenden sekundären  Geschlechtsmerkmalen)</a:t>
            </a:r>
          </a:p>
          <a:p>
            <a:pPr marL="0" indent="0">
              <a:buNone/>
            </a:pPr>
            <a:r>
              <a:rPr lang="de-DE" sz="2400" dirty="0" smtClean="0"/>
              <a:t>	2. Ausgeprägtes Verlangen die eigenen primären und/oder sekundären Geschlechtsmerkmale loszuwerden ( Und/oder bei Jugendlichen das Verlangen die Entwicklung der erwarteten sekundären Geschlechtsmerkmale zu verhindern </a:t>
            </a:r>
          </a:p>
          <a:p>
            <a:pPr marL="0" indent="0">
              <a:buNone/>
            </a:pPr>
            <a:r>
              <a:rPr lang="de-DE" sz="2400" dirty="0" smtClean="0"/>
              <a:t>	3. Ausgeprägtes Verlangen nach den primären und/oder sekundären Geschlechtsmerkmalen des anderen Geschlechts</a:t>
            </a:r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162145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 smtClean="0"/>
              <a:t>Weitere Kriterien </a:t>
            </a:r>
            <a:r>
              <a:rPr lang="de-DE" sz="2400" b="1" dirty="0"/>
              <a:t>für die GD bei Jugendlichen und </a:t>
            </a:r>
            <a:r>
              <a:rPr lang="de-DE" sz="2400" b="1" dirty="0" smtClean="0"/>
              <a:t>Erwachsenen</a:t>
            </a:r>
            <a:endParaRPr lang="de-DE" sz="24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2400" dirty="0" smtClean="0"/>
              <a:t>	4. Ausgeprägtes Verlangen dem anderen Geschlecht anzugehören ( oder ein alternatives Gender, das sich vom Zuweisungsgeschlecht unterscheidet)</a:t>
            </a:r>
          </a:p>
          <a:p>
            <a:pPr marL="0" indent="0">
              <a:buNone/>
            </a:pPr>
            <a:r>
              <a:rPr lang="de-DE" sz="2400" dirty="0" smtClean="0"/>
              <a:t>	5. Ausgeprägtes Verlangen danach wie das andere Geschlecht wie das andere Geschlecht behandelt zu werden ( oder wie ein alternatives Gender, das sich von Zuweisungsgeschlecht unterscheidet.)</a:t>
            </a:r>
          </a:p>
          <a:p>
            <a:pPr marL="0" indent="0">
              <a:buNone/>
            </a:pPr>
            <a:r>
              <a:rPr lang="de-DE" sz="2400" dirty="0" smtClean="0"/>
              <a:t>	6. Ausgeprägte Überzeugung, die typischen Gefühle und Reaktionsweisen des anderen Geschlechtes aufzuweisen ( oder eines alternativen Gender, dass sich vom Zuweisungsgeschlecht unterscheidet) </a:t>
            </a:r>
          </a:p>
          <a:p>
            <a:pPr marL="0" indent="0">
              <a:buNone/>
            </a:pPr>
            <a:r>
              <a:rPr lang="de-DE" sz="2400" dirty="0" smtClean="0"/>
              <a:t>B. Klinisch relevantes Leiden oder Beeinträchtigungen in sozialen schulischen oder anderen wichtigen Funktionsbereichen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117979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>
            <a:normAutofit/>
          </a:bodyPr>
          <a:lstStyle/>
          <a:p>
            <a:r>
              <a:rPr lang="de-DE" sz="3200" dirty="0" smtClean="0"/>
              <a:t>Freud spricht von der bisexuellen Anlage</a:t>
            </a:r>
            <a:endParaRPr lang="de-DE" sz="3200" dirty="0"/>
          </a:p>
        </p:txBody>
      </p:sp>
      <p:sp>
        <p:nvSpPr>
          <p:cNvPr id="3" name="Oval 2"/>
          <p:cNvSpPr/>
          <p:nvPr/>
        </p:nvSpPr>
        <p:spPr>
          <a:xfrm>
            <a:off x="2483844" y="2296893"/>
            <a:ext cx="3716428" cy="358539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Oval 3"/>
          <p:cNvSpPr/>
          <p:nvPr/>
        </p:nvSpPr>
        <p:spPr>
          <a:xfrm>
            <a:off x="3324242" y="3174569"/>
            <a:ext cx="2054307" cy="203545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3903183" y="3772133"/>
            <a:ext cx="952451" cy="690936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6891266" y="9336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368350" y="1083088"/>
            <a:ext cx="2775650" cy="196076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 smtClean="0">
                <a:solidFill>
                  <a:schemeClr val="tx1"/>
                </a:solidFill>
              </a:rPr>
              <a:t>Stoller</a:t>
            </a:r>
            <a:r>
              <a:rPr lang="de-DE" sz="2400" dirty="0" smtClean="0">
                <a:solidFill>
                  <a:schemeClr val="tx1"/>
                </a:solidFill>
              </a:rPr>
              <a:t> (1968)</a:t>
            </a:r>
          </a:p>
          <a:p>
            <a:pPr algn="ctr"/>
            <a:r>
              <a:rPr lang="de-DE" sz="2400" dirty="0" err="1" smtClean="0">
                <a:solidFill>
                  <a:schemeClr val="tx1"/>
                </a:solidFill>
              </a:rPr>
              <a:t>gender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role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identiy</a:t>
            </a:r>
            <a:endParaRPr lang="de-DE" sz="2400" dirty="0" smtClean="0">
              <a:solidFill>
                <a:schemeClr val="tx1"/>
              </a:solidFill>
            </a:endParaRPr>
          </a:p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Gender </a:t>
            </a:r>
            <a:r>
              <a:rPr lang="de-DE" sz="2400" dirty="0" err="1" smtClean="0">
                <a:solidFill>
                  <a:schemeClr val="tx1"/>
                </a:solidFill>
              </a:rPr>
              <a:t>core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identity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Sex</a:t>
            </a:r>
          </a:p>
        </p:txBody>
      </p:sp>
      <p:sp>
        <p:nvSpPr>
          <p:cNvPr id="8" name="Rechteck 7"/>
          <p:cNvSpPr/>
          <p:nvPr/>
        </p:nvSpPr>
        <p:spPr>
          <a:xfrm>
            <a:off x="6368350" y="4463069"/>
            <a:ext cx="2483845" cy="171800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rgbClr val="000000"/>
                </a:solidFill>
              </a:rPr>
              <a:t>Reiche (1990)</a:t>
            </a:r>
          </a:p>
          <a:p>
            <a:pPr algn="ctr"/>
            <a:r>
              <a:rPr lang="de-DE" sz="2400" dirty="0" smtClean="0">
                <a:solidFill>
                  <a:srgbClr val="000000"/>
                </a:solidFill>
              </a:rPr>
              <a:t>Auch der Kern besteht aus einzelnen Elementen</a:t>
            </a:r>
            <a:endParaRPr lang="de-DE" sz="2400" dirty="0">
              <a:solidFill>
                <a:srgbClr val="000000"/>
              </a:solidFill>
            </a:endParaRPr>
          </a:p>
        </p:txBody>
      </p:sp>
      <p:cxnSp>
        <p:nvCxnSpPr>
          <p:cNvPr id="10" name="Gerade Verbindung 9"/>
          <p:cNvCxnSpPr>
            <a:stCxn id="5" idx="6"/>
          </p:cNvCxnSpPr>
          <p:nvPr/>
        </p:nvCxnSpPr>
        <p:spPr>
          <a:xfrm flipV="1">
            <a:off x="4855634" y="2819763"/>
            <a:ext cx="2651924" cy="12978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flipV="1">
            <a:off x="4855634" y="2427611"/>
            <a:ext cx="1512716" cy="11391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flipV="1">
            <a:off x="5061065" y="1886067"/>
            <a:ext cx="1587419" cy="9336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332719" y="4257656"/>
            <a:ext cx="261457" cy="20541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 flipV="1">
            <a:off x="4594176" y="4117600"/>
            <a:ext cx="152400" cy="140055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4127289" y="4071880"/>
            <a:ext cx="205430" cy="185776"/>
          </a:xfrm>
          <a:prstGeom prst="ellipse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3660401" y="4257656"/>
            <a:ext cx="242782" cy="205413"/>
          </a:xfrm>
          <a:prstGeom prst="ellipse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Oval 20"/>
          <p:cNvSpPr/>
          <p:nvPr/>
        </p:nvSpPr>
        <p:spPr>
          <a:xfrm>
            <a:off x="4127289" y="3521000"/>
            <a:ext cx="205430" cy="251133"/>
          </a:xfrm>
          <a:prstGeom prst="ellipse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4746576" y="4612460"/>
            <a:ext cx="314489" cy="205413"/>
          </a:xfrm>
          <a:prstGeom prst="ellipse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457200" y="1736676"/>
            <a:ext cx="1858563" cy="38841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 smtClean="0">
                <a:solidFill>
                  <a:srgbClr val="000000"/>
                </a:solidFill>
              </a:rPr>
              <a:t>Quindeau</a:t>
            </a:r>
            <a:r>
              <a:rPr lang="de-DE" sz="2400" dirty="0" smtClean="0">
                <a:solidFill>
                  <a:srgbClr val="000000"/>
                </a:solidFill>
              </a:rPr>
              <a:t> (2018)</a:t>
            </a:r>
          </a:p>
          <a:p>
            <a:pPr algn="ctr"/>
            <a:r>
              <a:rPr lang="de-DE" sz="2400" dirty="0" smtClean="0">
                <a:solidFill>
                  <a:srgbClr val="000000"/>
                </a:solidFill>
              </a:rPr>
              <a:t>Jede Schicht  besteht aus männlichen und </a:t>
            </a:r>
            <a:r>
              <a:rPr lang="de-DE" sz="2400" dirty="0" err="1" smtClean="0">
                <a:solidFill>
                  <a:srgbClr val="000000"/>
                </a:solidFill>
              </a:rPr>
              <a:t>weiblischen</a:t>
            </a:r>
            <a:r>
              <a:rPr lang="de-DE" sz="2400" dirty="0" smtClean="0">
                <a:solidFill>
                  <a:srgbClr val="000000"/>
                </a:solidFill>
              </a:rPr>
              <a:t> Elemente</a:t>
            </a:r>
            <a:r>
              <a:rPr lang="de-DE" dirty="0" smtClean="0">
                <a:solidFill>
                  <a:srgbClr val="000000"/>
                </a:solidFill>
              </a:rPr>
              <a:t>n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244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Coaching oder Therapie? </a:t>
            </a:r>
            <a:br>
              <a:rPr lang="de-DE" dirty="0" smtClean="0"/>
            </a:br>
            <a:r>
              <a:rPr lang="de-DE" sz="3200" dirty="0" smtClean="0"/>
              <a:t>( z.B. Rauchfleisch)</a:t>
            </a:r>
            <a:endParaRPr lang="de-DE" sz="3200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716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Behandlungsansätze </a:t>
            </a:r>
            <a:r>
              <a:rPr lang="de-DE" sz="3100" dirty="0" smtClean="0"/>
              <a:t>( aus Möller et al 2018)</a:t>
            </a: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de-DE" dirty="0" err="1" smtClean="0"/>
              <a:t>Feel</a:t>
            </a:r>
            <a:r>
              <a:rPr lang="de-DE" dirty="0" smtClean="0"/>
              <a:t> </a:t>
            </a:r>
            <a:r>
              <a:rPr lang="de-DE" dirty="0" err="1" smtClean="0"/>
              <a:t>confortable</a:t>
            </a:r>
            <a:r>
              <a:rPr lang="de-DE" dirty="0" smtClean="0"/>
              <a:t> in </a:t>
            </a:r>
            <a:r>
              <a:rPr lang="de-DE" dirty="0" err="1" smtClean="0"/>
              <a:t>your</a:t>
            </a:r>
            <a:r>
              <a:rPr lang="de-DE" dirty="0" smtClean="0"/>
              <a:t> Skin </a:t>
            </a:r>
          </a:p>
          <a:p>
            <a:pPr marL="0" indent="0">
              <a:buNone/>
            </a:pPr>
            <a:r>
              <a:rPr lang="de-DE" sz="2400" dirty="0" smtClean="0"/>
              <a:t>(</a:t>
            </a:r>
            <a:r>
              <a:rPr lang="de-DE" sz="2400" dirty="0" err="1" smtClean="0"/>
              <a:t>developmental</a:t>
            </a:r>
            <a:r>
              <a:rPr lang="de-DE" sz="2400" dirty="0" smtClean="0"/>
              <a:t> </a:t>
            </a:r>
            <a:r>
              <a:rPr lang="de-DE" sz="2400" dirty="0" err="1" smtClean="0"/>
              <a:t>informed</a:t>
            </a:r>
            <a:r>
              <a:rPr lang="de-DE" sz="2400" dirty="0" smtClean="0"/>
              <a:t> </a:t>
            </a:r>
            <a:r>
              <a:rPr lang="de-DE" sz="2400" dirty="0" err="1" smtClean="0"/>
              <a:t>therapy</a:t>
            </a:r>
            <a:r>
              <a:rPr lang="de-DE" sz="2400" dirty="0"/>
              <a:t> (</a:t>
            </a:r>
            <a:r>
              <a:rPr lang="de-DE" sz="2400" dirty="0" smtClean="0"/>
              <a:t> Zucker, Bradley 1995,, 1997, 2005, 2007))</a:t>
            </a:r>
          </a:p>
          <a:p>
            <a:r>
              <a:rPr lang="de-DE" dirty="0" smtClean="0"/>
              <a:t>Der begleitende abwartende Ansatz </a:t>
            </a:r>
          </a:p>
          <a:p>
            <a:pPr marL="0" indent="0">
              <a:buNone/>
            </a:pPr>
            <a:r>
              <a:rPr lang="de-DE" sz="2400" dirty="0" smtClean="0"/>
              <a:t>(</a:t>
            </a:r>
            <a:r>
              <a:rPr lang="de-DE" sz="2400" dirty="0" err="1" smtClean="0"/>
              <a:t>z.B</a:t>
            </a:r>
            <a:r>
              <a:rPr lang="de-DE" sz="2400" dirty="0" smtClean="0"/>
              <a:t> </a:t>
            </a:r>
            <a:r>
              <a:rPr lang="de-DE" sz="2400" dirty="0" err="1" smtClean="0"/>
              <a:t>Kertemis</a:t>
            </a:r>
            <a:r>
              <a:rPr lang="de-DE" sz="2400" dirty="0" smtClean="0"/>
              <a:t> &amp; </a:t>
            </a:r>
            <a:r>
              <a:rPr lang="de-DE" sz="2400" dirty="0" err="1" smtClean="0"/>
              <a:t>Pfäfflin</a:t>
            </a:r>
            <a:r>
              <a:rPr lang="de-DE" sz="2400" dirty="0" smtClean="0"/>
              <a:t> 2003)</a:t>
            </a:r>
          </a:p>
          <a:p>
            <a:r>
              <a:rPr lang="de-DE" dirty="0" smtClean="0"/>
              <a:t>Der gender</a:t>
            </a:r>
            <a:r>
              <a:rPr lang="de-DE" dirty="0"/>
              <a:t>-</a:t>
            </a:r>
            <a:r>
              <a:rPr lang="de-DE" dirty="0" smtClean="0"/>
              <a:t>affirmative Ansatz</a:t>
            </a:r>
          </a:p>
          <a:p>
            <a:pPr marL="0" indent="0">
              <a:buNone/>
            </a:pPr>
            <a:r>
              <a:rPr lang="de-DE" sz="2400" dirty="0" smtClean="0"/>
              <a:t>(Ehrensaft 2016)</a:t>
            </a:r>
          </a:p>
          <a:p>
            <a:pPr marL="0" indent="0">
              <a:buNone/>
            </a:pPr>
            <a:r>
              <a:rPr lang="de-DE" sz="2400" dirty="0" smtClean="0"/>
              <a:t>Geschlechtsvariationen sind keine Störungen</a:t>
            </a:r>
          </a:p>
          <a:p>
            <a:pPr marL="0" indent="0">
              <a:buNone/>
            </a:pPr>
            <a:r>
              <a:rPr lang="de-DE" sz="2400" dirty="0" smtClean="0"/>
              <a:t>Geschlechtspräsentationen sind vielfältig</a:t>
            </a:r>
          </a:p>
          <a:p>
            <a:pPr marL="0" indent="0">
              <a:buNone/>
            </a:pPr>
            <a:r>
              <a:rPr lang="de-DE" sz="2400" dirty="0" smtClean="0"/>
              <a:t>Geschlecht beinhaltet eine zeitübergreifende Verflechtung  von Biologie, Entwicklung und Sozialisation</a:t>
            </a:r>
          </a:p>
          <a:p>
            <a:pPr marL="0" indent="0">
              <a:buNone/>
            </a:pPr>
            <a:r>
              <a:rPr lang="de-DE" sz="2400" dirty="0" smtClean="0"/>
              <a:t>Geschlecht kann fluide sein</a:t>
            </a:r>
          </a:p>
          <a:p>
            <a:pPr marL="0" indent="0">
              <a:buNone/>
            </a:pPr>
            <a:r>
              <a:rPr lang="de-DE" sz="2400" dirty="0" smtClean="0"/>
              <a:t>Nicht das Geschlecht ist krank sondern der Umgang damit</a:t>
            </a:r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020831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Psychotherapie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Psychotherapie soll Trans-Personen im Bedarfsfall angeboten werden. Ziele der Therapie können sein:</a:t>
            </a:r>
          </a:p>
          <a:p>
            <a:r>
              <a:rPr lang="de-DE" sz="3400" dirty="0" smtClean="0"/>
              <a:t>Förderung von Selbstakzeptanz, Selbstwertgefühl und Selbstsicherheit</a:t>
            </a:r>
          </a:p>
          <a:p>
            <a:r>
              <a:rPr lang="de-DE" sz="3400" dirty="0" err="1"/>
              <a:t>Bewältigung</a:t>
            </a:r>
            <a:r>
              <a:rPr lang="de-DE" sz="3400" dirty="0"/>
              <a:t> von Scham- und </a:t>
            </a:r>
            <a:r>
              <a:rPr lang="de-DE" sz="3400" dirty="0" err="1"/>
              <a:t>Schuldgefühlen</a:t>
            </a:r>
            <a:r>
              <a:rPr lang="de-DE" sz="3400" dirty="0"/>
              <a:t> sowie von internalisierter </a:t>
            </a:r>
            <a:r>
              <a:rPr lang="de-DE" sz="3400" dirty="0" err="1"/>
              <a:t>Trans-</a:t>
            </a:r>
            <a:r>
              <a:rPr lang="de-DE" sz="3400" dirty="0" err="1" smtClean="0"/>
              <a:t>Negativität</a:t>
            </a:r>
            <a:r>
              <a:rPr lang="de-DE" sz="3400" dirty="0" smtClean="0"/>
              <a:t> </a:t>
            </a:r>
          </a:p>
          <a:p>
            <a:r>
              <a:rPr lang="de-DE" sz="3400" dirty="0"/>
              <a:t> </a:t>
            </a:r>
            <a:r>
              <a:rPr lang="de-DE" sz="3400" dirty="0" err="1"/>
              <a:t>Unterstützung</a:t>
            </a:r>
            <a:r>
              <a:rPr lang="de-DE" sz="3400" dirty="0"/>
              <a:t> der </a:t>
            </a:r>
            <a:r>
              <a:rPr lang="de-DE" sz="3400" dirty="0" err="1"/>
              <a:t>Identitätsentwicklung</a:t>
            </a:r>
            <a:r>
              <a:rPr lang="de-DE" sz="3400" dirty="0"/>
              <a:t> </a:t>
            </a:r>
            <a:endParaRPr lang="de-DE" sz="3400" dirty="0" smtClean="0"/>
          </a:p>
          <a:p>
            <a:r>
              <a:rPr lang="de-DE" sz="3400" dirty="0"/>
              <a:t> Reflexion und Bearbeitung </a:t>
            </a:r>
            <a:r>
              <a:rPr lang="de-DE" sz="3400" dirty="0" err="1"/>
              <a:t>möglicher</a:t>
            </a:r>
            <a:r>
              <a:rPr lang="de-DE" sz="3400" dirty="0"/>
              <a:t> Erfahrungen und Konflikte in einer anderen </a:t>
            </a:r>
            <a:r>
              <a:rPr lang="de-DE" sz="3400" dirty="0" smtClean="0"/>
              <a:t>Geschlechtsrolle</a:t>
            </a:r>
          </a:p>
          <a:p>
            <a:r>
              <a:rPr lang="de-DE" sz="3400" dirty="0" err="1" smtClean="0"/>
              <a:t>Unterstützung</a:t>
            </a:r>
            <a:r>
              <a:rPr lang="de-DE" sz="3400" dirty="0" smtClean="0"/>
              <a:t> </a:t>
            </a:r>
            <a:r>
              <a:rPr lang="de-DE" sz="3400" dirty="0"/>
              <a:t>des Coming-Out-Prozesses, insbesondere bei </a:t>
            </a:r>
            <a:r>
              <a:rPr lang="de-DE" sz="3400" dirty="0" err="1"/>
              <a:t>familiären</a:t>
            </a:r>
            <a:r>
              <a:rPr lang="de-DE" sz="3400" dirty="0"/>
              <a:t> oder </a:t>
            </a:r>
            <a:r>
              <a:rPr lang="de-DE" sz="3400" dirty="0" smtClean="0"/>
              <a:t>partnerschaftlichen </a:t>
            </a:r>
            <a:r>
              <a:rPr lang="de-DE" sz="3400" dirty="0"/>
              <a:t>Problemen </a:t>
            </a:r>
            <a:r>
              <a:rPr lang="de-DE" sz="3400" dirty="0" smtClean="0"/>
              <a:t> </a:t>
            </a:r>
            <a:endParaRPr lang="de-DE" sz="3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0465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Macintosh PowerPoint</Application>
  <PresentationFormat>Bildschirmpräsentation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Office-Design</vt:lpstr>
      <vt:lpstr>Unwägbarkeiten in der therapeutischen Arbeit von Jugendlichen mit Geschlechtsinkongruenz</vt:lpstr>
      <vt:lpstr>Die Geschichte einer Verwandlung von Frau zu Mann</vt:lpstr>
      <vt:lpstr>Die Geschichte einer Verwandlung</vt:lpstr>
      <vt:lpstr>Als diagnostische Kriterien für die GD bei Jugendlichen und Erwachsenen gelten im DSM5</vt:lpstr>
      <vt:lpstr>Weitere Kriterien für die GD bei Jugendlichen und Erwachsenen</vt:lpstr>
      <vt:lpstr>Freud spricht von der bisexuellen Anlage</vt:lpstr>
      <vt:lpstr>Coaching oder Therapie?  ( z.B. Rauchfleisch)</vt:lpstr>
      <vt:lpstr>Behandlungsansätze ( aus Möller et al 2018)</vt:lpstr>
      <vt:lpstr>Psychotherapie</vt:lpstr>
      <vt:lpstr>Psychotherapie</vt:lpstr>
      <vt:lpstr>Beginn der Genderdysphorie Persister, Desister</vt:lpstr>
      <vt:lpstr>Unterschiedliche Meinungen</vt:lpstr>
      <vt:lpstr>Erfahrungen im Umgang mit Jugendlichen </vt:lpstr>
      <vt:lpstr>PowerPoint-Präsentation</vt:lpstr>
      <vt:lpstr>PowerPoint-Präsentation</vt:lpstr>
      <vt:lpstr>PowerPoint-Präsentation</vt:lpstr>
      <vt:lpstr>PowerPoint-Präsentation</vt:lpstr>
      <vt:lpstr>Fragen ( aus Preuss)</vt:lpstr>
    </vt:vector>
  </TitlesOfParts>
  <Company>IPU Berlin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Unwägbarkeiten in der therapeutischen Arbeit von Jugendlichen mit Geschlechtsinkongruenz</dc:title>
  <dc:creator>Annette Streeck-Fischer</dc:creator>
  <cp:lastModifiedBy>Annette Streeck-Fischer</cp:lastModifiedBy>
  <cp:revision>31</cp:revision>
  <dcterms:created xsi:type="dcterms:W3CDTF">2019-10-22T08:36:17Z</dcterms:created>
  <dcterms:modified xsi:type="dcterms:W3CDTF">2019-11-07T06:41:56Z</dcterms:modified>
</cp:coreProperties>
</file>