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1" r:id="rId3"/>
    <p:sldMasterId id="2147483672" r:id="rId4"/>
    <p:sldMasterId id="2147483683" r:id="rId5"/>
    <p:sldMasterId id="2147483694" r:id="rId6"/>
  </p:sldMasterIdLst>
  <p:notesMasterIdLst>
    <p:notesMasterId r:id="rId56"/>
  </p:notesMasterIdLst>
  <p:handoutMasterIdLst>
    <p:handoutMasterId r:id="rId57"/>
  </p:handoutMasterIdLst>
  <p:sldIdLst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14" r:id="rId22"/>
    <p:sldId id="315" r:id="rId23"/>
    <p:sldId id="316" r:id="rId24"/>
    <p:sldId id="317" r:id="rId25"/>
    <p:sldId id="274" r:id="rId26"/>
    <p:sldId id="275" r:id="rId27"/>
    <p:sldId id="276" r:id="rId28"/>
    <p:sldId id="277" r:id="rId29"/>
    <p:sldId id="278" r:id="rId30"/>
    <p:sldId id="320" r:id="rId31"/>
    <p:sldId id="318" r:id="rId32"/>
    <p:sldId id="319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304" r:id="rId51"/>
    <p:sldId id="305" r:id="rId52"/>
    <p:sldId id="313" r:id="rId53"/>
    <p:sldId id="312" r:id="rId54"/>
    <p:sldId id="311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455"/>
    <a:srgbClr val="004A6F"/>
    <a:srgbClr val="545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80" autoAdjust="0"/>
    <p:restoredTop sz="94660"/>
  </p:normalViewPr>
  <p:slideViewPr>
    <p:cSldViewPr>
      <p:cViewPr varScale="1">
        <p:scale>
          <a:sx n="136" d="100"/>
          <a:sy n="136" d="100"/>
        </p:scale>
        <p:origin x="51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604"/>
    </p:cViewPr>
  </p:sorterViewPr>
  <p:notesViewPr>
    <p:cSldViewPr>
      <p:cViewPr varScale="1">
        <p:scale>
          <a:sx n="71" d="100"/>
          <a:sy n="71" d="100"/>
        </p:scale>
        <p:origin x="-198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0234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B1A1B-E328-4040-821D-813B7D517412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3B08C-41A3-4FA7-85E3-BDAFE79C7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372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11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2539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09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800600"/>
            <a:ext cx="8352928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95536" y="612775"/>
            <a:ext cx="835292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352928" cy="65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3545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939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842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2009775"/>
            <a:ext cx="8229600" cy="42322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404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047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04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4AF35-EA5E-4DCC-89BA-C10B54E056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59503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48680"/>
            <a:ext cx="8352928" cy="10081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748408"/>
            <a:ext cx="8352928" cy="41288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53545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584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42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424936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2906713"/>
            <a:ext cx="84249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rgbClr val="53545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778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035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779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8883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4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3069977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35455"/>
                </a:solidFill>
              </a:defRPr>
            </a:lvl1pPr>
            <a:lvl2pPr>
              <a:defRPr sz="2400">
                <a:solidFill>
                  <a:srgbClr val="535455"/>
                </a:solidFill>
              </a:defRPr>
            </a:lvl2pPr>
            <a:lvl3pPr>
              <a:defRPr sz="2400">
                <a:solidFill>
                  <a:srgbClr val="535455"/>
                </a:solidFill>
              </a:defRPr>
            </a:lvl3pPr>
            <a:lvl4pPr>
              <a:defRPr sz="2400">
                <a:solidFill>
                  <a:srgbClr val="535455"/>
                </a:solidFill>
              </a:defRPr>
            </a:lvl4pPr>
            <a:lvl5pPr>
              <a:defRPr sz="2400">
                <a:solidFill>
                  <a:srgbClr val="53545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35100"/>
            <a:ext cx="306997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3545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315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48680"/>
            <a:ext cx="8352928" cy="10081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748408"/>
            <a:ext cx="8352928" cy="41288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53545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917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800600"/>
            <a:ext cx="8352928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95536" y="612775"/>
            <a:ext cx="835292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352928" cy="65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3545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073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2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48680"/>
            <a:ext cx="8352928" cy="10081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748408"/>
            <a:ext cx="8352928" cy="41288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53545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97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190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424936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2906713"/>
            <a:ext cx="84249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rgbClr val="53545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886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598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527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987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52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3069977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35455"/>
                </a:solidFill>
              </a:defRPr>
            </a:lvl1pPr>
            <a:lvl2pPr>
              <a:defRPr sz="2400">
                <a:solidFill>
                  <a:srgbClr val="535455"/>
                </a:solidFill>
              </a:defRPr>
            </a:lvl2pPr>
            <a:lvl3pPr>
              <a:defRPr sz="2400">
                <a:solidFill>
                  <a:srgbClr val="535455"/>
                </a:solidFill>
              </a:defRPr>
            </a:lvl3pPr>
            <a:lvl4pPr>
              <a:defRPr sz="2400">
                <a:solidFill>
                  <a:srgbClr val="535455"/>
                </a:solidFill>
              </a:defRPr>
            </a:lvl4pPr>
            <a:lvl5pPr>
              <a:defRPr sz="2400">
                <a:solidFill>
                  <a:srgbClr val="53545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35100"/>
            <a:ext cx="306997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3545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166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340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800600"/>
            <a:ext cx="8352928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95536" y="612775"/>
            <a:ext cx="835292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352928" cy="65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3545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6039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37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48680"/>
            <a:ext cx="8352928" cy="10081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748408"/>
            <a:ext cx="8352928" cy="41288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53545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4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61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424936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2906713"/>
            <a:ext cx="84249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rgbClr val="53545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206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42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55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07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6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3069977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35455"/>
                </a:solidFill>
              </a:defRPr>
            </a:lvl1pPr>
            <a:lvl2pPr>
              <a:defRPr sz="2400">
                <a:solidFill>
                  <a:srgbClr val="535455"/>
                </a:solidFill>
              </a:defRPr>
            </a:lvl2pPr>
            <a:lvl3pPr>
              <a:defRPr sz="2400">
                <a:solidFill>
                  <a:srgbClr val="535455"/>
                </a:solidFill>
              </a:defRPr>
            </a:lvl3pPr>
            <a:lvl4pPr>
              <a:defRPr sz="2400">
                <a:solidFill>
                  <a:srgbClr val="535455"/>
                </a:solidFill>
              </a:defRPr>
            </a:lvl4pPr>
            <a:lvl5pPr>
              <a:defRPr sz="2400">
                <a:solidFill>
                  <a:srgbClr val="53545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35100"/>
            <a:ext cx="306997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3545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063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424936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2906713"/>
            <a:ext cx="84249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rgbClr val="53545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01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800600"/>
            <a:ext cx="8352928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95536" y="612775"/>
            <a:ext cx="835292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352928" cy="65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3545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34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842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2009775"/>
            <a:ext cx="8229600" cy="42322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404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545455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047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545455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04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E48F-D15C-42DB-9254-87C96143E780}" type="slidenum">
              <a:rPr lang="de-DE">
                <a:solidFill>
                  <a:srgbClr val="545455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454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48680"/>
            <a:ext cx="8352928" cy="10081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748408"/>
            <a:ext cx="8352928" cy="41288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53545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52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5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424936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2906713"/>
            <a:ext cx="84249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rgbClr val="53545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44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92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09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3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3069977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35455"/>
                </a:solidFill>
              </a:defRPr>
            </a:lvl1pPr>
            <a:lvl2pPr>
              <a:defRPr sz="2400">
                <a:solidFill>
                  <a:srgbClr val="535455"/>
                </a:solidFill>
              </a:defRPr>
            </a:lvl2pPr>
            <a:lvl3pPr>
              <a:defRPr sz="2400">
                <a:solidFill>
                  <a:srgbClr val="535455"/>
                </a:solidFill>
              </a:defRPr>
            </a:lvl3pPr>
            <a:lvl4pPr>
              <a:defRPr sz="2400">
                <a:solidFill>
                  <a:srgbClr val="535455"/>
                </a:solidFill>
              </a:defRPr>
            </a:lvl4pPr>
            <a:lvl5pPr>
              <a:defRPr sz="2400">
                <a:solidFill>
                  <a:srgbClr val="53545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35100"/>
            <a:ext cx="306997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3545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66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815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800600"/>
            <a:ext cx="8352928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95536" y="612775"/>
            <a:ext cx="835292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352928" cy="65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3545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11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842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2009775"/>
            <a:ext cx="8229600" cy="42322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404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545455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047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545455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04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E48F-D15C-42DB-9254-87C96143E780}" type="slidenum">
              <a:rPr lang="de-DE">
                <a:solidFill>
                  <a:srgbClr val="545455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454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2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09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05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3069977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004A6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35455"/>
                </a:solidFill>
              </a:defRPr>
            </a:lvl1pPr>
            <a:lvl2pPr>
              <a:defRPr sz="2400">
                <a:solidFill>
                  <a:srgbClr val="535455"/>
                </a:solidFill>
              </a:defRPr>
            </a:lvl2pPr>
            <a:lvl3pPr>
              <a:defRPr sz="2400">
                <a:solidFill>
                  <a:srgbClr val="535455"/>
                </a:solidFill>
              </a:defRPr>
            </a:lvl3pPr>
            <a:lvl4pPr>
              <a:defRPr sz="2400">
                <a:solidFill>
                  <a:srgbClr val="535455"/>
                </a:solidFill>
              </a:defRPr>
            </a:lvl4pPr>
            <a:lvl5pPr>
              <a:defRPr sz="2400">
                <a:solidFill>
                  <a:srgbClr val="53545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35100"/>
            <a:ext cx="306997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3545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163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81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\\fsa04\add03\UKOM-Jobserver\Jobserver\UKOM\171106UKOM_Logo_Akronym_UKHD_MFHD_Relaunch\171025Akronym_UKHD_positiv_negativ_CMYK_RGB_sw\171025Akronym_UKHD_negativ\171025Akronym_UKHD_negativ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1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sa04\add03\UKOM-Jobserver\Jobserver\UKOM\171106UKOM_Logo_Akronym_UKHD_MFHD_Relaunch\171025Akronym_UKHD_positiv_negativ_CMYK_RGB_sw\171025Akronym_UKHD_positiv_rgb\171025Akronym_UKHD_positiv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07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60000" y="6309320"/>
            <a:ext cx="7686000" cy="0"/>
          </a:xfrm>
          <a:prstGeom prst="line">
            <a:avLst/>
          </a:prstGeom>
          <a:ln>
            <a:solidFill>
              <a:srgbClr val="004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60000" y="6336000"/>
            <a:ext cx="7191968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50" dirty="0" smtClean="0">
                <a:solidFill>
                  <a:srgbClr val="004A6F"/>
                </a:solidFill>
                <a:latin typeface="+mj-lt"/>
              </a:rPr>
              <a:t>Universitätsklinikum</a:t>
            </a:r>
            <a:r>
              <a:rPr lang="de-DE" sz="950" baseline="0" dirty="0" smtClean="0">
                <a:solidFill>
                  <a:srgbClr val="004A6F"/>
                </a:solidFill>
                <a:latin typeface="+mj-lt"/>
              </a:rPr>
              <a:t> Heidelberg | 2019 | Prof. Dr. med. univ. Franz Resch</a:t>
            </a:r>
            <a:endParaRPr lang="de-DE" sz="950" dirty="0">
              <a:solidFill>
                <a:srgbClr val="00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7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\\fsa04\add03\UKOM-Jobserver\Jobserver\UKOM\171106UKOM_Logo_Akronym_UKHD_MFHD_Relaunch\171025Akronym_UKHD_positiv_negativ_CMYK_RGB_sw\171025Akronym_UKHD_negativ\171025Akronym_UKHD_negativ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1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sa04\add03\UKOM-Jobserver\Jobserver\UKOM\171106UKOM_Logo_Akronym_UKHD_MFHD_Relaunch\171025Akronym_UKHD_positiv_negativ_CMYK_RGB_sw\171025Akronym_UKHD_positiv_rgb\171025Akronym_UKHD_positiv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07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60000" y="6309320"/>
            <a:ext cx="7686000" cy="0"/>
          </a:xfrm>
          <a:prstGeom prst="line">
            <a:avLst/>
          </a:prstGeom>
          <a:ln>
            <a:solidFill>
              <a:srgbClr val="004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60000" y="6336000"/>
            <a:ext cx="7191968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50" dirty="0" smtClean="0">
                <a:solidFill>
                  <a:srgbClr val="004A6F"/>
                </a:solidFill>
              </a:rPr>
              <a:t>Universitätsklinikum Heidelberg | 2019 | Prof. Dr. med. univ. Franz Resch</a:t>
            </a:r>
            <a:endParaRPr lang="de-DE" sz="950" dirty="0">
              <a:solidFill>
                <a:srgbClr val="00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8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\\fsa04\add03\UKOM-Jobserver\Jobserver\UKOM\171106UKOM_Logo_Akronym_UKHD_MFHD_Relaunch\171025Akronym_UKHD_positiv_negativ_CMYK_RGB_sw\171025Akronym_UKHD_negativ\171025Akronym_UKHD_negativ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1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sa04\add03\UKOM-Jobserver\Jobserver\UKOM\171106UKOM_Logo_Akronym_UKHD_MFHD_Relaunch\171025Akronym_UKHD_positiv_negativ_CMYK_RGB_sw\171025Akronym_UKHD_positiv_rgb\171025Akronym_UKHD_positiv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07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60000" y="6309320"/>
            <a:ext cx="7686000" cy="0"/>
          </a:xfrm>
          <a:prstGeom prst="line">
            <a:avLst/>
          </a:prstGeom>
          <a:ln>
            <a:solidFill>
              <a:srgbClr val="004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60000" y="6336000"/>
            <a:ext cx="7191968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50" dirty="0" smtClean="0">
                <a:solidFill>
                  <a:srgbClr val="004A6F"/>
                </a:solidFill>
              </a:rPr>
              <a:t>Universitätsklinikum Heidelberg | 2019 | Prof. Dr. med. univ. Franz Resch</a:t>
            </a:r>
            <a:endParaRPr lang="de-DE" sz="950" dirty="0">
              <a:solidFill>
                <a:srgbClr val="00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2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\\fsa04\add03\UKOM-Jobserver\Jobserver\UKOM\171106UKOM_Logo_Akronym_UKHD_MFHD_Relaunch\171025Akronym_UKHD_positiv_negativ_CMYK_RGB_sw\171025Akronym_UKHD_negativ\171025Akronym_UKHD_negativ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1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sa04\add03\UKOM-Jobserver\Jobserver\UKOM\171106UKOM_Logo_Akronym_UKHD_MFHD_Relaunch\171025Akronym_UKHD_positiv_negativ_CMYK_RGB_sw\171025Akronym_UKHD_positiv_rgb\171025Akronym_UKHD_positiv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07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60000" y="6309320"/>
            <a:ext cx="7686000" cy="0"/>
          </a:xfrm>
          <a:prstGeom prst="line">
            <a:avLst/>
          </a:prstGeom>
          <a:ln>
            <a:solidFill>
              <a:srgbClr val="004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60000" y="6336000"/>
            <a:ext cx="7191968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50" dirty="0" smtClean="0">
                <a:solidFill>
                  <a:srgbClr val="004A6F"/>
                </a:solidFill>
              </a:rPr>
              <a:t>Universitätsklinikum Heidelberg | 2019 | Prof. Dr. med. univ. Franz Resch</a:t>
            </a:r>
            <a:endParaRPr lang="de-DE" sz="950" dirty="0">
              <a:solidFill>
                <a:srgbClr val="00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7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\\fsa04\add03\UKOM-Jobserver\Jobserver\UKOM\171106UKOM_Logo_Akronym_UKHD_MFHD_Relaunch\171025Akronym_UKHD_positiv_negativ_CMYK_RGB_sw\171025Akronym_UKHD_negativ\171025Akronym_UKHD_negativ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1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sa04\add03\UKOM-Jobserver\Jobserver\UKOM\171106UKOM_Logo_Akronym_UKHD_MFHD_Relaunch\171025Akronym_UKHD_positiv_negativ_CMYK_RGB_sw\171025Akronym_UKHD_positiv_rgb\171025Akronym_UKHD_positiv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07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60000" y="6309320"/>
            <a:ext cx="7686000" cy="0"/>
          </a:xfrm>
          <a:prstGeom prst="line">
            <a:avLst/>
          </a:prstGeom>
          <a:ln>
            <a:solidFill>
              <a:srgbClr val="004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60000" y="6336000"/>
            <a:ext cx="7191968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50" dirty="0" smtClean="0">
                <a:solidFill>
                  <a:srgbClr val="004A6F"/>
                </a:solidFill>
              </a:rPr>
              <a:t>Universitätsklinikum Heidelberg | 2019 | Prof. Dr. med. univ. Franz Resch</a:t>
            </a:r>
            <a:endParaRPr lang="de-DE" sz="950" dirty="0">
              <a:solidFill>
                <a:srgbClr val="00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2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1602000"/>
            <a:ext cx="9144000" cy="5256000"/>
          </a:xfrm>
          <a:prstGeom prst="rect">
            <a:avLst/>
          </a:prstGeom>
          <a:solidFill>
            <a:srgbClr val="004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115616" y="2780928"/>
            <a:ext cx="698477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Zeitgeist </a:t>
            </a:r>
            <a:r>
              <a:rPr lang="de-DE" sz="2800" b="1" dirty="0">
                <a:solidFill>
                  <a:schemeClr val="bg1"/>
                </a:solidFill>
              </a:rPr>
              <a:t>&amp;</a:t>
            </a:r>
            <a:r>
              <a:rPr lang="de-DE" sz="2800" b="1" dirty="0" smtClean="0">
                <a:solidFill>
                  <a:schemeClr val="bg1"/>
                </a:solidFill>
              </a:rPr>
              <a:t> Risikoverhalten – Sein &amp; Schein: </a:t>
            </a:r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4400" b="1" dirty="0">
                <a:solidFill>
                  <a:schemeClr val="bg1"/>
                </a:solidFill>
              </a:rPr>
              <a:t>Identität </a:t>
            </a:r>
            <a:r>
              <a:rPr lang="de-DE" sz="4400" b="1" dirty="0" smtClean="0">
                <a:solidFill>
                  <a:schemeClr val="bg1"/>
                </a:solidFill>
              </a:rPr>
              <a:t>– eine Illusion?</a:t>
            </a:r>
          </a:p>
          <a:p>
            <a:r>
              <a:rPr lang="de-DE" sz="2400" b="1" dirty="0" smtClean="0">
                <a:solidFill>
                  <a:schemeClr val="bg1"/>
                </a:solidFill>
                <a:latin typeface="+mj-lt"/>
              </a:rPr>
              <a:t>Prof. Dr. med. univ. Franz Resch</a:t>
            </a:r>
            <a:endParaRPr lang="de-DE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51520" y="252000"/>
            <a:ext cx="1656000" cy="1656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8" name="Picture 6" descr="\\fsa04\add03\UKOM-Jobserver\Jobserver\UKOM\171106UKOM_Logo_Akronym_UKHD_MFHD_Relaunch\171025Akronym_UKHD_positiv_negativ_CMYK_RGB_sw\171025Akronym_UKHD_negativ\171025Akronym_UKHD_negati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1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15616" y="42930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126800" y="5057308"/>
            <a:ext cx="69847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+mj-lt"/>
              </a:rPr>
              <a:t>Zentrum für Psychosoziale Medizin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+mj-lt"/>
              </a:rPr>
              <a:t>Klinik für Kinder- und Jugendpsychiatrie</a:t>
            </a:r>
          </a:p>
          <a:p>
            <a:endParaRPr lang="de-DE" b="1" dirty="0" smtClean="0">
              <a:solidFill>
                <a:schemeClr val="bg1"/>
              </a:solidFill>
              <a:latin typeface="+mj-lt"/>
            </a:endParaRPr>
          </a:p>
          <a:p>
            <a:r>
              <a:rPr lang="de-DE" b="1" dirty="0" smtClean="0">
                <a:solidFill>
                  <a:schemeClr val="bg1"/>
                </a:solidFill>
                <a:latin typeface="+mj-lt"/>
              </a:rPr>
              <a:t>2019</a:t>
            </a:r>
            <a:endParaRPr lang="de-DE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3" descr="\\fsa04\add03\UKOM-Jobserver\Jobserver\UKOM\171106UKOM_Logo_Akronym_UKHD_MFHD_Relaunch\171029Logo_UKHD_dt\171029Logo_UKHD_dt_positiv_negativ_CMYK_RGB_sw\171029Logo_UKHD_dt_positiv_RGB\171029Logo_UKHD_dt_positiv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277200"/>
            <a:ext cx="1609200" cy="16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Identität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Selbstbestimmung als einmalig und unverwechselbar nach außen</a:t>
            </a:r>
          </a:p>
          <a:p>
            <a:r>
              <a:rPr lang="de-DE" dirty="0" smtClean="0"/>
              <a:t>Übereinstimmung von Erst- und Drittpersonenperspektive nach innen</a:t>
            </a:r>
          </a:p>
          <a:p>
            <a:pPr lvl="1"/>
            <a:r>
              <a:rPr lang="de-DE" dirty="0" smtClean="0"/>
              <a:t>Ich als Akteur</a:t>
            </a:r>
          </a:p>
          <a:p>
            <a:pPr lvl="1"/>
            <a:r>
              <a:rPr lang="de-DE" dirty="0" smtClean="0"/>
              <a:t>Ich über mich als Betrachter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9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139966" y="1484784"/>
            <a:ext cx="28182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>
                <a:latin typeface="+mn-lt"/>
              </a:rPr>
              <a:t>Selbst als Individuum</a:t>
            </a:r>
          </a:p>
        </p:txBody>
      </p:sp>
      <p:sp>
        <p:nvSpPr>
          <p:cNvPr id="20491" name="Text Box 5"/>
          <p:cNvSpPr txBox="1">
            <a:spLocks noChangeArrowheads="1"/>
          </p:cNvSpPr>
          <p:nvPr/>
        </p:nvSpPr>
        <p:spPr bwMode="auto">
          <a:xfrm>
            <a:off x="1492322" y="3599333"/>
            <a:ext cx="221815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 dirty="0" smtClean="0">
                <a:latin typeface="+mn-lt"/>
              </a:rPr>
              <a:t>Identität -</a:t>
            </a:r>
          </a:p>
          <a:p>
            <a:pPr algn="ctr"/>
            <a:r>
              <a:rPr lang="de-DE" altLang="de-DE" sz="2400" dirty="0" smtClean="0">
                <a:latin typeface="+mn-lt"/>
              </a:rPr>
              <a:t>Reflexion</a:t>
            </a:r>
            <a:endParaRPr lang="de-DE" altLang="de-DE" sz="2400" dirty="0">
              <a:latin typeface="+mn-lt"/>
            </a:endParaRP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601942" y="3599333"/>
            <a:ext cx="185037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 dirty="0" smtClean="0">
                <a:latin typeface="+mn-lt"/>
              </a:rPr>
              <a:t>Identität – </a:t>
            </a:r>
          </a:p>
          <a:p>
            <a:pPr algn="ctr"/>
            <a:r>
              <a:rPr lang="de-DE" altLang="de-DE" sz="2400" dirty="0" smtClean="0">
                <a:latin typeface="+mn-lt"/>
              </a:rPr>
              <a:t>Identifikation</a:t>
            </a:r>
            <a:endParaRPr lang="de-DE" altLang="de-DE" sz="2400" dirty="0">
              <a:latin typeface="+mn-lt"/>
            </a:endParaRPr>
          </a:p>
        </p:txBody>
      </p:sp>
      <p:cxnSp>
        <p:nvCxnSpPr>
          <p:cNvPr id="20485" name="AutoShape 9"/>
          <p:cNvCxnSpPr>
            <a:cxnSpLocks noChangeShapeType="1"/>
            <a:stCxn id="20482" idx="2"/>
            <a:endCxn id="20491" idx="0"/>
          </p:cNvCxnSpPr>
          <p:nvPr/>
        </p:nvCxnSpPr>
        <p:spPr bwMode="auto">
          <a:xfrm flipH="1">
            <a:off x="2601401" y="1946449"/>
            <a:ext cx="1947701" cy="16528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6" name="AutoShape 10"/>
          <p:cNvCxnSpPr>
            <a:cxnSpLocks noChangeShapeType="1"/>
            <a:stCxn id="20491" idx="3"/>
            <a:endCxn id="20489" idx="1"/>
          </p:cNvCxnSpPr>
          <p:nvPr/>
        </p:nvCxnSpPr>
        <p:spPr bwMode="auto">
          <a:xfrm>
            <a:off x="3710479" y="4014832"/>
            <a:ext cx="1891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7" name="AutoShape 11"/>
          <p:cNvCxnSpPr>
            <a:cxnSpLocks noChangeShapeType="1"/>
            <a:stCxn id="20482" idx="2"/>
            <a:endCxn id="20489" idx="0"/>
          </p:cNvCxnSpPr>
          <p:nvPr/>
        </p:nvCxnSpPr>
        <p:spPr bwMode="auto">
          <a:xfrm>
            <a:off x="4549102" y="1946449"/>
            <a:ext cx="1978029" cy="16528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87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Reflexive Identität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Vitalität</a:t>
            </a:r>
          </a:p>
          <a:p>
            <a:r>
              <a:rPr lang="de-DE" dirty="0" smtClean="0"/>
              <a:t>Aktivität (Referenzkopie)</a:t>
            </a:r>
          </a:p>
          <a:p>
            <a:r>
              <a:rPr lang="de-DE" dirty="0" smtClean="0"/>
              <a:t>Konsistenz (Gefühlszustände)</a:t>
            </a:r>
          </a:p>
          <a:p>
            <a:r>
              <a:rPr lang="de-DE" dirty="0" smtClean="0"/>
              <a:t>Kohärenz (Kontinuität)</a:t>
            </a:r>
          </a:p>
          <a:p>
            <a:r>
              <a:rPr lang="de-DE" dirty="0" smtClean="0"/>
              <a:t>Demarkation (vs. Verschmelzung)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91461" y="6372036"/>
            <a:ext cx="504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(nach Scharfetter, Dornes, Säuglingsforschung)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563888" y="5460784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Resch 2016 nach Dornes 1993, Scharfetter 1991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687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Expressive Identität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126876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„Was die Individualität eines bestimmten Künstlers ausmacht, ist in dem zu suchen, was die Individualität eines bestimmten Kunstwerks ausmacht.“</a:t>
            </a:r>
          </a:p>
          <a:p>
            <a:r>
              <a:rPr lang="de-DE" sz="1400" dirty="0" smtClean="0"/>
              <a:t> </a:t>
            </a:r>
            <a:endParaRPr lang="de-DE" sz="2000" dirty="0" smtClean="0"/>
          </a:p>
          <a:p>
            <a:pPr algn="r"/>
            <a:r>
              <a:rPr lang="de-DE" dirty="0" err="1" smtClean="0"/>
              <a:t>Descombe</a:t>
            </a:r>
            <a:r>
              <a:rPr lang="de-DE" dirty="0" smtClean="0"/>
              <a:t> 2013, S. 159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91680" y="3543399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Aktivität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97777" y="3543398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Tätigkeit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3543399"/>
            <a:ext cx="84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Werk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51665" y="4479503"/>
            <a:ext cx="92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Selbst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524277" y="5104884"/>
            <a:ext cx="1927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ich zeige mich</a:t>
            </a:r>
          </a:p>
          <a:p>
            <a:r>
              <a:rPr lang="de-DE" dirty="0" smtClean="0"/>
              <a:t>ich lasse bewerten</a:t>
            </a:r>
          </a:p>
        </p:txBody>
      </p:sp>
      <p:cxnSp>
        <p:nvCxnSpPr>
          <p:cNvPr id="12" name="Gerade Verbindung mit Pfeil 11"/>
          <p:cNvCxnSpPr>
            <a:stCxn id="6" idx="3"/>
            <a:endCxn id="7" idx="1"/>
          </p:cNvCxnSpPr>
          <p:nvPr/>
        </p:nvCxnSpPr>
        <p:spPr bwMode="auto">
          <a:xfrm flipV="1">
            <a:off x="2953564" y="3774231"/>
            <a:ext cx="94421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>
            <a:stCxn id="7" idx="3"/>
            <a:endCxn id="8" idx="1"/>
          </p:cNvCxnSpPr>
          <p:nvPr/>
        </p:nvCxnSpPr>
        <p:spPr bwMode="auto">
          <a:xfrm>
            <a:off x="5127601" y="3774231"/>
            <a:ext cx="110058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winkelte Verbindung 15"/>
          <p:cNvCxnSpPr>
            <a:stCxn id="8" idx="2"/>
            <a:endCxn id="9" idx="3"/>
          </p:cNvCxnSpPr>
          <p:nvPr/>
        </p:nvCxnSpPr>
        <p:spPr bwMode="auto">
          <a:xfrm rot="5400000">
            <a:off x="5464318" y="3522347"/>
            <a:ext cx="705272" cy="1670707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winkelte Verbindung 17"/>
          <p:cNvCxnSpPr/>
          <p:nvPr/>
        </p:nvCxnSpPr>
        <p:spPr bwMode="auto">
          <a:xfrm rot="10800000">
            <a:off x="4019014" y="4710335"/>
            <a:ext cx="1729043" cy="705272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>
            <a:endCxn id="6" idx="2"/>
          </p:cNvCxnSpPr>
          <p:nvPr/>
        </p:nvCxnSpPr>
        <p:spPr>
          <a:xfrm flipV="1">
            <a:off x="2322622" y="4005064"/>
            <a:ext cx="0" cy="7052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stCxn id="9" idx="1"/>
          </p:cNvCxnSpPr>
          <p:nvPr/>
        </p:nvCxnSpPr>
        <p:spPr>
          <a:xfrm flipH="1">
            <a:off x="2322622" y="4710336"/>
            <a:ext cx="1729043" cy="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3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Identität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Selbstreflexion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Vitalität</a:t>
            </a:r>
          </a:p>
          <a:p>
            <a:r>
              <a:rPr lang="de-DE" dirty="0" smtClean="0"/>
              <a:t>Aktivität</a:t>
            </a:r>
          </a:p>
          <a:p>
            <a:r>
              <a:rPr lang="de-DE" dirty="0" smtClean="0"/>
              <a:t>Konsistenz</a:t>
            </a:r>
          </a:p>
          <a:p>
            <a:r>
              <a:rPr lang="de-DE" dirty="0" smtClean="0"/>
              <a:t>Kohärenz</a:t>
            </a:r>
          </a:p>
          <a:p>
            <a:r>
              <a:rPr lang="de-DE" dirty="0" smtClean="0"/>
              <a:t>Demarkation</a:t>
            </a:r>
          </a:p>
          <a:p>
            <a:endParaRPr lang="de-DE" sz="1200" dirty="0" smtClean="0"/>
          </a:p>
          <a:p>
            <a:r>
              <a:rPr lang="de-DE" dirty="0" smtClean="0"/>
              <a:t>Selbstbewusstheit</a:t>
            </a:r>
          </a:p>
          <a:p>
            <a:r>
              <a:rPr lang="de-DE" dirty="0" smtClean="0"/>
              <a:t>Selbstbewusstsein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Identifikation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Personen (Idole)</a:t>
            </a:r>
          </a:p>
          <a:p>
            <a:r>
              <a:rPr lang="de-DE" dirty="0" smtClean="0"/>
              <a:t>Rollen (Aufgaben)</a:t>
            </a:r>
          </a:p>
          <a:p>
            <a:r>
              <a:rPr lang="de-DE" dirty="0" smtClean="0"/>
              <a:t>Gruppen (Zugehörigkeit)</a:t>
            </a:r>
          </a:p>
          <a:p>
            <a:r>
              <a:rPr lang="de-DE" dirty="0" smtClean="0"/>
              <a:t>Religionen</a:t>
            </a:r>
          </a:p>
          <a:p>
            <a:r>
              <a:rPr lang="de-DE" dirty="0" smtClean="0"/>
              <a:t>Ethnien</a:t>
            </a:r>
          </a:p>
          <a:p>
            <a:endParaRPr lang="de-DE" sz="1200" dirty="0" smtClean="0"/>
          </a:p>
          <a:p>
            <a:r>
              <a:rPr lang="de-DE" dirty="0" smtClean="0"/>
              <a:t>Werke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539552" y="4509120"/>
            <a:ext cx="30963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4788024" y="4509120"/>
            <a:ext cx="30963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 rot="16200000">
            <a:off x="7549677" y="3346625"/>
            <a:ext cx="246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Anerkennung (Honneth)</a:t>
            </a: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3208825" y="3062341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Scharfetter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3469312" y="4858743"/>
            <a:ext cx="70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Frank</a:t>
            </a:r>
          </a:p>
        </p:txBody>
      </p:sp>
    </p:spTree>
    <p:extLst>
      <p:ext uri="{BB962C8B-B14F-4D97-AF65-F5344CB8AC3E}">
        <p14:creationId xmlns:p14="http://schemas.microsoft.com/office/powerpoint/2010/main" val="33533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Hüllen des Selbst</a:t>
            </a:r>
          </a:p>
        </p:txBody>
      </p:sp>
      <p:pic>
        <p:nvPicPr>
          <p:cNvPr id="22531" name="Picture 3" descr="zwie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98954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330987" y="5096217"/>
            <a:ext cx="6623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200" dirty="0">
                <a:latin typeface="+mn-lt"/>
                <a:cs typeface="Arial" charset="0"/>
              </a:rPr>
              <a:t>© WDR</a:t>
            </a:r>
          </a:p>
        </p:txBody>
      </p:sp>
    </p:spTree>
    <p:extLst>
      <p:ext uri="{BB962C8B-B14F-4D97-AF65-F5344CB8AC3E}">
        <p14:creationId xmlns:p14="http://schemas.microsoft.com/office/powerpoint/2010/main" val="6853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Duale Entwicklung des Selbst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Ich erkenne mich – also bin ich (Selbstreflexion)</a:t>
            </a:r>
          </a:p>
          <a:p>
            <a:r>
              <a:rPr lang="de-DE" dirty="0" smtClean="0"/>
              <a:t>Ich werde gesehen – also bin ich (Spiegelung)</a:t>
            </a:r>
          </a:p>
          <a:p>
            <a:endParaRPr lang="de-DE" dirty="0"/>
          </a:p>
          <a:p>
            <a:r>
              <a:rPr lang="de-DE" b="1" dirty="0" smtClean="0"/>
              <a:t>Intersubjektivität</a:t>
            </a:r>
            <a:r>
              <a:rPr lang="de-DE" dirty="0" smtClean="0"/>
              <a:t>: Das Problem ist weniger der Andere als Objekt des Begehrens, sondern der Andere als Spiegel des Selbst!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084168" y="50851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Altmeyer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0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llipse 1"/>
          <p:cNvSpPr>
            <a:spLocks noChangeArrowheads="1"/>
          </p:cNvSpPr>
          <p:nvPr/>
        </p:nvSpPr>
        <p:spPr bwMode="auto">
          <a:xfrm>
            <a:off x="3086100" y="1556792"/>
            <a:ext cx="29718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de-DE" sz="2400" dirty="0" smtClean="0">
                <a:solidFill>
                  <a:srgbClr val="004A6F"/>
                </a:solidFill>
              </a:rPr>
              <a:t>Logos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aktuelle Problemdreieck</a:t>
            </a:r>
            <a:br>
              <a:rPr lang="de-DE" dirty="0" smtClean="0"/>
            </a:br>
            <a:r>
              <a:rPr lang="de-DE" dirty="0" smtClean="0"/>
              <a:t>„Wie funktioniert der </a:t>
            </a:r>
            <a:r>
              <a:rPr lang="de-DE" dirty="0"/>
              <a:t>M</a:t>
            </a:r>
            <a:r>
              <a:rPr lang="de-DE" dirty="0" smtClean="0"/>
              <a:t>ensch?“</a:t>
            </a:r>
            <a:endParaRPr lang="de-DE" sz="2400" dirty="0" smtClean="0"/>
          </a:p>
        </p:txBody>
      </p:sp>
      <p:sp>
        <p:nvSpPr>
          <p:cNvPr id="16" name="Ellipse 1"/>
          <p:cNvSpPr>
            <a:spLocks noChangeArrowheads="1"/>
          </p:cNvSpPr>
          <p:nvPr/>
        </p:nvSpPr>
        <p:spPr bwMode="auto">
          <a:xfrm>
            <a:off x="304800" y="4493733"/>
            <a:ext cx="29718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de-DE" sz="2400" dirty="0" err="1" smtClean="0">
                <a:solidFill>
                  <a:srgbClr val="004A6F"/>
                </a:solidFill>
              </a:rPr>
              <a:t>Thymos</a:t>
            </a:r>
            <a:endParaRPr lang="de-DE" sz="2400" dirty="0" smtClean="0">
              <a:solidFill>
                <a:srgbClr val="004A6F"/>
              </a:solidFill>
            </a:endParaRPr>
          </a:p>
        </p:txBody>
      </p:sp>
      <p:sp>
        <p:nvSpPr>
          <p:cNvPr id="17" name="Ellipse 1"/>
          <p:cNvSpPr>
            <a:spLocks noChangeArrowheads="1"/>
          </p:cNvSpPr>
          <p:nvPr/>
        </p:nvSpPr>
        <p:spPr bwMode="auto">
          <a:xfrm>
            <a:off x="5867400" y="4491303"/>
            <a:ext cx="29718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de-DE" sz="2400" dirty="0" smtClean="0">
                <a:solidFill>
                  <a:srgbClr val="004A6F"/>
                </a:solidFill>
              </a:rPr>
              <a:t>Eros</a:t>
            </a:r>
          </a:p>
        </p:txBody>
      </p:sp>
      <p:sp>
        <p:nvSpPr>
          <p:cNvPr id="3" name="Gewitterblitz 2"/>
          <p:cNvSpPr/>
          <p:nvPr/>
        </p:nvSpPr>
        <p:spPr bwMode="auto">
          <a:xfrm>
            <a:off x="2454629" y="4122209"/>
            <a:ext cx="609600" cy="990600"/>
          </a:xfrm>
          <a:prstGeom prst="lightningBol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12" name="Gerade Verbindung mit Pfeil 11"/>
          <p:cNvCxnSpPr>
            <a:stCxn id="65538" idx="3"/>
            <a:endCxn id="16" idx="0"/>
          </p:cNvCxnSpPr>
          <p:nvPr/>
        </p:nvCxnSpPr>
        <p:spPr>
          <a:xfrm flipH="1">
            <a:off x="1790700" y="2662485"/>
            <a:ext cx="1730610" cy="1831248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65538" idx="5"/>
            <a:endCxn id="17" idx="0"/>
          </p:cNvCxnSpPr>
          <p:nvPr/>
        </p:nvCxnSpPr>
        <p:spPr>
          <a:xfrm>
            <a:off x="5622690" y="2662485"/>
            <a:ext cx="1730610" cy="1828818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6" idx="6"/>
            <a:endCxn id="17" idx="2"/>
          </p:cNvCxnSpPr>
          <p:nvPr/>
        </p:nvCxnSpPr>
        <p:spPr>
          <a:xfrm flipV="1">
            <a:off x="3276600" y="5139003"/>
            <a:ext cx="2590800" cy="2430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995936" y="4248177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545455"/>
                </a:solidFill>
              </a:rPr>
              <a:t>IDENTITÄT</a:t>
            </a:r>
            <a:endParaRPr lang="de-DE" b="1" dirty="0">
              <a:solidFill>
                <a:srgbClr val="545455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4800" y="2852192"/>
            <a:ext cx="144016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545455"/>
                </a:solidFill>
              </a:rPr>
              <a:t>„</a:t>
            </a:r>
            <a:r>
              <a:rPr lang="de-DE" dirty="0" err="1" smtClean="0">
                <a:solidFill>
                  <a:srgbClr val="545455"/>
                </a:solidFill>
              </a:rPr>
              <a:t>Dignitas</a:t>
            </a:r>
            <a:r>
              <a:rPr lang="de-DE" dirty="0" smtClean="0">
                <a:solidFill>
                  <a:srgbClr val="545455"/>
                </a:solidFill>
              </a:rPr>
              <a:t>“</a:t>
            </a:r>
          </a:p>
          <a:p>
            <a:r>
              <a:rPr lang="de-DE" dirty="0" smtClean="0">
                <a:solidFill>
                  <a:srgbClr val="545455"/>
                </a:solidFill>
              </a:rPr>
              <a:t>Wert</a:t>
            </a:r>
          </a:p>
          <a:p>
            <a:r>
              <a:rPr lang="de-DE" dirty="0" smtClean="0">
                <a:solidFill>
                  <a:srgbClr val="545455"/>
                </a:solidFill>
              </a:rPr>
              <a:t>Würde</a:t>
            </a:r>
          </a:p>
          <a:p>
            <a:r>
              <a:rPr lang="de-DE" dirty="0" smtClean="0">
                <a:solidFill>
                  <a:srgbClr val="545455"/>
                </a:solidFill>
              </a:rPr>
              <a:t>Anerkennung</a:t>
            </a:r>
          </a:p>
          <a:p>
            <a:r>
              <a:rPr lang="de-DE" dirty="0" smtClean="0">
                <a:solidFill>
                  <a:srgbClr val="545455"/>
                </a:solidFill>
              </a:rPr>
              <a:t>Beachtung</a:t>
            </a:r>
            <a:endParaRPr lang="de-DE" dirty="0">
              <a:solidFill>
                <a:srgbClr val="545455"/>
              </a:solidFill>
            </a:endParaRPr>
          </a:p>
        </p:txBody>
      </p:sp>
      <p:sp>
        <p:nvSpPr>
          <p:cNvPr id="7" name="Gleichschenkliges Dreieck 6"/>
          <p:cNvSpPr/>
          <p:nvPr/>
        </p:nvSpPr>
        <p:spPr>
          <a:xfrm>
            <a:off x="3705940" y="3128212"/>
            <a:ext cx="1770770" cy="1584176"/>
          </a:xfrm>
          <a:prstGeom prst="triangl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rgbClr val="545455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228184" y="1201523"/>
            <a:ext cx="1584176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545455"/>
                </a:solidFill>
              </a:rPr>
              <a:t>Verstand</a:t>
            </a:r>
          </a:p>
          <a:p>
            <a:r>
              <a:rPr lang="de-DE" dirty="0" smtClean="0">
                <a:solidFill>
                  <a:srgbClr val="545455"/>
                </a:solidFill>
              </a:rPr>
              <a:t>Vernunft</a:t>
            </a:r>
          </a:p>
          <a:p>
            <a:r>
              <a:rPr lang="de-DE" dirty="0" smtClean="0">
                <a:solidFill>
                  <a:srgbClr val="545455"/>
                </a:solidFill>
              </a:rPr>
              <a:t>Besonnenheit</a:t>
            </a:r>
          </a:p>
          <a:p>
            <a:r>
              <a:rPr lang="de-DE" dirty="0" smtClean="0">
                <a:solidFill>
                  <a:srgbClr val="545455"/>
                </a:solidFill>
              </a:rPr>
              <a:t>Klugheit</a:t>
            </a:r>
          </a:p>
          <a:p>
            <a:r>
              <a:rPr lang="de-DE" dirty="0" smtClean="0">
                <a:solidFill>
                  <a:srgbClr val="545455"/>
                </a:solidFill>
              </a:rPr>
              <a:t>Wissen</a:t>
            </a:r>
            <a:endParaRPr lang="de-DE" dirty="0">
              <a:solidFill>
                <a:srgbClr val="54545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52320" y="3232514"/>
            <a:ext cx="14859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545455"/>
                </a:solidFill>
              </a:rPr>
              <a:t>Begehren</a:t>
            </a:r>
          </a:p>
          <a:p>
            <a:r>
              <a:rPr lang="de-DE" dirty="0" smtClean="0">
                <a:solidFill>
                  <a:srgbClr val="545455"/>
                </a:solidFill>
              </a:rPr>
              <a:t>Triebe</a:t>
            </a:r>
          </a:p>
          <a:p>
            <a:r>
              <a:rPr lang="de-DE" dirty="0" smtClean="0">
                <a:solidFill>
                  <a:srgbClr val="545455"/>
                </a:solidFill>
              </a:rPr>
              <a:t>Lüste</a:t>
            </a:r>
          </a:p>
          <a:p>
            <a:r>
              <a:rPr lang="de-DE" dirty="0" smtClean="0">
                <a:solidFill>
                  <a:srgbClr val="545455"/>
                </a:solidFill>
              </a:rPr>
              <a:t>Wünsche</a:t>
            </a:r>
            <a:endParaRPr lang="de-DE" dirty="0">
              <a:solidFill>
                <a:srgbClr val="5454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Soziale Biofeedback-Theorie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06522" y="6042774"/>
            <a:ext cx="3521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altLang="de-DE" sz="1200" dirty="0">
                <a:solidFill>
                  <a:srgbClr val="545455"/>
                </a:solidFill>
                <a:latin typeface="Calibri"/>
              </a:rPr>
              <a:t>(nach </a:t>
            </a:r>
            <a:r>
              <a:rPr lang="de-DE" altLang="de-DE" sz="1200" dirty="0" err="1">
                <a:solidFill>
                  <a:srgbClr val="545455"/>
                </a:solidFill>
                <a:latin typeface="Calibri"/>
              </a:rPr>
              <a:t>Gergely</a:t>
            </a:r>
            <a:r>
              <a:rPr lang="de-DE" altLang="de-DE" sz="1200" dirty="0">
                <a:solidFill>
                  <a:srgbClr val="545455"/>
                </a:solidFill>
                <a:latin typeface="Calibri"/>
              </a:rPr>
              <a:t> und Watson, 1996; </a:t>
            </a:r>
            <a:r>
              <a:rPr lang="de-DE" altLang="de-DE" sz="1200" dirty="0" err="1">
                <a:solidFill>
                  <a:srgbClr val="545455"/>
                </a:solidFill>
                <a:latin typeface="Calibri"/>
              </a:rPr>
              <a:t>Fonagy</a:t>
            </a:r>
            <a:r>
              <a:rPr lang="de-DE" altLang="de-DE" sz="1200" dirty="0">
                <a:solidFill>
                  <a:srgbClr val="545455"/>
                </a:solidFill>
                <a:latin typeface="Calibri"/>
              </a:rPr>
              <a:t> et al., 2002)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084609" y="1910512"/>
            <a:ext cx="4858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2400">
                <a:solidFill>
                  <a:srgbClr val="545455"/>
                </a:solidFill>
                <a:latin typeface="Calibri"/>
              </a:rPr>
              <a:t>Affektspiegelung durch Bezugsperson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38213" y="2931274"/>
            <a:ext cx="1524000" cy="955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algn="l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800" dirty="0">
                <a:solidFill>
                  <a:srgbClr val="545455"/>
                </a:solidFill>
                <a:latin typeface="Calibri"/>
              </a:rPr>
              <a:t>Gefühls-</a:t>
            </a:r>
            <a:r>
              <a:rPr lang="de-DE" altLang="de-DE" sz="2000" dirty="0">
                <a:solidFill>
                  <a:srgbClr val="545455"/>
                </a:solidFill>
                <a:latin typeface="Calibri"/>
              </a:rPr>
              <a:t>expression</a:t>
            </a:r>
            <a:r>
              <a:rPr lang="de-DE" altLang="de-DE" sz="1800" dirty="0">
                <a:solidFill>
                  <a:srgbClr val="545455"/>
                </a:solidFill>
                <a:latin typeface="Calibri"/>
              </a:rPr>
              <a:t> beim Kind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55963" y="2748712"/>
            <a:ext cx="2590800" cy="132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algn="l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2000">
                <a:solidFill>
                  <a:srgbClr val="545455"/>
                </a:solidFill>
                <a:latin typeface="Calibri"/>
              </a:rPr>
              <a:t>Affekt-reflektierende mimische / vokale Äusserungen der Bezugsperson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653213" y="2748712"/>
            <a:ext cx="1752600" cy="132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algn="l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2000">
                <a:solidFill>
                  <a:srgbClr val="545455"/>
                </a:solidFill>
                <a:latin typeface="Calibri"/>
              </a:rPr>
              <a:t>Information über eigenen mentalen Zustand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668588" y="3143999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altLang="de-DE" sz="2800" b="1">
                <a:solidFill>
                  <a:srgbClr val="545455"/>
                </a:solidFill>
                <a:latin typeface="Calibri"/>
              </a:rPr>
              <a:t>+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889250" y="4577512"/>
            <a:ext cx="29043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545455"/>
                </a:solidFill>
                <a:latin typeface="Calibri"/>
              </a:rPr>
              <a:t>Kontingenzerkennung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053138" y="3143999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545455"/>
                </a:solidFill>
                <a:latin typeface="Calibri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130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Persönlichkeitsentwicklung und Selbstreflexion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emotionalen Dialog gesichert, anerkannt und </a:t>
            </a:r>
            <a:r>
              <a:rPr lang="de-DE" dirty="0" err="1" smtClean="0"/>
              <a:t>koreguliert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Herausbildung von Struktur und Selbstregulation</a:t>
            </a:r>
          </a:p>
          <a:p>
            <a:pPr lvl="1"/>
            <a:r>
              <a:rPr lang="de-DE" dirty="0" smtClean="0"/>
              <a:t>Gute Reflexionsfähigkeit</a:t>
            </a:r>
          </a:p>
          <a:p>
            <a:pPr lvl="1"/>
            <a:r>
              <a:rPr lang="de-DE" dirty="0" smtClean="0"/>
              <a:t>Sicherer mentaler Raum</a:t>
            </a:r>
          </a:p>
          <a:p>
            <a:r>
              <a:rPr lang="de-DE" dirty="0" smtClean="0"/>
              <a:t>Im emotionalen Dialog verunsichert, abgelehnt, traumatisiert</a:t>
            </a:r>
          </a:p>
          <a:p>
            <a:pPr lvl="1"/>
            <a:r>
              <a:rPr lang="de-DE" dirty="0" smtClean="0"/>
              <a:t>Strukturelle Unsicherheit</a:t>
            </a:r>
          </a:p>
          <a:p>
            <a:pPr lvl="1"/>
            <a:r>
              <a:rPr lang="de-DE" dirty="0" smtClean="0"/>
              <a:t>Neigung zum Agieren</a:t>
            </a:r>
          </a:p>
          <a:p>
            <a:pPr lvl="1"/>
            <a:r>
              <a:rPr lang="de-DE" dirty="0" smtClean="0"/>
              <a:t>Selbstreflexionsproblem</a:t>
            </a:r>
          </a:p>
          <a:p>
            <a:pPr lvl="1"/>
            <a:r>
              <a:rPr lang="de-DE" dirty="0" smtClean="0"/>
              <a:t>Auf </a:t>
            </a:r>
            <a:r>
              <a:rPr lang="de-DE" b="1" dirty="0" smtClean="0"/>
              <a:t>Identitätsstiftung durch Andere </a:t>
            </a:r>
            <a:r>
              <a:rPr lang="de-DE" dirty="0" smtClean="0"/>
              <a:t>angewiesen!!!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796136" y="58052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Resch &amp; Sevecke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13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33400" y="1916832"/>
            <a:ext cx="2667000" cy="1944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 dirty="0">
                <a:latin typeface="+mn-lt"/>
              </a:rPr>
              <a:t>Kindheit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867400" y="1916832"/>
            <a:ext cx="2667000" cy="194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>
                <a:latin typeface="+mn-lt"/>
              </a:rPr>
              <a:t>Erwachsenenalter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200400" y="1916832"/>
            <a:ext cx="2667000" cy="19446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>
              <a:latin typeface="+mn-lt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123728" y="4261956"/>
            <a:ext cx="168097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 dirty="0" smtClean="0">
                <a:latin typeface="+mn-lt"/>
              </a:rPr>
              <a:t>Verfrühung:</a:t>
            </a:r>
          </a:p>
          <a:p>
            <a:r>
              <a:rPr lang="de-DE" altLang="de-DE" sz="1800" dirty="0" smtClean="0">
                <a:latin typeface="+mn-lt"/>
              </a:rPr>
              <a:t>Pubertät</a:t>
            </a:r>
          </a:p>
          <a:p>
            <a:r>
              <a:rPr lang="de-DE" altLang="de-DE" sz="1800" dirty="0" smtClean="0">
                <a:latin typeface="+mn-lt"/>
              </a:rPr>
              <a:t>Sexualität</a:t>
            </a:r>
          </a:p>
          <a:p>
            <a:r>
              <a:rPr lang="de-DE" altLang="de-DE" sz="1800" dirty="0" smtClean="0">
                <a:latin typeface="+mn-lt"/>
              </a:rPr>
              <a:t>Körperschema</a:t>
            </a:r>
            <a:endParaRPr lang="de-DE" altLang="de-DE" sz="1800" dirty="0">
              <a:latin typeface="+mn-lt"/>
            </a:endParaRPr>
          </a:p>
        </p:txBody>
      </p:sp>
      <p:sp>
        <p:nvSpPr>
          <p:cNvPr id="41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Adoleszenz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243736" y="4261956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Verspätung</a:t>
            </a:r>
            <a:r>
              <a:rPr lang="de-DE" dirty="0" smtClean="0"/>
              <a:t>:</a:t>
            </a:r>
          </a:p>
          <a:p>
            <a:r>
              <a:rPr lang="de-DE" dirty="0" smtClean="0"/>
              <a:t>Autarkie</a:t>
            </a:r>
          </a:p>
          <a:p>
            <a:r>
              <a:rPr lang="de-DE" dirty="0" smtClean="0"/>
              <a:t>Berufseinstieg</a:t>
            </a:r>
          </a:p>
          <a:p>
            <a:r>
              <a:rPr lang="de-DE" dirty="0" smtClean="0"/>
              <a:t>Elternschaft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942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Identität und Selbstwert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Narzissmus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arz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443830"/>
            <a:ext cx="42386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724772" y="528173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+mn-lt"/>
              </a:rPr>
              <a:t>Selbst-vergewisserung</a:t>
            </a: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10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Selbstwert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475656" y="1922388"/>
            <a:ext cx="1597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 dirty="0">
                <a:solidFill>
                  <a:schemeClr val="tx2"/>
                </a:solidFill>
                <a:latin typeface="+mn-lt"/>
              </a:rPr>
              <a:t>Kompetenz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206918" y="1922388"/>
            <a:ext cx="14614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 dirty="0">
                <a:solidFill>
                  <a:schemeClr val="tx2"/>
                </a:solidFill>
                <a:latin typeface="+mn-lt"/>
              </a:rPr>
              <a:t>Akzeptanz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811427" y="3756744"/>
            <a:ext cx="16323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 dirty="0">
                <a:solidFill>
                  <a:schemeClr val="tx2"/>
                </a:solidFill>
                <a:latin typeface="+mn-lt"/>
              </a:rPr>
              <a:t>Performanz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675112" y="2153220"/>
            <a:ext cx="1905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rot="-8257807">
            <a:off x="2182879" y="3011439"/>
            <a:ext cx="17526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rot="8575675">
            <a:off x="5284788" y="3070944"/>
            <a:ext cx="1905000" cy="1588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95456" y="4366344"/>
            <a:ext cx="14643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+mn-lt"/>
              </a:rPr>
              <a:t>Idealselbst</a:t>
            </a:r>
          </a:p>
          <a:p>
            <a:r>
              <a:rPr lang="de-DE" altLang="de-DE">
                <a:latin typeface="+mn-lt"/>
              </a:rPr>
              <a:t>Aktualselbst</a:t>
            </a:r>
          </a:p>
          <a:p>
            <a:r>
              <a:rPr lang="de-DE" altLang="de-DE">
                <a:latin typeface="+mn-lt"/>
              </a:rPr>
              <a:t>Fremdselbst</a:t>
            </a:r>
          </a:p>
        </p:txBody>
      </p:sp>
    </p:spTree>
    <p:extLst>
      <p:ext uri="{BB962C8B-B14F-4D97-AF65-F5344CB8AC3E}">
        <p14:creationId xmlns:p14="http://schemas.microsoft.com/office/powerpoint/2010/main" val="18951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70736"/>
              </p:ext>
            </p:extLst>
          </p:nvPr>
        </p:nvGraphicFramePr>
        <p:xfrm>
          <a:off x="251520" y="116632"/>
          <a:ext cx="8568954" cy="59766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16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6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6680">
                <a:tc gridSpan="10"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Eriksons Phasenlehre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684">
                <a:tc rowSpan="9"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Freuds Phasenlehre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0412">
                <a:tc v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Orale Phase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Ur-Vertrauen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vs.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Ur-Misstrauen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412">
                <a:tc v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Anale Phase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Autonomie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vs.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Scham und Zweifel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0412">
                <a:tc v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Phallische Phase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Initiative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vs.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Schuldgefühl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0412">
                <a:tc v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Latenzphase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err="1" smtClean="0">
                          <a:solidFill>
                            <a:schemeClr val="tx1"/>
                          </a:solidFill>
                        </a:rPr>
                        <a:t>Werksinn</a:t>
                      </a:r>
                      <a:endParaRPr lang="de-DE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vs.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Minderwertig-</a:t>
                      </a:r>
                      <a:r>
                        <a:rPr lang="de-DE" sz="900" dirty="0" err="1" smtClean="0">
                          <a:solidFill>
                            <a:schemeClr val="tx1"/>
                          </a:solidFill>
                        </a:rPr>
                        <a:t>keitsgefühl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0412">
                <a:tc v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Genitale Phase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Identität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vs.</a:t>
                      </a:r>
                    </a:p>
                    <a:p>
                      <a:pPr algn="ctr"/>
                      <a:r>
                        <a:rPr lang="de-DE" sz="900" dirty="0" err="1" smtClean="0">
                          <a:solidFill>
                            <a:schemeClr val="tx1"/>
                          </a:solidFill>
                        </a:rPr>
                        <a:t>Indentitäts</a:t>
                      </a:r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-diffusion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0412">
                <a:tc v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Junges Erwachsenen-alter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Intimität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vs.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Isolierung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0412">
                <a:tc v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Mittleres Erwachsenen-alter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Generativität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vs.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Selbst-absorption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70412">
                <a:tc vMerge="1"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Hohes Erwachsenen-alter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Integrität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vs.</a:t>
                      </a: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Verzweiflung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1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Identität - Selbstwert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Identitätsprobleme – immer auch Selbstwertprobleme </a:t>
            </a:r>
          </a:p>
          <a:p>
            <a:r>
              <a:rPr lang="de-DE" smtClean="0"/>
              <a:t>Konflikthaftes Selbst vs Bedrohtes Selbst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364502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base">
              <a:spcBef>
                <a:spcPct val="20000"/>
              </a:spcBef>
              <a:spcAft>
                <a:spcPct val="0"/>
              </a:spcAft>
            </a:pPr>
            <a:r>
              <a:rPr lang="de-DE" sz="2400" kern="0" dirty="0" smtClean="0">
                <a:solidFill>
                  <a:schemeClr val="accent2"/>
                </a:solidFill>
              </a:rPr>
              <a:t>Auch </a:t>
            </a:r>
            <a:r>
              <a:rPr lang="de-DE" sz="2400" kern="0" dirty="0">
                <a:solidFill>
                  <a:schemeClr val="accent2"/>
                </a:solidFill>
              </a:rPr>
              <a:t>eine im Schulalter gelingende Selbstwertregulation wird in der Adoleszenz nochmals auf den </a:t>
            </a:r>
            <a:r>
              <a:rPr lang="de-DE" sz="2400" kern="0" dirty="0" smtClean="0">
                <a:solidFill>
                  <a:schemeClr val="accent2"/>
                </a:solidFill>
              </a:rPr>
              <a:t>Prüfstand </a:t>
            </a:r>
            <a:r>
              <a:rPr lang="de-DE" sz="2400" kern="0" dirty="0">
                <a:solidFill>
                  <a:schemeClr val="accent2"/>
                </a:solidFill>
              </a:rPr>
              <a:t>gestellt!</a:t>
            </a:r>
          </a:p>
        </p:txBody>
      </p:sp>
    </p:spTree>
    <p:extLst>
      <p:ext uri="{BB962C8B-B14F-4D97-AF65-F5344CB8AC3E}">
        <p14:creationId xmlns:p14="http://schemas.microsoft.com/office/powerpoint/2010/main" val="5141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22800" y="4933741"/>
            <a:ext cx="2573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Anerkennung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470400" y="2996952"/>
            <a:ext cx="2469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Anerkennung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dirty="0" smtClean="0"/>
              <a:t>Selbstkonzept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31838" y="2255838"/>
            <a:ext cx="3590925" cy="1354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dirty="0">
                <a:solidFill>
                  <a:schemeClr val="bg1"/>
                </a:solidFill>
              </a:rPr>
              <a:t>Definitorisches Selbst – „ME“</a:t>
            </a:r>
          </a:p>
          <a:p>
            <a:pPr eaLnBrk="1" hangingPunct="1">
              <a:buFontTx/>
              <a:buChar char="•"/>
            </a:pPr>
            <a:r>
              <a:rPr lang="de-DE" altLang="de-DE" sz="1600" dirty="0">
                <a:solidFill>
                  <a:schemeClr val="bg1"/>
                </a:solidFill>
              </a:rPr>
              <a:t>psychologisches Selbst</a:t>
            </a:r>
          </a:p>
          <a:p>
            <a:pPr eaLnBrk="1" hangingPunct="1">
              <a:buFontTx/>
              <a:buChar char="•"/>
            </a:pPr>
            <a:r>
              <a:rPr lang="de-DE" altLang="de-DE" sz="1600" dirty="0">
                <a:solidFill>
                  <a:schemeClr val="bg1"/>
                </a:solidFill>
              </a:rPr>
              <a:t>soziales Selbst</a:t>
            </a:r>
          </a:p>
          <a:p>
            <a:pPr eaLnBrk="1" hangingPunct="1">
              <a:buFontTx/>
              <a:buChar char="•"/>
            </a:pPr>
            <a:r>
              <a:rPr lang="de-DE" altLang="de-DE" sz="1600" dirty="0">
                <a:solidFill>
                  <a:schemeClr val="bg1"/>
                </a:solidFill>
              </a:rPr>
              <a:t>handelndes (aktives) Selbst</a:t>
            </a:r>
          </a:p>
          <a:p>
            <a:pPr eaLnBrk="1" hangingPunct="1">
              <a:buFontTx/>
              <a:buChar char="•"/>
            </a:pPr>
            <a:r>
              <a:rPr lang="de-DE" altLang="de-DE" sz="1600" dirty="0">
                <a:solidFill>
                  <a:schemeClr val="bg1"/>
                </a:solidFill>
              </a:rPr>
              <a:t>Körperselbst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31838" y="4237038"/>
            <a:ext cx="3590925" cy="1354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dirty="0">
                <a:solidFill>
                  <a:schemeClr val="bg1"/>
                </a:solidFill>
              </a:rPr>
              <a:t>Subjektives Selbst – „I“</a:t>
            </a:r>
          </a:p>
          <a:p>
            <a:pPr eaLnBrk="1" hangingPunct="1">
              <a:buFontTx/>
              <a:buChar char="•"/>
            </a:pPr>
            <a:r>
              <a:rPr lang="de-DE" altLang="de-DE" sz="1600" dirty="0">
                <a:solidFill>
                  <a:schemeClr val="bg1"/>
                </a:solidFill>
              </a:rPr>
              <a:t>Eigenbestimmung (Wille, Kontrolle)</a:t>
            </a:r>
          </a:p>
          <a:p>
            <a:pPr eaLnBrk="1" hangingPunct="1">
              <a:buFontTx/>
              <a:buChar char="•"/>
            </a:pPr>
            <a:r>
              <a:rPr lang="de-DE" altLang="de-DE" sz="1600" dirty="0" err="1">
                <a:solidFill>
                  <a:schemeClr val="bg1"/>
                </a:solidFill>
              </a:rPr>
              <a:t>Abgegrenztheit</a:t>
            </a:r>
            <a:endParaRPr lang="de-DE" altLang="de-DE" sz="16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altLang="de-DE" sz="1600" dirty="0">
                <a:solidFill>
                  <a:schemeClr val="bg1"/>
                </a:solidFill>
              </a:rPr>
              <a:t>Einheitlichkeit (Kontinuität, Konsistenz)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395693" y="2744787"/>
            <a:ext cx="126047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dirty="0">
                <a:solidFill>
                  <a:schemeClr val="bg1"/>
                </a:solidFill>
              </a:rPr>
              <a:t>Selbstwert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522692" y="4726781"/>
            <a:ext cx="100647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dirty="0">
                <a:solidFill>
                  <a:schemeClr val="bg1"/>
                </a:solidFill>
              </a:rPr>
              <a:t>Identität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470400" y="1800225"/>
            <a:ext cx="2819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600"/>
              <a:t>Evaluation nach Normen, Standards, Zielvorstellungen: Vergleich mit Idealselbst und Fremdselbst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622800" y="45466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600" dirty="0"/>
              <a:t>Selbstreflexive Bestätigung</a:t>
            </a:r>
          </a:p>
        </p:txBody>
      </p:sp>
      <p:cxnSp>
        <p:nvCxnSpPr>
          <p:cNvPr id="22537" name="AutoShape 9"/>
          <p:cNvCxnSpPr>
            <a:cxnSpLocks noChangeShapeType="1"/>
            <a:stCxn id="22531" idx="3"/>
            <a:endCxn id="22533" idx="1"/>
          </p:cNvCxnSpPr>
          <p:nvPr/>
        </p:nvCxnSpPr>
        <p:spPr bwMode="auto">
          <a:xfrm flipV="1">
            <a:off x="4322763" y="2932906"/>
            <a:ext cx="3072930" cy="1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8" name="AutoShape 10"/>
          <p:cNvCxnSpPr>
            <a:cxnSpLocks noChangeShapeType="1"/>
            <a:stCxn id="22532" idx="3"/>
            <a:endCxn id="22534" idx="1"/>
          </p:cNvCxnSpPr>
          <p:nvPr/>
        </p:nvCxnSpPr>
        <p:spPr bwMode="auto">
          <a:xfrm>
            <a:off x="4322763" y="4914107"/>
            <a:ext cx="3199929" cy="793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9" name="AutoShape 11"/>
          <p:cNvCxnSpPr>
            <a:cxnSpLocks noChangeShapeType="1"/>
            <a:stCxn id="22531" idx="2"/>
            <a:endCxn id="22532" idx="0"/>
          </p:cNvCxnSpPr>
          <p:nvPr/>
        </p:nvCxnSpPr>
        <p:spPr bwMode="auto">
          <a:xfrm>
            <a:off x="2527300" y="3609975"/>
            <a:ext cx="0" cy="627063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O:\AG-Resch\Folien\2001\bad-aussee\tre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74" y="1844824"/>
            <a:ext cx="2974026" cy="38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004048" y="5733256"/>
            <a:ext cx="4685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Resch </a:t>
            </a:r>
            <a:r>
              <a:rPr lang="de-DE" sz="1600" dirty="0" smtClean="0">
                <a:solidFill>
                  <a:srgbClr val="545455"/>
                </a:solidFill>
              </a:rPr>
              <a:t>2019, </a:t>
            </a:r>
            <a:r>
              <a:rPr lang="de-DE" sz="1600" dirty="0" smtClean="0"/>
              <a:t>1999; nach Damon &amp; Hart  1982</a:t>
            </a:r>
            <a:endParaRPr lang="de-DE" sz="1600" dirty="0"/>
          </a:p>
        </p:txBody>
      </p:sp>
      <p:cxnSp>
        <p:nvCxnSpPr>
          <p:cNvPr id="4" name="Gerade Verbindung mit Pfeil 3"/>
          <p:cNvCxnSpPr>
            <a:stCxn id="22533" idx="2"/>
            <a:endCxn id="22534" idx="0"/>
          </p:cNvCxnSpPr>
          <p:nvPr/>
        </p:nvCxnSpPr>
        <p:spPr>
          <a:xfrm flipH="1">
            <a:off x="8025930" y="3121024"/>
            <a:ext cx="1" cy="160575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Identität – eine Illusion?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Momentane gefühlshafte </a:t>
            </a:r>
            <a:r>
              <a:rPr lang="de-DE" b="1" dirty="0" smtClean="0"/>
              <a:t>Integration</a:t>
            </a:r>
            <a:r>
              <a:rPr lang="de-DE" dirty="0" smtClean="0"/>
              <a:t> unterschiedlicher Selbstanteile</a:t>
            </a:r>
          </a:p>
          <a:p>
            <a:r>
              <a:rPr lang="de-DE" dirty="0" smtClean="0"/>
              <a:t>Spiegelung (Illusion?) der </a:t>
            </a:r>
            <a:r>
              <a:rPr lang="de-DE" b="1" dirty="0" smtClean="0"/>
              <a:t>Einheitlichkeit</a:t>
            </a:r>
            <a:r>
              <a:rPr lang="de-DE" dirty="0" smtClean="0"/>
              <a:t> in allen Facetten</a:t>
            </a:r>
          </a:p>
          <a:p>
            <a:r>
              <a:rPr lang="de-DE" dirty="0" smtClean="0"/>
              <a:t>Reale </a:t>
            </a:r>
            <a:r>
              <a:rPr lang="de-DE" dirty="0"/>
              <a:t>E</a:t>
            </a:r>
            <a:r>
              <a:rPr lang="de-DE" dirty="0" smtClean="0"/>
              <a:t>inheitlichkeit der Person im Handeln</a:t>
            </a:r>
          </a:p>
          <a:p>
            <a:pPr lvl="1"/>
            <a:r>
              <a:rPr lang="de-DE" dirty="0" err="1" smtClean="0"/>
              <a:t>Realitität</a:t>
            </a:r>
            <a:r>
              <a:rPr lang="de-DE" dirty="0" smtClean="0"/>
              <a:t> des Tuns in einem Raum der Möglichkeiten</a:t>
            </a:r>
          </a:p>
          <a:p>
            <a:pPr lvl="1"/>
            <a:r>
              <a:rPr lang="de-DE" dirty="0" smtClean="0"/>
              <a:t>Realität der Anwesenheit</a:t>
            </a:r>
          </a:p>
          <a:p>
            <a:pPr lvl="1"/>
            <a:r>
              <a:rPr lang="de-DE" dirty="0" smtClean="0"/>
              <a:t>Realität der Entscheidung zu Handlungen</a:t>
            </a:r>
          </a:p>
          <a:p>
            <a:pPr lvl="1"/>
            <a:r>
              <a:rPr lang="de-DE" dirty="0" smtClean="0"/>
              <a:t>Realität des Gesehen-werdens/Spuren-Hinterlassens</a:t>
            </a:r>
            <a:endParaRPr lang="de-DE" dirty="0"/>
          </a:p>
          <a:p>
            <a:r>
              <a:rPr lang="de-DE" dirty="0" smtClean="0"/>
              <a:t>Emotional vermittelte </a:t>
            </a:r>
            <a:r>
              <a:rPr lang="de-DE" b="1" dirty="0" smtClean="0"/>
              <a:t>Momentaufnahme</a:t>
            </a:r>
            <a:r>
              <a:rPr lang="de-DE" dirty="0" smtClean="0"/>
              <a:t> der </a:t>
            </a:r>
            <a:r>
              <a:rPr lang="de-DE" b="1" dirty="0" smtClean="0"/>
              <a:t>umfassenden Gerichtetheit</a:t>
            </a:r>
            <a:r>
              <a:rPr lang="de-DE" dirty="0" smtClean="0"/>
              <a:t>, die uns handlungsfähig macht.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43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Identität = hilfreiche Annahme, die aktiv kontinuierlich erarbeitet werden muss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</a:t>
            </a:r>
            <a:r>
              <a:rPr lang="de-DE" dirty="0" smtClean="0"/>
              <a:t>dentität = </a:t>
            </a:r>
            <a:r>
              <a:rPr lang="de-DE" b="1" dirty="0" smtClean="0"/>
              <a:t>Momentaufnahme </a:t>
            </a:r>
            <a:r>
              <a:rPr lang="de-DE" dirty="0" smtClean="0"/>
              <a:t>der </a:t>
            </a:r>
            <a:r>
              <a:rPr lang="de-DE" dirty="0"/>
              <a:t>S</a:t>
            </a:r>
            <a:r>
              <a:rPr lang="de-DE" dirty="0" smtClean="0"/>
              <a:t>elbstevaluation: Ganzheitsgefühl – Kohärenz - Einheitlichkeit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04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Identitätsentwicklung</a:t>
            </a:r>
            <a:br>
              <a:rPr lang="de-DE" dirty="0" smtClean="0"/>
            </a:br>
            <a:r>
              <a:rPr lang="de-DE" sz="2400" dirty="0" smtClean="0"/>
              <a:t>nach J. Marcia</a:t>
            </a:r>
            <a:endParaRPr lang="de-DE" sz="24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279382"/>
              </p:ext>
            </p:extLst>
          </p:nvPr>
        </p:nvGraphicFramePr>
        <p:xfrm>
          <a:off x="457200" y="1600200"/>
          <a:ext cx="3816424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Exploration: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Erforschung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Erkundung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Untersuchung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Erprobung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 smtClean="0">
                          <a:solidFill>
                            <a:schemeClr val="tx1"/>
                          </a:solidFill>
                        </a:rPr>
                        <a:t>Commitment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Engagement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Verpflichtung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Festlegung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436096" y="2740858"/>
            <a:ext cx="161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Soziale Rollen</a:t>
            </a:r>
          </a:p>
        </p:txBody>
      </p:sp>
      <p:sp>
        <p:nvSpPr>
          <p:cNvPr id="6" name="Geschweifte Klammer rechts 5"/>
          <p:cNvSpPr/>
          <p:nvPr/>
        </p:nvSpPr>
        <p:spPr bwMode="auto">
          <a:xfrm>
            <a:off x="4644008" y="1700808"/>
            <a:ext cx="504056" cy="252028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93921"/>
              </p:ext>
            </p:extLst>
          </p:nvPr>
        </p:nvGraphicFramePr>
        <p:xfrm>
          <a:off x="539552" y="4653136"/>
          <a:ext cx="5256584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Bereiche: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Beruf/Lebensunterhalt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Partnerschaft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Werteerziehung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539552" y="4509120"/>
            <a:ext cx="77048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6156176" y="6021288"/>
            <a:ext cx="1891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smtClean="0"/>
              <a:t>(Marcia 1993, </a:t>
            </a:r>
            <a:r>
              <a:rPr lang="de-DE" sz="1200" dirty="0" err="1" smtClean="0"/>
              <a:t>Kroger</a:t>
            </a:r>
            <a:r>
              <a:rPr lang="de-DE" sz="1200" dirty="0" smtClean="0"/>
              <a:t> 2010)</a:t>
            </a:r>
          </a:p>
        </p:txBody>
      </p:sp>
    </p:spTree>
    <p:extLst>
      <p:ext uri="{BB962C8B-B14F-4D97-AF65-F5344CB8AC3E}">
        <p14:creationId xmlns:p14="http://schemas.microsoft.com/office/powerpoint/2010/main" val="10731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Identifikation und Rollenübernahme</a:t>
            </a:r>
          </a:p>
        </p:txBody>
      </p:sp>
      <p:graphicFrame>
        <p:nvGraphicFramePr>
          <p:cNvPr id="80933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365531"/>
              </p:ext>
            </p:extLst>
          </p:nvPr>
        </p:nvGraphicFramePr>
        <p:xfrm>
          <a:off x="457200" y="1412776"/>
          <a:ext cx="8229600" cy="423227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Exploration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Commitment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Identitätsdiffusion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„Moratorium“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Übernommene Identität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Erworbene Identität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533" name="Text Box 38"/>
          <p:cNvSpPr txBox="1">
            <a:spLocks noChangeArrowheads="1"/>
          </p:cNvSpPr>
          <p:nvPr/>
        </p:nvSpPr>
        <p:spPr bwMode="auto">
          <a:xfrm>
            <a:off x="5796136" y="6021288"/>
            <a:ext cx="22785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200" dirty="0">
                <a:latin typeface="+mn-lt"/>
              </a:rPr>
              <a:t>(Marcia, 1980; </a:t>
            </a:r>
            <a:r>
              <a:rPr lang="de-DE" altLang="de-DE" sz="1200" dirty="0" err="1">
                <a:latin typeface="+mn-lt"/>
              </a:rPr>
              <a:t>Kroger</a:t>
            </a:r>
            <a:r>
              <a:rPr lang="de-DE" altLang="de-DE" sz="1200" dirty="0">
                <a:latin typeface="+mn-lt"/>
              </a:rPr>
              <a:t> et al. 2010)</a:t>
            </a:r>
          </a:p>
        </p:txBody>
      </p:sp>
    </p:spTree>
    <p:extLst>
      <p:ext uri="{BB962C8B-B14F-4D97-AF65-F5344CB8AC3E}">
        <p14:creationId xmlns:p14="http://schemas.microsoft.com/office/powerpoint/2010/main" val="957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Entwicklungsaufgaben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Trennung und Abschied </a:t>
            </a:r>
          </a:p>
          <a:p>
            <a:pPr lvl="1"/>
            <a:r>
              <a:rPr lang="de-DE" dirty="0" smtClean="0"/>
              <a:t>als notwendige Entwicklungsschritte des Jugendlichen um</a:t>
            </a:r>
          </a:p>
          <a:p>
            <a:r>
              <a:rPr lang="de-DE" dirty="0" smtClean="0">
                <a:solidFill>
                  <a:schemeClr val="accent2"/>
                </a:solidFill>
              </a:rPr>
              <a:t>Identität, Selbstsicherheit und Autonomie</a:t>
            </a:r>
          </a:p>
          <a:p>
            <a:pPr lvl="1"/>
            <a:r>
              <a:rPr lang="de-DE" dirty="0" smtClean="0"/>
              <a:t>zu gewinnen</a:t>
            </a:r>
          </a:p>
          <a:p>
            <a:r>
              <a:rPr lang="de-DE" dirty="0" smtClean="0">
                <a:solidFill>
                  <a:schemeClr val="accent2"/>
                </a:solidFill>
              </a:rPr>
              <a:t>Bezogene Individuation (nach Stierlin)</a:t>
            </a:r>
            <a:endParaRPr lang="de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Identitätsentwicklung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546030"/>
              </p:ext>
            </p:extLst>
          </p:nvPr>
        </p:nvGraphicFramePr>
        <p:xfrm>
          <a:off x="539552" y="2060848"/>
          <a:ext cx="613102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 err="1" smtClean="0"/>
                        <a:t>Commitment</a:t>
                      </a:r>
                      <a:endParaRPr lang="de-DE" sz="2400" dirty="0"/>
                    </a:p>
                  </a:txBody>
                  <a:tcPr anchor="ctr"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+</a:t>
                      </a:r>
                      <a:endParaRPr lang="de-DE" sz="24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-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Exploration</a:t>
                      </a:r>
                      <a:endParaRPr lang="de-DE" sz="2400" dirty="0"/>
                    </a:p>
                  </a:txBody>
                  <a:tcPr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+</a:t>
                      </a:r>
                      <a:endParaRPr lang="de-DE" sz="24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34%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26%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-</a:t>
                      </a:r>
                      <a:endParaRPr lang="de-DE" sz="24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19%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21%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188361" y="23774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Moratorium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76256" y="4033664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Identitätsdiffusion</a:t>
            </a:r>
          </a:p>
        </p:txBody>
      </p:sp>
      <p:cxnSp>
        <p:nvCxnSpPr>
          <p:cNvPr id="8" name="Gerade Verbindung mit Pfeil 7"/>
          <p:cNvCxnSpPr>
            <a:stCxn id="5" idx="1"/>
          </p:cNvCxnSpPr>
          <p:nvPr/>
        </p:nvCxnSpPr>
        <p:spPr bwMode="auto">
          <a:xfrm flipH="1">
            <a:off x="6228184" y="2562146"/>
            <a:ext cx="960177" cy="6074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>
            <a:stCxn id="6" idx="1"/>
          </p:cNvCxnSpPr>
          <p:nvPr/>
        </p:nvCxnSpPr>
        <p:spPr bwMode="auto">
          <a:xfrm flipH="1" flipV="1">
            <a:off x="6228184" y="3673624"/>
            <a:ext cx="648072" cy="544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6300192" y="6021288"/>
            <a:ext cx="1756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(nach </a:t>
            </a:r>
            <a:r>
              <a:rPr lang="de-DE" sz="1200" dirty="0" err="1" smtClean="0"/>
              <a:t>Kroger</a:t>
            </a:r>
            <a:r>
              <a:rPr lang="de-DE" sz="1200" dirty="0" smtClean="0"/>
              <a:t> et al., 2010)</a:t>
            </a:r>
          </a:p>
        </p:txBody>
      </p:sp>
    </p:spTree>
    <p:extLst>
      <p:ext uri="{BB962C8B-B14F-4D97-AF65-F5344CB8AC3E}">
        <p14:creationId xmlns:p14="http://schemas.microsoft.com/office/powerpoint/2010/main" val="412296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08125" y="3336057"/>
            <a:ext cx="6569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800" dirty="0">
                <a:latin typeface="+mn-lt"/>
                <a:sym typeface="Wingdings" pitchFamily="2" charset="2"/>
              </a:rPr>
              <a:t>	Soziale Vielfältigkeit statt Vertiefung weniger sozialer Rollen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516216" y="6021288"/>
            <a:ext cx="15577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de-DE" altLang="de-DE" sz="1200" dirty="0">
                <a:latin typeface="+mn-lt"/>
                <a:sym typeface="Wingdings" pitchFamily="2" charset="2"/>
              </a:rPr>
              <a:t>(Seiffge-</a:t>
            </a:r>
            <a:r>
              <a:rPr lang="de-DE" altLang="de-DE" sz="1200" dirty="0" err="1">
                <a:latin typeface="+mn-lt"/>
                <a:sym typeface="Wingdings" pitchFamily="2" charset="2"/>
              </a:rPr>
              <a:t>Krenke</a:t>
            </a:r>
            <a:r>
              <a:rPr lang="de-DE" altLang="de-DE" sz="1200" dirty="0">
                <a:latin typeface="+mn-lt"/>
                <a:sym typeface="Wingdings" pitchFamily="2" charset="2"/>
              </a:rPr>
              <a:t>, </a:t>
            </a:r>
            <a:r>
              <a:rPr lang="de-DE" altLang="de-DE" sz="1200" dirty="0" smtClean="0">
                <a:latin typeface="+mn-lt"/>
                <a:sym typeface="Wingdings" pitchFamily="2" charset="2"/>
              </a:rPr>
              <a:t>2012)</a:t>
            </a:r>
            <a:endParaRPr lang="de-DE" altLang="de-DE" sz="1200" dirty="0">
              <a:latin typeface="+mn-lt"/>
              <a:sym typeface="Wingdings" pitchFamily="2" charset="2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508125" y="1916832"/>
            <a:ext cx="571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800" b="1" dirty="0">
                <a:solidFill>
                  <a:schemeClr val="accent1"/>
                </a:solidFill>
                <a:latin typeface="+mn-lt"/>
              </a:rPr>
              <a:t>Identitätsdiffusion und Moratorium nehmen zu!!</a:t>
            </a:r>
          </a:p>
        </p:txBody>
      </p:sp>
    </p:spTree>
    <p:extLst>
      <p:ext uri="{BB962C8B-B14F-4D97-AF65-F5344CB8AC3E}">
        <p14:creationId xmlns:p14="http://schemas.microsoft.com/office/powerpoint/2010/main" val="1715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12240" y="1628800"/>
            <a:ext cx="4320000" cy="9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de-DE" sz="3200" dirty="0" smtClean="0"/>
              <a:t>Plurale Identitäten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83539" y="2946139"/>
            <a:ext cx="51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vs.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412240" y="3753144"/>
            <a:ext cx="4320000" cy="9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de-DE" sz="3200" dirty="0" smtClean="0"/>
              <a:t>Identitätsdiffusion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27717" y="6021288"/>
            <a:ext cx="1572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Descombe</a:t>
            </a:r>
            <a:r>
              <a:rPr lang="de-DE" sz="1200" dirty="0" smtClean="0"/>
              <a:t>  vs. Erikson</a:t>
            </a:r>
          </a:p>
        </p:txBody>
      </p:sp>
    </p:spTree>
    <p:extLst>
      <p:ext uri="{BB962C8B-B14F-4D97-AF65-F5344CB8AC3E}">
        <p14:creationId xmlns:p14="http://schemas.microsoft.com/office/powerpoint/2010/main" val="3234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Riskante Kindheit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71600" y="1724615"/>
            <a:ext cx="6324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400" dirty="0">
                <a:latin typeface="+mn-lt"/>
              </a:rPr>
              <a:t>Steigt die </a:t>
            </a:r>
            <a:r>
              <a:rPr lang="de-DE" sz="2400" dirty="0" smtClean="0">
                <a:latin typeface="+mn-lt"/>
              </a:rPr>
              <a:t>Prävalenz</a:t>
            </a:r>
          </a:p>
          <a:p>
            <a:pPr algn="ctr"/>
            <a:r>
              <a:rPr lang="de-DE" sz="2400" dirty="0" smtClean="0">
                <a:latin typeface="+mn-lt"/>
              </a:rPr>
              <a:t>psychischer </a:t>
            </a:r>
            <a:r>
              <a:rPr lang="de-DE" sz="2400" dirty="0">
                <a:latin typeface="+mn-lt"/>
              </a:rPr>
              <a:t>Störungen </a:t>
            </a:r>
            <a:r>
              <a:rPr lang="de-DE" sz="2400" dirty="0" smtClean="0">
                <a:latin typeface="+mn-lt"/>
              </a:rPr>
              <a:t>als</a:t>
            </a:r>
          </a:p>
          <a:p>
            <a:pPr algn="ctr"/>
            <a:r>
              <a:rPr lang="de-DE" sz="2400" dirty="0" smtClean="0">
                <a:latin typeface="+mn-lt"/>
              </a:rPr>
              <a:t>„</a:t>
            </a:r>
            <a:r>
              <a:rPr lang="de-DE" sz="2400" dirty="0">
                <a:latin typeface="+mn-lt"/>
              </a:rPr>
              <a:t>Neue Morbidität“?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50588" y="3284984"/>
            <a:ext cx="478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Depressive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Risikoverhalten (z.B. Selbstverletzung)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somatische Belastungsstörungen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716016" y="6032321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 smtClean="0"/>
              <a:t>Hawton</a:t>
            </a:r>
            <a:r>
              <a:rPr lang="de-DE" sz="1200" dirty="0" smtClean="0"/>
              <a:t> et al 2012,Collishaw 2015</a:t>
            </a:r>
          </a:p>
        </p:txBody>
      </p:sp>
    </p:spTree>
    <p:extLst>
      <p:ext uri="{BB962C8B-B14F-4D97-AF65-F5344CB8AC3E}">
        <p14:creationId xmlns:p14="http://schemas.microsoft.com/office/powerpoint/2010/main" val="18998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76672"/>
            <a:ext cx="6986588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40525" y="5793210"/>
            <a:ext cx="5664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400">
                <a:latin typeface="+mn-lt"/>
              </a:rPr>
              <a:t>Realzunahme in einigen Symptombereichen</a:t>
            </a:r>
          </a:p>
        </p:txBody>
      </p:sp>
    </p:spTree>
    <p:extLst>
      <p:ext uri="{BB962C8B-B14F-4D97-AF65-F5344CB8AC3E}">
        <p14:creationId xmlns:p14="http://schemas.microsoft.com/office/powerpoint/2010/main" val="18872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Identitätsentwicklung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05085" y="2378497"/>
            <a:ext cx="1605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n-lt"/>
              </a:rPr>
              <a:t>Exploration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01503" y="4191471"/>
            <a:ext cx="1834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+mn-lt"/>
              </a:rPr>
              <a:t>Commitment</a:t>
            </a:r>
            <a:endParaRPr lang="de-DE" sz="2400" dirty="0" smtClean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95936" y="1916832"/>
            <a:ext cx="79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n-lt"/>
              </a:rPr>
              <a:t>Tiefe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010526" y="2840162"/>
            <a:ext cx="1102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  <a:latin typeface="+mn-lt"/>
              </a:rPr>
              <a:t>Breite </a:t>
            </a:r>
            <a:r>
              <a:rPr lang="de-DE" sz="2400" b="1" dirty="0" smtClean="0">
                <a:solidFill>
                  <a:schemeClr val="accent2"/>
                </a:solidFill>
                <a:latin typeface="+mn-lt"/>
              </a:rPr>
              <a:t>!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95936" y="3729806"/>
            <a:ext cx="3096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n-lt"/>
              </a:rPr>
              <a:t>Entscheidung </a:t>
            </a:r>
            <a:r>
              <a:rPr lang="de-DE" sz="2400" dirty="0" smtClean="0">
                <a:solidFill>
                  <a:schemeClr val="accent2"/>
                </a:solidFill>
                <a:latin typeface="+mn-lt"/>
              </a:rPr>
              <a:t>vorläufig </a:t>
            </a:r>
          </a:p>
          <a:p>
            <a:r>
              <a:rPr lang="de-DE" sz="2400" dirty="0" smtClean="0">
                <a:latin typeface="+mn-lt"/>
              </a:rPr>
              <a:t>treffen („</a:t>
            </a:r>
            <a:r>
              <a:rPr lang="de-DE" sz="2400" dirty="0" err="1" smtClean="0">
                <a:latin typeface="+mn-lt"/>
              </a:rPr>
              <a:t>making</a:t>
            </a:r>
            <a:r>
              <a:rPr lang="de-DE" sz="2400" dirty="0" smtClean="0">
                <a:latin typeface="+mn-lt"/>
              </a:rPr>
              <a:t>“) </a:t>
            </a:r>
            <a:r>
              <a:rPr lang="de-DE" sz="2400" b="1" dirty="0" smtClean="0">
                <a:solidFill>
                  <a:schemeClr val="accent2"/>
                </a:solidFill>
                <a:latin typeface="+mn-lt"/>
              </a:rPr>
              <a:t>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010526" y="4653136"/>
            <a:ext cx="153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n-lt"/>
              </a:rPr>
              <a:t>Festlegung</a:t>
            </a:r>
          </a:p>
        </p:txBody>
      </p:sp>
      <p:cxnSp>
        <p:nvCxnSpPr>
          <p:cNvPr id="12" name="Gerade Verbindung 11"/>
          <p:cNvCxnSpPr>
            <a:stCxn id="5" idx="3"/>
            <a:endCxn id="7" idx="1"/>
          </p:cNvCxnSpPr>
          <p:nvPr/>
        </p:nvCxnSpPr>
        <p:spPr bwMode="auto">
          <a:xfrm flipV="1">
            <a:off x="3010461" y="2147665"/>
            <a:ext cx="985475" cy="4616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>
            <a:stCxn id="5" idx="3"/>
            <a:endCxn id="8" idx="1"/>
          </p:cNvCxnSpPr>
          <p:nvPr/>
        </p:nvCxnSpPr>
        <p:spPr bwMode="auto">
          <a:xfrm>
            <a:off x="3010461" y="2609330"/>
            <a:ext cx="1000065" cy="4616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>
            <a:stCxn id="6" idx="3"/>
            <a:endCxn id="9" idx="1"/>
          </p:cNvCxnSpPr>
          <p:nvPr/>
        </p:nvCxnSpPr>
        <p:spPr bwMode="auto">
          <a:xfrm flipV="1">
            <a:off x="3035980" y="4145305"/>
            <a:ext cx="959956" cy="2769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>
            <a:stCxn id="6" idx="3"/>
            <a:endCxn id="10" idx="1"/>
          </p:cNvCxnSpPr>
          <p:nvPr/>
        </p:nvCxnSpPr>
        <p:spPr bwMode="auto">
          <a:xfrm>
            <a:off x="3035980" y="4422304"/>
            <a:ext cx="974546" cy="4616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6513163" y="6001543"/>
            <a:ext cx="1587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>
                <a:latin typeface="+mn-lt"/>
              </a:rPr>
              <a:t>(</a:t>
            </a:r>
            <a:r>
              <a:rPr lang="de-DE" sz="1400" dirty="0" err="1" smtClean="0">
                <a:latin typeface="+mn-lt"/>
              </a:rPr>
              <a:t>Luyckx</a:t>
            </a:r>
            <a:r>
              <a:rPr lang="de-DE" sz="1400" dirty="0" smtClean="0">
                <a:latin typeface="+mn-lt"/>
              </a:rPr>
              <a:t> et al, 2011)</a:t>
            </a:r>
          </a:p>
        </p:txBody>
      </p:sp>
    </p:spTree>
    <p:extLst>
      <p:ext uri="{BB962C8B-B14F-4D97-AF65-F5344CB8AC3E}">
        <p14:creationId xmlns:p14="http://schemas.microsoft.com/office/powerpoint/2010/main" val="36442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Identitätstypen und psychische Störung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031364"/>
              </p:ext>
            </p:extLst>
          </p:nvPr>
        </p:nvGraphicFramePr>
        <p:xfrm>
          <a:off x="1177280" y="2060848"/>
          <a:ext cx="7139136" cy="24768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</a:rPr>
                        <a:t>Moratorium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</a:rPr>
                        <a:t>Depressivität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</a:rPr>
                        <a:t>Diffusion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</a:rPr>
                        <a:t>Ängstlichkeit</a:t>
                      </a:r>
                    </a:p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</a:rPr>
                        <a:t>Psychosomatische</a:t>
                      </a:r>
                      <a:r>
                        <a:rPr lang="de-DE" sz="2400" baseline="0" dirty="0" smtClean="0">
                          <a:solidFill>
                            <a:schemeClr val="tx1"/>
                          </a:solidFill>
                        </a:rPr>
                        <a:t> Beschwerden</a:t>
                      </a:r>
                    </a:p>
                    <a:p>
                      <a:r>
                        <a:rPr lang="de-DE" sz="2400" baseline="0" dirty="0" smtClean="0">
                          <a:solidFill>
                            <a:schemeClr val="tx1"/>
                          </a:solidFill>
                        </a:rPr>
                        <a:t>Risikoverhalten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solidFill>
                            <a:schemeClr val="tx1"/>
                          </a:solidFill>
                        </a:rPr>
                        <a:t>Commitment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</a:rPr>
                        <a:t>mehr Gesundheit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948264" y="6021288"/>
            <a:ext cx="1110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(Cramer, 2000)</a:t>
            </a:r>
          </a:p>
        </p:txBody>
      </p:sp>
    </p:spTree>
    <p:extLst>
      <p:ext uri="{BB962C8B-B14F-4D97-AF65-F5344CB8AC3E}">
        <p14:creationId xmlns:p14="http://schemas.microsoft.com/office/powerpoint/2010/main" val="20079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Identität, Selbstwert und Risikoverhalten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Risikokonsum &amp; Risikoverhalten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5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Risikoverhalten als Entwicklungsproblem bei Adoleszenten</a:t>
            </a:r>
            <a:endParaRPr lang="de-DE" dirty="0"/>
          </a:p>
        </p:txBody>
      </p:sp>
      <p:pic>
        <p:nvPicPr>
          <p:cNvPr id="5" name="Picture 2" descr="20760_alkohol_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74" y="1665022"/>
            <a:ext cx="2565346" cy="186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mg.fotocommunity.com/photos/3747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66" y="3985925"/>
            <a:ext cx="1356061" cy="20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05" y="4106776"/>
            <a:ext cx="2395283" cy="1793660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lonesome_city_dweller_by_herbert_bay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19082"/>
            <a:ext cx="1661170" cy="215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88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3372274" y="2780928"/>
            <a:ext cx="2276556" cy="644877"/>
          </a:xfrm>
          <a:prstGeom prst="rect">
            <a:avLst/>
          </a:prstGeom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Depersonalisation</a:t>
            </a:r>
            <a:endParaRPr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de-DE" sz="1800" b="1" dirty="0" err="1">
                <a:solidFill>
                  <a:schemeClr val="accent2">
                    <a:lumMod val="75000"/>
                  </a:schemeClr>
                </a:solidFill>
              </a:rPr>
              <a:t>Derealisation</a:t>
            </a:r>
            <a:endParaRPr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3025564" y="1268760"/>
            <a:ext cx="2969976" cy="367878"/>
          </a:xfrm>
          <a:prstGeom prst="rect">
            <a:avLst/>
          </a:prstGeom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de-DE" sz="1800" dirty="0"/>
              <a:t>Entwicklungsphänomen</a:t>
            </a:r>
            <a:endParaRPr sz="1800" dirty="0"/>
          </a:p>
        </p:txBody>
      </p:sp>
      <p:sp>
        <p:nvSpPr>
          <p:cNvPr id="5" name="TextShape 3"/>
          <p:cNvSpPr txBox="1"/>
          <p:nvPr/>
        </p:nvSpPr>
        <p:spPr>
          <a:xfrm>
            <a:off x="467544" y="2884901"/>
            <a:ext cx="2502632" cy="367878"/>
          </a:xfrm>
          <a:prstGeom prst="rect">
            <a:avLst/>
          </a:prstGeom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de-DE" sz="1800" dirty="0"/>
              <a:t>Dissoziative Störung</a:t>
            </a:r>
            <a:endParaRPr sz="1800" dirty="0"/>
          </a:p>
        </p:txBody>
      </p:sp>
      <p:sp>
        <p:nvSpPr>
          <p:cNvPr id="6" name="TextShape 4"/>
          <p:cNvSpPr txBox="1"/>
          <p:nvPr/>
        </p:nvSpPr>
        <p:spPr>
          <a:xfrm>
            <a:off x="6012160" y="2780928"/>
            <a:ext cx="2632168" cy="644877"/>
          </a:xfrm>
          <a:prstGeom prst="rect">
            <a:avLst/>
          </a:prstGeom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de-DE" sz="1800" dirty="0"/>
              <a:t>Affektive/schizophrene</a:t>
            </a:r>
            <a:endParaRPr sz="1800" dirty="0"/>
          </a:p>
          <a:p>
            <a:pPr algn="ctr"/>
            <a:r>
              <a:rPr lang="de-DE" sz="1800" dirty="0"/>
              <a:t>Vulnerabilität</a:t>
            </a:r>
            <a:endParaRPr sz="1800" dirty="0"/>
          </a:p>
        </p:txBody>
      </p:sp>
      <p:sp>
        <p:nvSpPr>
          <p:cNvPr id="7" name="TextShape 5"/>
          <p:cNvSpPr txBox="1"/>
          <p:nvPr/>
        </p:nvSpPr>
        <p:spPr>
          <a:xfrm>
            <a:off x="2946316" y="4437112"/>
            <a:ext cx="3128472" cy="367878"/>
          </a:xfrm>
          <a:prstGeom prst="rect">
            <a:avLst/>
          </a:prstGeom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de-DE" sz="1800" dirty="0"/>
              <a:t>Persönlichkeitsstörungen</a:t>
            </a:r>
            <a:endParaRPr sz="1800" dirty="0"/>
          </a:p>
        </p:txBody>
      </p:sp>
      <p:sp>
        <p:nvSpPr>
          <p:cNvPr id="8" name="CustomShape 6"/>
          <p:cNvSpPr>
            <a:spLocks/>
          </p:cNvSpPr>
          <p:nvPr/>
        </p:nvSpPr>
        <p:spPr>
          <a:xfrm>
            <a:off x="2710552" y="620688"/>
            <a:ext cx="3600000" cy="324000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round/>
          </a:ln>
        </p:spPr>
      </p:sp>
      <p:sp>
        <p:nvSpPr>
          <p:cNvPr id="9" name="CustomShape 7"/>
          <p:cNvSpPr/>
          <p:nvPr/>
        </p:nvSpPr>
        <p:spPr>
          <a:xfrm>
            <a:off x="467544" y="1988840"/>
            <a:ext cx="5400000" cy="216000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round/>
          </a:ln>
        </p:spPr>
      </p:sp>
      <p:sp>
        <p:nvSpPr>
          <p:cNvPr id="10" name="CustomShape 8"/>
          <p:cNvSpPr/>
          <p:nvPr/>
        </p:nvSpPr>
        <p:spPr>
          <a:xfrm>
            <a:off x="2710552" y="2277232"/>
            <a:ext cx="3600000" cy="324000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round/>
          </a:ln>
        </p:spPr>
      </p:sp>
      <p:sp>
        <p:nvSpPr>
          <p:cNvPr id="11" name="CustomShape 9"/>
          <p:cNvSpPr/>
          <p:nvPr/>
        </p:nvSpPr>
        <p:spPr>
          <a:xfrm>
            <a:off x="3204448" y="1988840"/>
            <a:ext cx="5400000" cy="216000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27112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Selbstautorenschaft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Selbstbestimmung – Autonomie</a:t>
            </a:r>
          </a:p>
          <a:p>
            <a:r>
              <a:rPr lang="de-DE" dirty="0" smtClean="0"/>
              <a:t>Selbst(für)sorge – Autarkie</a:t>
            </a:r>
          </a:p>
          <a:p>
            <a:r>
              <a:rPr lang="de-DE" dirty="0" smtClean="0"/>
              <a:t>Unabhängigkeit - Individuation</a:t>
            </a:r>
          </a:p>
          <a:p>
            <a:pPr lvl="1"/>
            <a:r>
              <a:rPr lang="de-DE" dirty="0" smtClean="0"/>
              <a:t>Integration von Selbstentfaltung und Bindung</a:t>
            </a:r>
          </a:p>
          <a:p>
            <a:r>
              <a:rPr lang="de-DE" dirty="0" smtClean="0"/>
              <a:t>Selbstverantwortung</a:t>
            </a:r>
          </a:p>
          <a:p>
            <a:r>
              <a:rPr lang="de-DE" dirty="0" smtClean="0"/>
              <a:t>Selbstwert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156176" y="6021288"/>
            <a:ext cx="1870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nach Nida-Rümelin/</a:t>
            </a:r>
            <a:r>
              <a:rPr lang="de-DE" sz="1200" dirty="0" err="1"/>
              <a:t>Newen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823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Risikokonsum bei Jugendlichen</a:t>
            </a:r>
          </a:p>
        </p:txBody>
      </p:sp>
      <p:pic>
        <p:nvPicPr>
          <p:cNvPr id="51203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1944"/>
            <a:ext cx="60563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feld 4"/>
          <p:cNvSpPr txBox="1">
            <a:spLocks noChangeArrowheads="1"/>
          </p:cNvSpPr>
          <p:nvPr/>
        </p:nvSpPr>
        <p:spPr bwMode="auto">
          <a:xfrm>
            <a:off x="415603" y="4982369"/>
            <a:ext cx="595659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400" dirty="0">
                <a:latin typeface="+mn-lt"/>
              </a:rPr>
              <a:t>Entwicklung bei 12-15-jährigen Jugendlichen (Angaben in Prozent, GBE 2011)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124744"/>
            <a:ext cx="2286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669507"/>
            <a:ext cx="2327275" cy="1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Selbstverletzendes Verhalten im Jugendalter</a:t>
            </a:r>
          </a:p>
        </p:txBody>
      </p:sp>
      <p:pic>
        <p:nvPicPr>
          <p:cNvPr id="11267" name="Picture 2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5532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Selbstbericht einer Patientin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838200" y="2025422"/>
            <a:ext cx="7543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 dirty="0"/>
              <a:t>„Wenn ich mich selbst nicht mehr spür, dann schneide ich mich und merke ich lebe noch. (...)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 dirty="0"/>
              <a:t>Wenn etwas mir im Inneren schrecklich weh tut, dann verletze ich mich, damit ihr seht wie sehr es mir weh tut“  </a:t>
            </a:r>
          </a:p>
        </p:txBody>
      </p:sp>
    </p:spTree>
    <p:extLst>
      <p:ext uri="{BB962C8B-B14F-4D97-AF65-F5344CB8AC3E}">
        <p14:creationId xmlns:p14="http://schemas.microsoft.com/office/powerpoint/2010/main" val="41240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307628"/>
            <a:ext cx="3549650" cy="52816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de-DE" altLang="de-DE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de-DE" altLang="de-DE" sz="20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de-DE" altLang="de-DE" sz="20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de-DE" altLang="de-DE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b="1" dirty="0" smtClean="0"/>
              <a:t>Teilnehmer: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dirty="0" smtClean="0"/>
              <a:t>10 Europäische Länder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dirty="0" smtClean="0"/>
              <a:t>und Israel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altLang="de-D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b="1" dirty="0" smtClean="0"/>
              <a:t>Koordination: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dirty="0" err="1" smtClean="0"/>
              <a:t>Karolinska</a:t>
            </a:r>
            <a:r>
              <a:rPr lang="de-DE" altLang="de-DE" sz="2000" dirty="0" smtClean="0"/>
              <a:t> Institut,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dirty="0" smtClean="0"/>
              <a:t>Stockholm, Schweden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altLang="de-D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b="1" dirty="0" smtClean="0"/>
              <a:t>Externe Beratung: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dirty="0" smtClean="0"/>
              <a:t>Columbia Universität, New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dirty="0" smtClean="0"/>
              <a:t>York, USA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altLang="de-DE" sz="2000" dirty="0" smtClean="0"/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76" y="116632"/>
            <a:ext cx="4887912" cy="5881687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351482" y="372715"/>
            <a:ext cx="3500438" cy="923925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000" b="1" dirty="0" err="1">
                <a:solidFill>
                  <a:schemeClr val="accent1"/>
                </a:solidFill>
              </a:rPr>
              <a:t>S</a:t>
            </a:r>
            <a:r>
              <a:rPr lang="de-DE" sz="2000" dirty="0" err="1">
                <a:solidFill>
                  <a:schemeClr val="accent1"/>
                </a:solidFill>
              </a:rPr>
              <a:t>aving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and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</a:rPr>
              <a:t>E</a:t>
            </a:r>
            <a:r>
              <a:rPr lang="de-DE" sz="2000" dirty="0" err="1">
                <a:solidFill>
                  <a:schemeClr val="accent1"/>
                </a:solidFill>
              </a:rPr>
              <a:t>mpowering</a:t>
            </a:r>
            <a:endParaRPr lang="de-DE" sz="2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sz="2000" b="1" dirty="0">
                <a:solidFill>
                  <a:schemeClr val="accent1"/>
                </a:solidFill>
              </a:rPr>
              <a:t>Y</a:t>
            </a:r>
            <a:r>
              <a:rPr lang="de-DE" sz="2000" dirty="0">
                <a:solidFill>
                  <a:schemeClr val="accent1"/>
                </a:solidFill>
              </a:rPr>
              <a:t>oung </a:t>
            </a:r>
            <a:r>
              <a:rPr lang="de-DE" sz="2000" b="1" dirty="0" err="1">
                <a:solidFill>
                  <a:schemeClr val="accent1"/>
                </a:solidFill>
              </a:rPr>
              <a:t>L</a:t>
            </a:r>
            <a:r>
              <a:rPr lang="de-DE" sz="2000" dirty="0" err="1">
                <a:solidFill>
                  <a:schemeClr val="accent1"/>
                </a:solidFill>
              </a:rPr>
              <a:t>ives</a:t>
            </a:r>
            <a:r>
              <a:rPr lang="de-DE" sz="2000" dirty="0">
                <a:solidFill>
                  <a:schemeClr val="accent1"/>
                </a:solidFill>
              </a:rPr>
              <a:t> in </a:t>
            </a:r>
            <a:r>
              <a:rPr lang="de-DE" sz="2000" b="1" dirty="0">
                <a:solidFill>
                  <a:schemeClr val="accent1"/>
                </a:solidFill>
              </a:rPr>
              <a:t>E</a:t>
            </a:r>
            <a:r>
              <a:rPr lang="de-DE" sz="2000" dirty="0">
                <a:solidFill>
                  <a:schemeClr val="accent1"/>
                </a:solidFill>
              </a:rPr>
              <a:t>urope </a:t>
            </a:r>
          </a:p>
          <a:p>
            <a:pPr>
              <a:lnSpc>
                <a:spcPct val="90000"/>
              </a:lnSpc>
              <a:defRPr/>
            </a:pPr>
            <a:r>
              <a:rPr lang="de-DE" sz="2000" dirty="0">
                <a:solidFill>
                  <a:schemeClr val="accent1"/>
                </a:solidFill>
              </a:rPr>
              <a:t>(SEYLE)</a:t>
            </a:r>
          </a:p>
        </p:txBody>
      </p:sp>
      <p:pic>
        <p:nvPicPr>
          <p:cNvPr id="21509" name="Picture 6" descr="SEYL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885825"/>
            <a:ext cx="12160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1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Prävalenz von selbstverletzendem Verhalten im Jugendalter</a:t>
            </a:r>
            <a:endParaRPr lang="en-US" altLang="en-US" dirty="0" smtClean="0"/>
          </a:p>
        </p:txBody>
      </p:sp>
      <p:pic>
        <p:nvPicPr>
          <p:cNvPr id="22531" name="Picture 2" descr="Q:\Seyle\auswertungen\kaess\vortrag2-nss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484784"/>
            <a:ext cx="5937250" cy="4321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436096" y="6032321"/>
            <a:ext cx="2590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de-DE" altLang="en-US" sz="1200" dirty="0">
                <a:latin typeface="+mn-lt"/>
              </a:rPr>
              <a:t>(Brunner*, Kaess* et al., 2014)</a:t>
            </a:r>
          </a:p>
        </p:txBody>
      </p:sp>
      <p:sp>
        <p:nvSpPr>
          <p:cNvPr id="22533" name="Textfeld 6"/>
          <p:cNvSpPr txBox="1">
            <a:spLocks noChangeArrowheads="1"/>
          </p:cNvSpPr>
          <p:nvPr/>
        </p:nvSpPr>
        <p:spPr bwMode="auto">
          <a:xfrm>
            <a:off x="1547664" y="5805264"/>
            <a:ext cx="2438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latin typeface="+mn-lt"/>
              </a:rPr>
              <a:t>Seyle</a:t>
            </a:r>
            <a:r>
              <a:rPr lang="de-DE" altLang="de-DE" sz="1800" dirty="0">
                <a:latin typeface="+mn-lt"/>
              </a:rPr>
              <a:t>-Studie: n =  12068</a:t>
            </a:r>
          </a:p>
        </p:txBody>
      </p:sp>
    </p:spTree>
    <p:extLst>
      <p:ext uri="{BB962C8B-B14F-4D97-AF65-F5344CB8AC3E}">
        <p14:creationId xmlns:p14="http://schemas.microsoft.com/office/powerpoint/2010/main" val="14512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Zeitgeist – </a:t>
            </a:r>
            <a:br>
              <a:rPr lang="de-DE" dirty="0" smtClean="0"/>
            </a:br>
            <a:r>
              <a:rPr lang="de-DE" dirty="0" smtClean="0"/>
              <a:t>verlängerte Adoleszenz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Spätmoderne</a:t>
            </a:r>
          </a:p>
          <a:p>
            <a:r>
              <a:rPr lang="de-DE" dirty="0" smtClean="0"/>
              <a:t>Umbruchszeit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29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Lebensräume - Entwicklungsräume</a:t>
            </a:r>
            <a:endParaRPr lang="de-DE" dirty="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598905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1052736"/>
            <a:ext cx="3276600" cy="24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4222"/>
            <a:ext cx="3505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96" y="1083872"/>
            <a:ext cx="3596603" cy="202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zukunftskinder.org/wp-content/uploads/2013/01/radikale-salafiste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56683"/>
            <a:ext cx="3200400" cy="17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09850" y="4249961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500" b="1" dirty="0" smtClean="0"/>
              <a:t>?</a:t>
            </a:r>
            <a:endParaRPr lang="de-DE" sz="11500" b="1" dirty="0"/>
          </a:p>
        </p:txBody>
      </p:sp>
    </p:spTree>
    <p:extLst>
      <p:ext uri="{BB962C8B-B14F-4D97-AF65-F5344CB8AC3E}">
        <p14:creationId xmlns:p14="http://schemas.microsoft.com/office/powerpoint/2010/main" val="4509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Umbruchszeit</a:t>
            </a:r>
            <a:br>
              <a:rPr lang="de-DE" dirty="0" smtClean="0"/>
            </a:br>
            <a:r>
              <a:rPr lang="de-DE" sz="2400" dirty="0" smtClean="0"/>
              <a:t>Individuelle Zielsetzungen für kulturelle Teilhabe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1800" dirty="0" smtClean="0"/>
              <a:t>Hohe Ausbildungs-/Bildungsqualität</a:t>
            </a:r>
          </a:p>
          <a:p>
            <a:pPr lvl="1"/>
            <a:r>
              <a:rPr lang="de-DE" sz="1800" dirty="0" smtClean="0"/>
              <a:t>„Qualifizierung“</a:t>
            </a:r>
          </a:p>
          <a:p>
            <a:endParaRPr lang="de-DE" sz="1800" dirty="0" smtClean="0"/>
          </a:p>
          <a:p>
            <a:r>
              <a:rPr lang="de-DE" sz="1800" dirty="0" smtClean="0"/>
              <a:t>Hohe Selbststeuerung/Selbstreflexion</a:t>
            </a:r>
          </a:p>
          <a:p>
            <a:pPr lvl="1"/>
            <a:r>
              <a:rPr lang="de-DE" sz="1800" dirty="0" smtClean="0"/>
              <a:t>„Verselbständigung“</a:t>
            </a:r>
          </a:p>
          <a:p>
            <a:endParaRPr lang="de-DE" sz="1800" dirty="0" smtClean="0"/>
          </a:p>
          <a:p>
            <a:r>
              <a:rPr lang="de-DE" sz="1800" dirty="0" smtClean="0"/>
              <a:t>Hohe kommunikative Kompetenz</a:t>
            </a:r>
          </a:p>
          <a:p>
            <a:pPr lvl="1"/>
            <a:r>
              <a:rPr lang="de-DE" sz="1800" dirty="0" smtClean="0"/>
              <a:t>„Selbstpositionierung“</a:t>
            </a:r>
          </a:p>
          <a:p>
            <a:endParaRPr lang="de-DE" sz="1800" dirty="0"/>
          </a:p>
          <a:p>
            <a:r>
              <a:rPr lang="de-DE" sz="1800" dirty="0" smtClean="0"/>
              <a:t>Fähigkeit zur </a:t>
            </a:r>
            <a:r>
              <a:rPr lang="de-DE" sz="1800" dirty="0" err="1" smtClean="0"/>
              <a:t>Kooperativität</a:t>
            </a:r>
            <a:endParaRPr lang="de-DE" sz="1800" dirty="0" smtClean="0"/>
          </a:p>
          <a:p>
            <a:pPr lvl="1"/>
            <a:r>
              <a:rPr lang="de-DE" sz="1800" dirty="0" smtClean="0"/>
              <a:t>Empathie, Perspektivenübernahme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92080" y="6032321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545455"/>
                </a:solidFill>
              </a:rPr>
              <a:t>Resch &amp; Parzer 2018, Rauschenbach 2017</a:t>
            </a:r>
            <a:endParaRPr lang="de-DE" sz="1200" dirty="0">
              <a:solidFill>
                <a:srgbClr val="5454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llipse 1"/>
          <p:cNvSpPr>
            <a:spLocks noChangeArrowheads="1"/>
          </p:cNvSpPr>
          <p:nvPr/>
        </p:nvSpPr>
        <p:spPr bwMode="auto">
          <a:xfrm>
            <a:off x="3086100" y="1556792"/>
            <a:ext cx="29718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de-DE" sz="2400" dirty="0" smtClean="0">
                <a:solidFill>
                  <a:srgbClr val="004A6F"/>
                </a:solidFill>
              </a:rPr>
              <a:t>Spätmoderne</a:t>
            </a:r>
          </a:p>
          <a:p>
            <a:pPr algn="ctr"/>
            <a:r>
              <a:rPr lang="de-DE" sz="2400" dirty="0" smtClean="0">
                <a:solidFill>
                  <a:srgbClr val="004A6F"/>
                </a:solidFill>
              </a:rPr>
              <a:t>Maximen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aktuelle Problemdreieck</a:t>
            </a:r>
            <a:br>
              <a:rPr lang="de-DE" dirty="0" smtClean="0"/>
            </a:br>
            <a:r>
              <a:rPr lang="de-DE" sz="2400" dirty="0" smtClean="0"/>
              <a:t>„Der bedrohte emotionale Dialog“</a:t>
            </a:r>
          </a:p>
        </p:txBody>
      </p:sp>
      <p:cxnSp>
        <p:nvCxnSpPr>
          <p:cNvPr id="65543" name="AutoShape 6"/>
          <p:cNvCxnSpPr>
            <a:cxnSpLocks noChangeShapeType="1"/>
            <a:stCxn id="65538" idx="3"/>
            <a:endCxn id="16" idx="0"/>
          </p:cNvCxnSpPr>
          <p:nvPr/>
        </p:nvCxnSpPr>
        <p:spPr bwMode="auto">
          <a:xfrm flipH="1">
            <a:off x="1790700" y="2662485"/>
            <a:ext cx="1730610" cy="1828818"/>
          </a:xfrm>
          <a:prstGeom prst="straightConnector1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44" name="AutoShape 7"/>
          <p:cNvCxnSpPr>
            <a:cxnSpLocks noChangeShapeType="1"/>
            <a:stCxn id="16" idx="6"/>
            <a:endCxn id="17" idx="2"/>
          </p:cNvCxnSpPr>
          <p:nvPr/>
        </p:nvCxnSpPr>
        <p:spPr bwMode="auto">
          <a:xfrm>
            <a:off x="3276600" y="5139003"/>
            <a:ext cx="2590800" cy="0"/>
          </a:xfrm>
          <a:prstGeom prst="straightConnector1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38199" y="2877029"/>
            <a:ext cx="15091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Psychosozialer</a:t>
            </a:r>
          </a:p>
          <a:p>
            <a:pPr algn="ctr"/>
            <a:r>
              <a:rPr lang="de-DE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Druck</a:t>
            </a:r>
          </a:p>
          <a:p>
            <a:pPr algn="ctr"/>
            <a:r>
              <a:rPr lang="de-DE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Unsicherheit</a:t>
            </a:r>
            <a:endParaRPr lang="de-D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>
            <a:off x="3673196" y="5250128"/>
            <a:ext cx="179760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Erziehungs- und</a:t>
            </a:r>
          </a:p>
          <a:p>
            <a:pPr algn="ctr"/>
            <a:r>
              <a: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Beziehungskultur</a:t>
            </a:r>
          </a:p>
        </p:txBody>
      </p:sp>
      <p:sp>
        <p:nvSpPr>
          <p:cNvPr id="65547" name="Text Box 10"/>
          <p:cNvSpPr txBox="1">
            <a:spLocks noChangeArrowheads="1"/>
          </p:cNvSpPr>
          <p:nvPr/>
        </p:nvSpPr>
        <p:spPr bwMode="auto">
          <a:xfrm>
            <a:off x="7037318" y="3195903"/>
            <a:ext cx="141936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Psychosoziale</a:t>
            </a:r>
          </a:p>
          <a:p>
            <a:pPr algn="ctr"/>
            <a:r>
              <a: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Kompetenz</a:t>
            </a:r>
          </a:p>
        </p:txBody>
      </p:sp>
      <p:cxnSp>
        <p:nvCxnSpPr>
          <p:cNvPr id="65548" name="AutoShape 11"/>
          <p:cNvCxnSpPr>
            <a:cxnSpLocks noChangeShapeType="1"/>
            <a:stCxn id="17" idx="0"/>
            <a:endCxn id="65538" idx="5"/>
          </p:cNvCxnSpPr>
          <p:nvPr/>
        </p:nvCxnSpPr>
        <p:spPr bwMode="auto">
          <a:xfrm flipH="1" flipV="1">
            <a:off x="5622690" y="2662485"/>
            <a:ext cx="1730610" cy="1828818"/>
          </a:xfrm>
          <a:prstGeom prst="straightConnector1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49" name="Text Box 12"/>
          <p:cNvSpPr txBox="1">
            <a:spLocks noChangeArrowheads="1"/>
          </p:cNvSpPr>
          <p:nvPr/>
        </p:nvSpPr>
        <p:spPr bwMode="auto">
          <a:xfrm>
            <a:off x="3907631" y="2891103"/>
            <a:ext cx="176618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Globalität</a:t>
            </a:r>
            <a:endParaRPr lang="de-D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Tx/>
              <a:buChar char="•"/>
            </a:pPr>
            <a:r>
              <a: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Mobilität</a:t>
            </a:r>
          </a:p>
          <a:p>
            <a:pPr>
              <a:buFontTx/>
              <a:buChar char="•"/>
            </a:pPr>
            <a:r>
              <a: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de-DE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Flexibilität</a:t>
            </a:r>
          </a:p>
          <a:p>
            <a:pPr>
              <a:buFontTx/>
              <a:buChar char="•"/>
            </a:pPr>
            <a:r>
              <a:rPr lang="de-DE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I-Technologien</a:t>
            </a:r>
            <a:endParaRPr lang="de-D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6" name="Ellipse 1"/>
          <p:cNvSpPr>
            <a:spLocks noChangeArrowheads="1"/>
          </p:cNvSpPr>
          <p:nvPr/>
        </p:nvSpPr>
        <p:spPr bwMode="auto">
          <a:xfrm>
            <a:off x="304800" y="4491303"/>
            <a:ext cx="29718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de-DE" sz="2400" dirty="0" smtClean="0">
                <a:solidFill>
                  <a:srgbClr val="004A6F"/>
                </a:solidFill>
              </a:rPr>
              <a:t>Erwachsene</a:t>
            </a:r>
          </a:p>
        </p:txBody>
      </p:sp>
      <p:sp>
        <p:nvSpPr>
          <p:cNvPr id="17" name="Ellipse 1"/>
          <p:cNvSpPr>
            <a:spLocks noChangeArrowheads="1"/>
          </p:cNvSpPr>
          <p:nvPr/>
        </p:nvSpPr>
        <p:spPr bwMode="auto">
          <a:xfrm>
            <a:off x="5867400" y="4491303"/>
            <a:ext cx="29718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de-DE" sz="2400" dirty="0" smtClean="0">
                <a:solidFill>
                  <a:srgbClr val="004A6F"/>
                </a:solidFill>
              </a:rPr>
              <a:t>Kinder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07062" y="2815474"/>
            <a:ext cx="329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</a:rPr>
              <a:t>RISIKOVERHALTEN</a:t>
            </a:r>
          </a:p>
        </p:txBody>
      </p:sp>
      <p:sp>
        <p:nvSpPr>
          <p:cNvPr id="3" name="Gewitterblitz 2"/>
          <p:cNvSpPr/>
          <p:nvPr/>
        </p:nvSpPr>
        <p:spPr bwMode="auto">
          <a:xfrm>
            <a:off x="4402347" y="4719903"/>
            <a:ext cx="609600" cy="990600"/>
          </a:xfrm>
          <a:prstGeom prst="lightningBol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bestcomiccovers.com/wp-content/uploads/2010/05/the_persistence_of_memory_1931_salvador_dal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86" y="260648"/>
            <a:ext cx="7749546" cy="58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Ellipse 1"/>
          <p:cNvSpPr>
            <a:spLocks noChangeArrowheads="1"/>
          </p:cNvSpPr>
          <p:nvPr/>
        </p:nvSpPr>
        <p:spPr bwMode="auto">
          <a:xfrm>
            <a:off x="2673350" y="1290464"/>
            <a:ext cx="1898650" cy="9144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9999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chemeClr val="accent1"/>
                </a:solidFill>
              </a:rPr>
              <a:t>Natur</a:t>
            </a:r>
            <a:endParaRPr lang="de-DE" sz="1600" b="1" dirty="0">
              <a:solidFill>
                <a:schemeClr val="accent1"/>
              </a:solidFill>
            </a:endParaRPr>
          </a:p>
        </p:txBody>
      </p:sp>
      <p:sp>
        <p:nvSpPr>
          <p:cNvPr id="56324" name="Ellipse 3"/>
          <p:cNvSpPr>
            <a:spLocks noChangeArrowheads="1"/>
          </p:cNvSpPr>
          <p:nvPr/>
        </p:nvSpPr>
        <p:spPr bwMode="auto">
          <a:xfrm>
            <a:off x="1259632" y="3217640"/>
            <a:ext cx="1898650" cy="9144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9999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chemeClr val="accent1"/>
                </a:solidFill>
              </a:rPr>
              <a:t>Kultur</a:t>
            </a:r>
            <a:endParaRPr lang="de-DE" sz="1600" b="1" dirty="0">
              <a:solidFill>
                <a:schemeClr val="accent1"/>
              </a:solidFill>
            </a:endParaRPr>
          </a:p>
        </p:txBody>
      </p:sp>
      <p:sp>
        <p:nvSpPr>
          <p:cNvPr id="56325" name="Ellipse 4"/>
          <p:cNvSpPr>
            <a:spLocks noChangeArrowheads="1"/>
          </p:cNvSpPr>
          <p:nvPr/>
        </p:nvSpPr>
        <p:spPr bwMode="auto">
          <a:xfrm>
            <a:off x="4283102" y="3217640"/>
            <a:ext cx="1898650" cy="9144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9999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chemeClr val="accent1"/>
                </a:solidFill>
              </a:rPr>
              <a:t>Subjekt</a:t>
            </a:r>
            <a:endParaRPr lang="de-DE" sz="1600" b="1" dirty="0">
              <a:solidFill>
                <a:schemeClr val="accent1"/>
              </a:solidFill>
            </a:endParaRPr>
          </a:p>
        </p:txBody>
      </p:sp>
      <p:cxnSp>
        <p:nvCxnSpPr>
          <p:cNvPr id="56326" name="Gerade Verbindung 5"/>
          <p:cNvCxnSpPr>
            <a:cxnSpLocks noChangeShapeType="1"/>
            <a:stCxn id="56323" idx="3"/>
            <a:endCxn id="56324" idx="0"/>
          </p:cNvCxnSpPr>
          <p:nvPr/>
        </p:nvCxnSpPr>
        <p:spPr bwMode="auto">
          <a:xfrm flipH="1">
            <a:off x="2208957" y="2070953"/>
            <a:ext cx="742444" cy="11466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27" name="Gerade Verbindung 7"/>
          <p:cNvCxnSpPr>
            <a:cxnSpLocks noChangeShapeType="1"/>
            <a:stCxn id="56324" idx="6"/>
            <a:endCxn id="56325" idx="2"/>
          </p:cNvCxnSpPr>
          <p:nvPr/>
        </p:nvCxnSpPr>
        <p:spPr bwMode="auto">
          <a:xfrm>
            <a:off x="3158282" y="3674840"/>
            <a:ext cx="112482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28" name="Gerade Verbindung 9"/>
          <p:cNvCxnSpPr>
            <a:cxnSpLocks noChangeShapeType="1"/>
            <a:stCxn id="56323" idx="5"/>
            <a:endCxn id="56325" idx="0"/>
          </p:cNvCxnSpPr>
          <p:nvPr/>
        </p:nvCxnSpPr>
        <p:spPr bwMode="auto">
          <a:xfrm>
            <a:off x="4293949" y="2070953"/>
            <a:ext cx="938478" cy="11466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6400800" y="534401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solidFill>
                  <a:schemeClr val="bg1"/>
                </a:solidFill>
              </a:rPr>
              <a:t>Danke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4" grpId="0" animBg="1"/>
      <p:bldP spid="5632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Vertreibung aus dem Paradies</a:t>
            </a:r>
          </a:p>
        </p:txBody>
      </p:sp>
      <p:pic>
        <p:nvPicPr>
          <p:cNvPr id="5123" name="Picture 3" descr="adam-paradi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24744"/>
            <a:ext cx="371792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3397" y="5836444"/>
            <a:ext cx="2585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200">
                <a:latin typeface="+mn-lt"/>
              </a:rPr>
              <a:t>(Hans Holbein, Bilder des Todes, 1964)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444208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n-lt"/>
              </a:rPr>
              <a:t>Sehnsuchtsort</a:t>
            </a:r>
          </a:p>
        </p:txBody>
      </p:sp>
    </p:spTree>
    <p:extLst>
      <p:ext uri="{BB962C8B-B14F-4D97-AF65-F5344CB8AC3E}">
        <p14:creationId xmlns:p14="http://schemas.microsoft.com/office/powerpoint/2010/main" val="23943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Übernahme von Verantwortung für sich und andere</a:t>
            </a:r>
          </a:p>
        </p:txBody>
      </p:sp>
      <p:pic>
        <p:nvPicPr>
          <p:cNvPr id="6147" name="Picture 3" descr="adam-er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75017"/>
            <a:ext cx="36893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95310" y="5888305"/>
            <a:ext cx="2585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200">
                <a:latin typeface="+mn-lt"/>
              </a:rPr>
              <a:t>(Hans Holbein, Bilder des Todes, 1964)</a:t>
            </a:r>
          </a:p>
        </p:txBody>
      </p:sp>
    </p:spTree>
    <p:extLst>
      <p:ext uri="{BB962C8B-B14F-4D97-AF65-F5344CB8AC3E}">
        <p14:creationId xmlns:p14="http://schemas.microsoft.com/office/powerpoint/2010/main" val="29465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Emerging </a:t>
            </a:r>
            <a:r>
              <a:rPr lang="de-DE" altLang="de-DE" dirty="0" err="1" smtClean="0"/>
              <a:t>Adulthood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2400" dirty="0" smtClean="0"/>
              <a:t>Fun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Exploration</a:t>
            </a:r>
            <a:endParaRPr lang="de-DE" altLang="de-DE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smtClean="0"/>
              <a:t>Komplexität der Ausbildungswege</a:t>
            </a:r>
          </a:p>
          <a:p>
            <a:r>
              <a:rPr lang="de-DE" altLang="de-DE" dirty="0" smtClean="0"/>
              <a:t>Finanzielle Abhängigkeit, aber Freiheitsgefühl</a:t>
            </a:r>
          </a:p>
          <a:p>
            <a:r>
              <a:rPr lang="de-DE" altLang="de-DE" dirty="0" err="1" smtClean="0"/>
              <a:t>Spektrumserweiterung</a:t>
            </a:r>
            <a:r>
              <a:rPr lang="de-DE" altLang="de-DE" dirty="0" smtClean="0"/>
              <a:t> und Diffusion der sozialen Rollen</a:t>
            </a:r>
          </a:p>
          <a:p>
            <a:r>
              <a:rPr lang="de-DE" altLang="de-DE" dirty="0" smtClean="0"/>
              <a:t>Neuheit gesellschaftlicher Herausforderungen (z. B. Berufe, Medien)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de-DE" altLang="de-DE" dirty="0" smtClean="0"/>
              <a:t>kein Erwachsenenvorbild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de-DE" altLang="de-DE" dirty="0" smtClean="0"/>
              <a:t>Fun???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de-DE" altLang="de-DE" dirty="0" err="1" smtClean="0"/>
              <a:t>Ruminative</a:t>
            </a:r>
            <a:r>
              <a:rPr lang="de-DE" altLang="de-DE" dirty="0" smtClean="0"/>
              <a:t> Suche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868144" y="6093296"/>
            <a:ext cx="21604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200" dirty="0" smtClean="0">
                <a:latin typeface="+mn-lt"/>
              </a:rPr>
              <a:t>(</a:t>
            </a:r>
            <a:r>
              <a:rPr lang="de-DE" altLang="de-DE" sz="1200" dirty="0" err="1" smtClean="0">
                <a:latin typeface="+mn-lt"/>
              </a:rPr>
              <a:t>Arnett</a:t>
            </a:r>
            <a:r>
              <a:rPr lang="de-DE" altLang="de-DE" sz="1200" dirty="0" smtClean="0">
                <a:latin typeface="+mn-lt"/>
              </a:rPr>
              <a:t> 2011; Seiffge-</a:t>
            </a:r>
            <a:r>
              <a:rPr lang="de-DE" altLang="de-DE" sz="1200" dirty="0" err="1" smtClean="0">
                <a:latin typeface="+mn-lt"/>
              </a:rPr>
              <a:t>Krenke</a:t>
            </a:r>
            <a:r>
              <a:rPr lang="de-DE" altLang="de-DE" sz="1200" dirty="0" smtClean="0">
                <a:latin typeface="+mn-lt"/>
              </a:rPr>
              <a:t> 2012)</a:t>
            </a:r>
            <a:endParaRPr lang="de-DE" altLang="de-D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06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ierrot-lunai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4" y="260648"/>
            <a:ext cx="7561262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971054" y="5373985"/>
            <a:ext cx="187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3600" dirty="0">
                <a:solidFill>
                  <a:schemeClr val="bg1"/>
                </a:solidFill>
              </a:rPr>
              <a:t>Identität?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6228184" y="5949860"/>
            <a:ext cx="195393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200" dirty="0">
                <a:solidFill>
                  <a:schemeClr val="bg1"/>
                </a:solidFill>
                <a:latin typeface="+mn-lt"/>
              </a:rPr>
              <a:t>Paul Klee, </a:t>
            </a:r>
            <a:r>
              <a:rPr lang="de-DE" altLang="de-DE" sz="1200" i="1" dirty="0">
                <a:solidFill>
                  <a:schemeClr val="bg1"/>
                </a:solidFill>
                <a:latin typeface="+mn-lt"/>
              </a:rPr>
              <a:t>Pierrot </a:t>
            </a:r>
            <a:r>
              <a:rPr lang="de-DE" altLang="de-DE" sz="1200" i="1" dirty="0" err="1">
                <a:solidFill>
                  <a:schemeClr val="bg1"/>
                </a:solidFill>
                <a:latin typeface="+mn-lt"/>
              </a:rPr>
              <a:t>Lunaire</a:t>
            </a:r>
            <a:r>
              <a:rPr lang="de-DE" altLang="de-DE" sz="1200" dirty="0">
                <a:solidFill>
                  <a:schemeClr val="bg1"/>
                </a:solidFill>
                <a:latin typeface="+mn-lt"/>
              </a:rPr>
              <a:t>, 1924</a:t>
            </a:r>
          </a:p>
        </p:txBody>
      </p:sp>
    </p:spTree>
    <p:extLst>
      <p:ext uri="{BB962C8B-B14F-4D97-AF65-F5344CB8AC3E}">
        <p14:creationId xmlns:p14="http://schemas.microsoft.com/office/powerpoint/2010/main" val="12359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23728" y="1844888"/>
            <a:ext cx="1368000" cy="5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2800" dirty="0" smtClean="0"/>
              <a:t>Ich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652248" y="1844888"/>
            <a:ext cx="1368000" cy="5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2800" dirty="0" smtClean="0"/>
              <a:t>Selbst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76056" y="2748047"/>
            <a:ext cx="3089948" cy="22467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Bestände der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Selbstgegebenheit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Leib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Unbewusstes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Herkunft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Vergangenheit</a:t>
            </a:r>
          </a:p>
          <a:p>
            <a:r>
              <a:rPr lang="de-DE" sz="2000" dirty="0" smtClean="0"/>
              <a:t>„alles was zu einem gehört“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78068" y="2748047"/>
            <a:ext cx="265931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algn="ctr"/>
            <a:r>
              <a:rPr lang="de-DE" sz="2000" dirty="0" smtClean="0">
                <a:solidFill>
                  <a:srgbClr val="545455"/>
                </a:solidFill>
              </a:rPr>
              <a:t>Unmittelbare </a:t>
            </a:r>
            <a:r>
              <a:rPr lang="de-DE" sz="2000" dirty="0">
                <a:solidFill>
                  <a:srgbClr val="545455"/>
                </a:solidFill>
              </a:rPr>
              <a:t>Erfahrung</a:t>
            </a:r>
          </a:p>
          <a:p>
            <a:pPr algn="ctr"/>
            <a:r>
              <a:rPr lang="de-DE" sz="2000" dirty="0"/>
              <a:t>a</a:t>
            </a:r>
            <a:r>
              <a:rPr lang="de-DE" sz="2000" dirty="0" smtClean="0"/>
              <a:t>ls konsistenter Akteur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497304" y="4437112"/>
            <a:ext cx="264008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Quelle der Subjektivität</a:t>
            </a:r>
          </a:p>
        </p:txBody>
      </p:sp>
      <p:cxnSp>
        <p:nvCxnSpPr>
          <p:cNvPr id="8" name="Gerade Verbindung mit Pfeil 7"/>
          <p:cNvCxnSpPr>
            <a:stCxn id="2" idx="3"/>
            <a:endCxn id="3" idx="1"/>
          </p:cNvCxnSpPr>
          <p:nvPr/>
        </p:nvCxnSpPr>
        <p:spPr bwMode="auto">
          <a:xfrm>
            <a:off x="3491728" y="2132888"/>
            <a:ext cx="21605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winkelte Verbindung 9"/>
          <p:cNvCxnSpPr>
            <a:stCxn id="4" idx="2"/>
            <a:endCxn id="6" idx="2"/>
          </p:cNvCxnSpPr>
          <p:nvPr/>
        </p:nvCxnSpPr>
        <p:spPr bwMode="auto">
          <a:xfrm rot="5400000" flipH="1">
            <a:off x="4640391" y="3014177"/>
            <a:ext cx="157594" cy="3803685"/>
          </a:xfrm>
          <a:prstGeom prst="bentConnector3">
            <a:avLst>
              <a:gd name="adj1" fmla="val -14505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>
            <a:stCxn id="6" idx="0"/>
            <a:endCxn id="5" idx="2"/>
          </p:cNvCxnSpPr>
          <p:nvPr/>
        </p:nvCxnSpPr>
        <p:spPr bwMode="auto">
          <a:xfrm flipH="1" flipV="1">
            <a:off x="2807727" y="3455933"/>
            <a:ext cx="9618" cy="9811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6513098" y="6021288"/>
            <a:ext cx="1957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(nach Gernot Böhme, 2014)</a:t>
            </a:r>
          </a:p>
        </p:txBody>
      </p:sp>
    </p:spTree>
    <p:extLst>
      <p:ext uri="{BB962C8B-B14F-4D97-AF65-F5344CB8AC3E}">
        <p14:creationId xmlns:p14="http://schemas.microsoft.com/office/powerpoint/2010/main" val="41880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s-Vorlage-Resch">
  <a:themeElements>
    <a:clrScheme name="Benutzerdefiniert 1">
      <a:dk1>
        <a:srgbClr val="545455"/>
      </a:dk1>
      <a:lt1>
        <a:srgbClr val="FFFFFF"/>
      </a:lt1>
      <a:dk2>
        <a:srgbClr val="545455"/>
      </a:dk2>
      <a:lt2>
        <a:srgbClr val="FFFFFF"/>
      </a:lt2>
      <a:accent1>
        <a:srgbClr val="004A6F"/>
      </a:accent1>
      <a:accent2>
        <a:srgbClr val="009FE3"/>
      </a:accent2>
      <a:accent3>
        <a:srgbClr val="E67900"/>
      </a:accent3>
      <a:accent4>
        <a:srgbClr val="C7BDAD"/>
      </a:accent4>
      <a:accent5>
        <a:srgbClr val="00A295"/>
      </a:accent5>
      <a:accent6>
        <a:srgbClr val="C61A27"/>
      </a:accent6>
      <a:hlink>
        <a:srgbClr val="009999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lgeseiten">
  <a:themeElements>
    <a:clrScheme name="Benutzerdefiniert 1">
      <a:dk1>
        <a:srgbClr val="545455"/>
      </a:dk1>
      <a:lt1>
        <a:srgbClr val="FFFFFF"/>
      </a:lt1>
      <a:dk2>
        <a:srgbClr val="545455"/>
      </a:dk2>
      <a:lt2>
        <a:srgbClr val="FFFFFF"/>
      </a:lt2>
      <a:accent1>
        <a:srgbClr val="004A6F"/>
      </a:accent1>
      <a:accent2>
        <a:srgbClr val="009FE3"/>
      </a:accent2>
      <a:accent3>
        <a:srgbClr val="E67900"/>
      </a:accent3>
      <a:accent4>
        <a:srgbClr val="C7BDAD"/>
      </a:accent4>
      <a:accent5>
        <a:srgbClr val="00A295"/>
      </a:accent5>
      <a:accent6>
        <a:srgbClr val="C61A27"/>
      </a:accent6>
      <a:hlink>
        <a:srgbClr val="009999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Folgeseiten">
  <a:themeElements>
    <a:clrScheme name="Benutzerdefiniert 1">
      <a:dk1>
        <a:srgbClr val="545455"/>
      </a:dk1>
      <a:lt1>
        <a:srgbClr val="FFFFFF"/>
      </a:lt1>
      <a:dk2>
        <a:srgbClr val="545455"/>
      </a:dk2>
      <a:lt2>
        <a:srgbClr val="FFFFFF"/>
      </a:lt2>
      <a:accent1>
        <a:srgbClr val="004A6F"/>
      </a:accent1>
      <a:accent2>
        <a:srgbClr val="009FE3"/>
      </a:accent2>
      <a:accent3>
        <a:srgbClr val="E67900"/>
      </a:accent3>
      <a:accent4>
        <a:srgbClr val="C7BDAD"/>
      </a:accent4>
      <a:accent5>
        <a:srgbClr val="00A295"/>
      </a:accent5>
      <a:accent6>
        <a:srgbClr val="C61A27"/>
      </a:accent6>
      <a:hlink>
        <a:srgbClr val="009999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Folgeseiten">
  <a:themeElements>
    <a:clrScheme name="Benutzerdefiniert 1">
      <a:dk1>
        <a:srgbClr val="545455"/>
      </a:dk1>
      <a:lt1>
        <a:srgbClr val="FFFFFF"/>
      </a:lt1>
      <a:dk2>
        <a:srgbClr val="545455"/>
      </a:dk2>
      <a:lt2>
        <a:srgbClr val="FFFFFF"/>
      </a:lt2>
      <a:accent1>
        <a:srgbClr val="004A6F"/>
      </a:accent1>
      <a:accent2>
        <a:srgbClr val="009FE3"/>
      </a:accent2>
      <a:accent3>
        <a:srgbClr val="E67900"/>
      </a:accent3>
      <a:accent4>
        <a:srgbClr val="C7BDAD"/>
      </a:accent4>
      <a:accent5>
        <a:srgbClr val="00A295"/>
      </a:accent5>
      <a:accent6>
        <a:srgbClr val="C61A27"/>
      </a:accent6>
      <a:hlink>
        <a:srgbClr val="009999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Folgeseiten">
  <a:themeElements>
    <a:clrScheme name="Benutzerdefiniert 1">
      <a:dk1>
        <a:srgbClr val="545455"/>
      </a:dk1>
      <a:lt1>
        <a:srgbClr val="FFFFFF"/>
      </a:lt1>
      <a:dk2>
        <a:srgbClr val="545455"/>
      </a:dk2>
      <a:lt2>
        <a:srgbClr val="FFFFFF"/>
      </a:lt2>
      <a:accent1>
        <a:srgbClr val="004A6F"/>
      </a:accent1>
      <a:accent2>
        <a:srgbClr val="009FE3"/>
      </a:accent2>
      <a:accent3>
        <a:srgbClr val="E67900"/>
      </a:accent3>
      <a:accent4>
        <a:srgbClr val="C7BDAD"/>
      </a:accent4>
      <a:accent5>
        <a:srgbClr val="00A295"/>
      </a:accent5>
      <a:accent6>
        <a:srgbClr val="C61A27"/>
      </a:accent6>
      <a:hlink>
        <a:srgbClr val="009999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4_Folgeseiten">
  <a:themeElements>
    <a:clrScheme name="Benutzerdefiniert 1">
      <a:dk1>
        <a:srgbClr val="545455"/>
      </a:dk1>
      <a:lt1>
        <a:srgbClr val="FFFFFF"/>
      </a:lt1>
      <a:dk2>
        <a:srgbClr val="545455"/>
      </a:dk2>
      <a:lt2>
        <a:srgbClr val="FFFFFF"/>
      </a:lt2>
      <a:accent1>
        <a:srgbClr val="004A6F"/>
      </a:accent1>
      <a:accent2>
        <a:srgbClr val="009FE3"/>
      </a:accent2>
      <a:accent3>
        <a:srgbClr val="E67900"/>
      </a:accent3>
      <a:accent4>
        <a:srgbClr val="C7BDAD"/>
      </a:accent4>
      <a:accent5>
        <a:srgbClr val="00A295"/>
      </a:accent5>
      <a:accent6>
        <a:srgbClr val="C61A27"/>
      </a:accent6>
      <a:hlink>
        <a:srgbClr val="009999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Praesentations-Vorlage-Resch</Template>
  <TotalTime>0</TotalTime>
  <Words>1131</Words>
  <Application>Microsoft Office PowerPoint</Application>
  <PresentationFormat>Bildschirmpräsentation (4:3)</PresentationFormat>
  <Paragraphs>399</Paragraphs>
  <Slides>49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49</vt:i4>
      </vt:variant>
    </vt:vector>
  </HeadingPairs>
  <TitlesOfParts>
    <vt:vector size="58" baseType="lpstr">
      <vt:lpstr>Arial</vt:lpstr>
      <vt:lpstr>Calibri</vt:lpstr>
      <vt:lpstr>Wingdings</vt:lpstr>
      <vt:lpstr>Praesentations-Vorlage-Resch</vt:lpstr>
      <vt:lpstr>Folgeseiten</vt:lpstr>
      <vt:lpstr>1_Folgeseiten</vt:lpstr>
      <vt:lpstr>2_Folgeseiten</vt:lpstr>
      <vt:lpstr>3_Folgeseiten</vt:lpstr>
      <vt:lpstr>4_Folgeseiten</vt:lpstr>
      <vt:lpstr>PowerPoint-Präsentation</vt:lpstr>
      <vt:lpstr>Adoleszenz</vt:lpstr>
      <vt:lpstr>Entwicklungsaufgaben</vt:lpstr>
      <vt:lpstr>Selbstautorenschaft</vt:lpstr>
      <vt:lpstr>Vertreibung aus dem Paradies</vt:lpstr>
      <vt:lpstr>Übernahme von Verantwortung für sich und andere</vt:lpstr>
      <vt:lpstr>Emerging Adulthood Fun and Exploration</vt:lpstr>
      <vt:lpstr>PowerPoint-Präsentation</vt:lpstr>
      <vt:lpstr>PowerPoint-Präsentation</vt:lpstr>
      <vt:lpstr>Identität</vt:lpstr>
      <vt:lpstr>PowerPoint-Präsentation</vt:lpstr>
      <vt:lpstr>Reflexive Identität</vt:lpstr>
      <vt:lpstr>Expressive Identität</vt:lpstr>
      <vt:lpstr>Identität</vt:lpstr>
      <vt:lpstr>Hüllen des Selbst</vt:lpstr>
      <vt:lpstr>Duale Entwicklung des Selbst</vt:lpstr>
      <vt:lpstr>Das aktuelle Problemdreieck „Wie funktioniert der Mensch?“</vt:lpstr>
      <vt:lpstr>Soziale Biofeedback-Theorie</vt:lpstr>
      <vt:lpstr>Persönlichkeitsentwicklung und Selbstreflexion</vt:lpstr>
      <vt:lpstr>Identität und Selbstwert</vt:lpstr>
      <vt:lpstr>PowerPoint-Präsentation</vt:lpstr>
      <vt:lpstr>Selbstwert</vt:lpstr>
      <vt:lpstr>PowerPoint-Präsentation</vt:lpstr>
      <vt:lpstr>Identität - Selbstwert</vt:lpstr>
      <vt:lpstr>Selbstkonzept</vt:lpstr>
      <vt:lpstr>Identität – eine Illusion?</vt:lpstr>
      <vt:lpstr>Identität = hilfreiche Annahme, die aktiv kontinuierlich erarbeitet werden muss</vt:lpstr>
      <vt:lpstr>Identitätsentwicklung nach J. Marcia</vt:lpstr>
      <vt:lpstr>Identifikation und Rollenübernahme</vt:lpstr>
      <vt:lpstr>Identitätsentwicklung</vt:lpstr>
      <vt:lpstr>PowerPoint-Präsentation</vt:lpstr>
      <vt:lpstr>PowerPoint-Präsentation</vt:lpstr>
      <vt:lpstr>Riskante Kindheit</vt:lpstr>
      <vt:lpstr>PowerPoint-Präsentation</vt:lpstr>
      <vt:lpstr>Identitätsentwicklung</vt:lpstr>
      <vt:lpstr>Identitätstypen und psychische Störung</vt:lpstr>
      <vt:lpstr>Identität, Selbstwert und Risikoverhalten</vt:lpstr>
      <vt:lpstr>Risikoverhalten als Entwicklungsproblem bei Adoleszenten</vt:lpstr>
      <vt:lpstr>PowerPoint-Präsentation</vt:lpstr>
      <vt:lpstr>Risikokonsum bei Jugendlichen</vt:lpstr>
      <vt:lpstr>Selbstverletzendes Verhalten im Jugendalter</vt:lpstr>
      <vt:lpstr>Selbstbericht einer Patientin</vt:lpstr>
      <vt:lpstr>PowerPoint-Präsentation</vt:lpstr>
      <vt:lpstr>Prävalenz von selbstverletzendem Verhalten im Jugendalter</vt:lpstr>
      <vt:lpstr>Zeitgeist –  verlängerte Adoleszenz</vt:lpstr>
      <vt:lpstr>Lebensräume - Entwicklungsräume</vt:lpstr>
      <vt:lpstr>Umbruchszeit Individuelle Zielsetzungen für kulturelle Teilhabe</vt:lpstr>
      <vt:lpstr>Das aktuelle Problemdreieck „Der bedrohte emotionale Dialog“</vt:lpstr>
      <vt:lpstr>PowerPoint-Präsentation</vt:lpstr>
    </vt:vector>
  </TitlesOfParts>
  <Company>Universitätsklinikum Heidelberg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Parzer, Peter</dc:creator>
  <cp:lastModifiedBy>Zahm Simone - Klinik Sonnenhof</cp:lastModifiedBy>
  <cp:revision>39</cp:revision>
  <cp:lastPrinted>2019-10-28T14:08:45Z</cp:lastPrinted>
  <dcterms:created xsi:type="dcterms:W3CDTF">2018-02-06T15:22:43Z</dcterms:created>
  <dcterms:modified xsi:type="dcterms:W3CDTF">2019-11-04T07:52:59Z</dcterms:modified>
</cp:coreProperties>
</file>