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337" r:id="rId2"/>
    <p:sldId id="274" r:id="rId3"/>
    <p:sldId id="333" r:id="rId4"/>
    <p:sldId id="367" r:id="rId5"/>
    <p:sldId id="339" r:id="rId6"/>
    <p:sldId id="266" r:id="rId7"/>
    <p:sldId id="338" r:id="rId8"/>
    <p:sldId id="275" r:id="rId9"/>
    <p:sldId id="348" r:id="rId10"/>
    <p:sldId id="363" r:id="rId11"/>
    <p:sldId id="361" r:id="rId12"/>
    <p:sldId id="362" r:id="rId13"/>
    <p:sldId id="370" r:id="rId14"/>
    <p:sldId id="349" r:id="rId15"/>
    <p:sldId id="364" r:id="rId16"/>
    <p:sldId id="351" r:id="rId17"/>
    <p:sldId id="355" r:id="rId18"/>
    <p:sldId id="357" r:id="rId19"/>
    <p:sldId id="368" r:id="rId20"/>
    <p:sldId id="365" r:id="rId21"/>
    <p:sldId id="366" r:id="rId22"/>
    <p:sldId id="369" r:id="rId23"/>
  </p:sldIdLst>
  <p:sldSz cx="9144000" cy="6858000" type="screen4x3"/>
  <p:notesSz cx="6811963" cy="99425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94" autoAdjust="0"/>
  </p:normalViewPr>
  <p:slideViewPr>
    <p:cSldViewPr>
      <p:cViewPr varScale="1">
        <p:scale>
          <a:sx n="136" d="100"/>
          <a:sy n="136" d="100"/>
        </p:scale>
        <p:origin x="882"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52440" cy="497526"/>
          </a:xfrm>
          <a:prstGeom prst="rect">
            <a:avLst/>
          </a:prstGeom>
        </p:spPr>
        <p:txBody>
          <a:bodyPr vert="horz" lIns="92272" tIns="46136" rIns="92272" bIns="46136" rtlCol="0"/>
          <a:lstStyle>
            <a:lvl1pPr algn="l">
              <a:defRPr sz="1200"/>
            </a:lvl1pPr>
          </a:lstStyle>
          <a:p>
            <a:endParaRPr lang="de-CH"/>
          </a:p>
        </p:txBody>
      </p:sp>
      <p:sp>
        <p:nvSpPr>
          <p:cNvPr id="3" name="Datumsplatzhalter 2"/>
          <p:cNvSpPr>
            <a:spLocks noGrp="1"/>
          </p:cNvSpPr>
          <p:nvPr>
            <p:ph type="dt" sz="quarter" idx="1"/>
          </p:nvPr>
        </p:nvSpPr>
        <p:spPr>
          <a:xfrm>
            <a:off x="3857918" y="1"/>
            <a:ext cx="2952439" cy="497526"/>
          </a:xfrm>
          <a:prstGeom prst="rect">
            <a:avLst/>
          </a:prstGeom>
        </p:spPr>
        <p:txBody>
          <a:bodyPr vert="horz" lIns="92272" tIns="46136" rIns="92272" bIns="46136" rtlCol="0"/>
          <a:lstStyle>
            <a:lvl1pPr algn="r">
              <a:defRPr sz="1200"/>
            </a:lvl1pPr>
          </a:lstStyle>
          <a:p>
            <a:fld id="{1CABDAE9-85B9-42DB-BC59-D297BD6B6A74}" type="datetimeFigureOut">
              <a:rPr lang="de-CH" smtClean="0"/>
              <a:t>04.11.2019</a:t>
            </a:fld>
            <a:endParaRPr lang="de-CH"/>
          </a:p>
        </p:txBody>
      </p:sp>
      <p:sp>
        <p:nvSpPr>
          <p:cNvPr id="4" name="Fußzeilenplatzhalter 3"/>
          <p:cNvSpPr>
            <a:spLocks noGrp="1"/>
          </p:cNvSpPr>
          <p:nvPr>
            <p:ph type="ftr" sz="quarter" idx="2"/>
          </p:nvPr>
        </p:nvSpPr>
        <p:spPr>
          <a:xfrm>
            <a:off x="0" y="9443388"/>
            <a:ext cx="2952440" cy="497525"/>
          </a:xfrm>
          <a:prstGeom prst="rect">
            <a:avLst/>
          </a:prstGeom>
        </p:spPr>
        <p:txBody>
          <a:bodyPr vert="horz" lIns="92272" tIns="46136" rIns="92272" bIns="46136" rtlCol="0" anchor="b"/>
          <a:lstStyle>
            <a:lvl1pPr algn="l">
              <a:defRPr sz="1200"/>
            </a:lvl1pPr>
          </a:lstStyle>
          <a:p>
            <a:endParaRPr lang="de-CH"/>
          </a:p>
        </p:txBody>
      </p:sp>
      <p:sp>
        <p:nvSpPr>
          <p:cNvPr id="5" name="Foliennummernplatzhalter 4"/>
          <p:cNvSpPr>
            <a:spLocks noGrp="1"/>
          </p:cNvSpPr>
          <p:nvPr>
            <p:ph type="sldNum" sz="quarter" idx="3"/>
          </p:nvPr>
        </p:nvSpPr>
        <p:spPr>
          <a:xfrm>
            <a:off x="3857918" y="9443388"/>
            <a:ext cx="2952439" cy="497525"/>
          </a:xfrm>
          <a:prstGeom prst="rect">
            <a:avLst/>
          </a:prstGeom>
        </p:spPr>
        <p:txBody>
          <a:bodyPr vert="horz" lIns="92272" tIns="46136" rIns="92272" bIns="46136" rtlCol="0" anchor="b"/>
          <a:lstStyle>
            <a:lvl1pPr algn="r">
              <a:defRPr sz="1200"/>
            </a:lvl1pPr>
          </a:lstStyle>
          <a:p>
            <a:fld id="{C3052B8E-1E6F-4539-B407-ABEB648CCB37}" type="slidenum">
              <a:rPr lang="de-CH" smtClean="0"/>
              <a:t>‹Nr.›</a:t>
            </a:fld>
            <a:endParaRPr lang="de-CH"/>
          </a:p>
        </p:txBody>
      </p:sp>
    </p:spTree>
    <p:extLst>
      <p:ext uri="{BB962C8B-B14F-4D97-AF65-F5344CB8AC3E}">
        <p14:creationId xmlns:p14="http://schemas.microsoft.com/office/powerpoint/2010/main" val="7965344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29900A39-5D45-4C77-8D6B-7092CF11D1A5}" type="datetimeFigureOut">
              <a:rPr lang="de-CH" smtClean="0"/>
              <a:t>04.11.2019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427551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9900A39-5D45-4C77-8D6B-7092CF11D1A5}" type="datetimeFigureOut">
              <a:rPr lang="de-CH" smtClean="0"/>
              <a:t>04.11.2019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427162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9900A39-5D45-4C77-8D6B-7092CF11D1A5}" type="datetimeFigureOut">
              <a:rPr lang="de-CH" smtClean="0"/>
              <a:t>04.11.2019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28537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9900A39-5D45-4C77-8D6B-7092CF11D1A5}" type="datetimeFigureOut">
              <a:rPr lang="de-CH" smtClean="0"/>
              <a:t>04.11.2019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77938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9900A39-5D45-4C77-8D6B-7092CF11D1A5}" type="datetimeFigureOut">
              <a:rPr lang="de-CH" smtClean="0"/>
              <a:t>04.11.2019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423146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29900A39-5D45-4C77-8D6B-7092CF11D1A5}" type="datetimeFigureOut">
              <a:rPr lang="de-CH" smtClean="0"/>
              <a:t>04.11.2019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3000063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29900A39-5D45-4C77-8D6B-7092CF11D1A5}" type="datetimeFigureOut">
              <a:rPr lang="de-CH" smtClean="0"/>
              <a:t>04.11.2019</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2360532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9900A39-5D45-4C77-8D6B-7092CF11D1A5}" type="datetimeFigureOut">
              <a:rPr lang="de-CH" smtClean="0"/>
              <a:t>04.11.2019</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281982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9900A39-5D45-4C77-8D6B-7092CF11D1A5}" type="datetimeFigureOut">
              <a:rPr lang="de-CH" smtClean="0"/>
              <a:t>04.11.2019</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111505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9900A39-5D45-4C77-8D6B-7092CF11D1A5}" type="datetimeFigureOut">
              <a:rPr lang="de-CH" smtClean="0"/>
              <a:t>04.11.2019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30984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29900A39-5D45-4C77-8D6B-7092CF11D1A5}" type="datetimeFigureOut">
              <a:rPr lang="de-CH" smtClean="0"/>
              <a:t>04.11.2019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BCE7EEA8-9660-44CC-8F1D-AB324F81729A}" type="slidenum">
              <a:rPr lang="de-CH" smtClean="0"/>
              <a:t>‹Nr.›</a:t>
            </a:fld>
            <a:endParaRPr lang="de-CH"/>
          </a:p>
        </p:txBody>
      </p:sp>
    </p:spTree>
    <p:extLst>
      <p:ext uri="{BB962C8B-B14F-4D97-AF65-F5344CB8AC3E}">
        <p14:creationId xmlns:p14="http://schemas.microsoft.com/office/powerpoint/2010/main" val="343112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900A39-5D45-4C77-8D6B-7092CF11D1A5}" type="datetimeFigureOut">
              <a:rPr lang="de-CH" smtClean="0"/>
              <a:t>04.11.2019</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7EEA8-9660-44CC-8F1D-AB324F81729A}" type="slidenum">
              <a:rPr lang="de-CH" smtClean="0"/>
              <a:t>‹Nr.›</a:t>
            </a:fld>
            <a:endParaRPr lang="de-CH"/>
          </a:p>
        </p:txBody>
      </p:sp>
    </p:spTree>
    <p:extLst>
      <p:ext uri="{BB962C8B-B14F-4D97-AF65-F5344CB8AC3E}">
        <p14:creationId xmlns:p14="http://schemas.microsoft.com/office/powerpoint/2010/main" val="237893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708920"/>
            <a:ext cx="7772400" cy="1326009"/>
          </a:xfrm>
        </p:spPr>
        <p:txBody>
          <a:bodyPr>
            <a:normAutofit fontScale="90000"/>
          </a:bodyPr>
          <a:lstStyle/>
          <a:p>
            <a:r>
              <a:rPr lang="de-CH" dirty="0" smtClean="0">
                <a:latin typeface="Arial" pitchFamily="34" charset="0"/>
                <a:cs typeface="Arial" pitchFamily="34" charset="0"/>
              </a:rPr>
              <a:t>Geschlechtliche Vielfalt</a:t>
            </a:r>
            <a:br>
              <a:rPr lang="de-CH" dirty="0" smtClean="0">
                <a:latin typeface="Arial" pitchFamily="34" charset="0"/>
                <a:cs typeface="Arial" pitchFamily="34" charset="0"/>
              </a:rPr>
            </a:br>
            <a:r>
              <a:rPr lang="de-CH" sz="2700" dirty="0" smtClean="0">
                <a:latin typeface="Arial" pitchFamily="34" charset="0"/>
                <a:cs typeface="Arial" pitchFamily="34" charset="0"/>
              </a:rPr>
              <a:t>Von der </a:t>
            </a:r>
            <a:r>
              <a:rPr lang="de-CH" sz="2700" dirty="0" err="1" smtClean="0">
                <a:latin typeface="Arial" pitchFamily="34" charset="0"/>
                <a:cs typeface="Arial" pitchFamily="34" charset="0"/>
              </a:rPr>
              <a:t>Psychiatrisierung</a:t>
            </a:r>
            <a:r>
              <a:rPr lang="de-CH" sz="2700" dirty="0" smtClean="0">
                <a:latin typeface="Arial" pitchFamily="34" charset="0"/>
                <a:cs typeface="Arial" pitchFamily="34" charset="0"/>
              </a:rPr>
              <a:t> zur Selbstbestimmung</a:t>
            </a:r>
            <a:r>
              <a:rPr lang="de-CH" dirty="0" smtClean="0">
                <a:latin typeface="Arial" pitchFamily="34" charset="0"/>
                <a:cs typeface="Arial" pitchFamily="34" charset="0"/>
              </a:rPr>
              <a:t/>
            </a:r>
            <a:br>
              <a:rPr lang="de-CH" dirty="0" smtClean="0">
                <a:latin typeface="Arial" pitchFamily="34" charset="0"/>
                <a:cs typeface="Arial" pitchFamily="34" charset="0"/>
              </a:rPr>
            </a:br>
            <a:endParaRPr lang="de-CH" sz="1400" dirty="0">
              <a:latin typeface="Arial" pitchFamily="34" charset="0"/>
              <a:cs typeface="Arial" pitchFamily="34" charset="0"/>
            </a:endParaRPr>
          </a:p>
        </p:txBody>
      </p:sp>
      <p:sp>
        <p:nvSpPr>
          <p:cNvPr id="3" name="Untertitel 2"/>
          <p:cNvSpPr>
            <a:spLocks noGrp="1"/>
          </p:cNvSpPr>
          <p:nvPr>
            <p:ph type="subTitle" idx="1"/>
          </p:nvPr>
        </p:nvSpPr>
        <p:spPr>
          <a:xfrm>
            <a:off x="755576" y="3933056"/>
            <a:ext cx="7848872" cy="2016224"/>
          </a:xfrm>
        </p:spPr>
        <p:txBody>
          <a:bodyPr>
            <a:noAutofit/>
          </a:bodyPr>
          <a:lstStyle/>
          <a:p>
            <a:endParaRPr lang="de-CH" sz="2400" b="1" dirty="0" smtClean="0">
              <a:solidFill>
                <a:schemeClr val="tx1"/>
              </a:solidFill>
              <a:latin typeface="Arial" pitchFamily="34" charset="0"/>
              <a:cs typeface="Arial" pitchFamily="34" charset="0"/>
            </a:endParaRPr>
          </a:p>
          <a:p>
            <a:r>
              <a:rPr lang="de-CH" sz="2400" b="1" dirty="0" smtClean="0">
                <a:solidFill>
                  <a:schemeClr val="tx1"/>
                </a:solidFill>
                <a:latin typeface="Arial" pitchFamily="34" charset="0"/>
                <a:cs typeface="Arial" pitchFamily="34" charset="0"/>
              </a:rPr>
              <a:t>Myshelle Baeriswyl </a:t>
            </a:r>
          </a:p>
          <a:p>
            <a:r>
              <a:rPr lang="de-CH" sz="2400" dirty="0" smtClean="0">
                <a:solidFill>
                  <a:schemeClr val="tx1"/>
                </a:solidFill>
                <a:latin typeface="Arial" pitchFamily="34" charset="0"/>
                <a:cs typeface="Arial" pitchFamily="34" charset="0"/>
              </a:rPr>
              <a:t>Dr</a:t>
            </a:r>
            <a:r>
              <a:rPr lang="de-CH" sz="2400" dirty="0">
                <a:solidFill>
                  <a:schemeClr val="tx1"/>
                </a:solidFill>
                <a:latin typeface="Arial" pitchFamily="34" charset="0"/>
                <a:cs typeface="Arial" pitchFamily="34" charset="0"/>
              </a:rPr>
              <a:t>. phil. </a:t>
            </a:r>
            <a:r>
              <a:rPr lang="de-CH" sz="2400" dirty="0" smtClean="0">
                <a:solidFill>
                  <a:schemeClr val="tx1"/>
                </a:solidFill>
                <a:latin typeface="Arial" pitchFamily="34" charset="0"/>
                <a:cs typeface="Arial" pitchFamily="34" charset="0"/>
              </a:rPr>
              <a:t>Psychologin &amp; Sexualpädagogin</a:t>
            </a:r>
          </a:p>
          <a:p>
            <a:r>
              <a:rPr lang="de-CH" sz="2400" dirty="0" smtClean="0">
                <a:solidFill>
                  <a:schemeClr val="tx1"/>
                </a:solidFill>
                <a:latin typeface="Arial" pitchFamily="34" charset="0"/>
                <a:cs typeface="Arial" pitchFamily="34" charset="0"/>
              </a:rPr>
              <a:t>Beraterin für </a:t>
            </a:r>
            <a:r>
              <a:rPr lang="de-CH" sz="2400" dirty="0" err="1" smtClean="0">
                <a:solidFill>
                  <a:schemeClr val="tx1"/>
                </a:solidFill>
                <a:latin typeface="Arial" pitchFamily="34" charset="0"/>
                <a:cs typeface="Arial" pitchFamily="34" charset="0"/>
              </a:rPr>
              <a:t>trans</a:t>
            </a:r>
            <a:r>
              <a:rPr lang="de-CH" sz="2400" dirty="0" smtClean="0">
                <a:solidFill>
                  <a:schemeClr val="tx1"/>
                </a:solidFill>
                <a:latin typeface="Arial" pitchFamily="34" charset="0"/>
                <a:cs typeface="Arial" pitchFamily="34" charset="0"/>
              </a:rPr>
              <a:t> Personen, Checkpoint Bern</a:t>
            </a:r>
            <a:endParaRPr lang="de-CH" sz="2400" dirty="0">
              <a:solidFill>
                <a:schemeClr val="tx1"/>
              </a:solidFill>
              <a:latin typeface="Arial" pitchFamily="34" charset="0"/>
              <a:cs typeface="Arial" pitchFamily="34" charset="0"/>
            </a:endParaRPr>
          </a:p>
        </p:txBody>
      </p:sp>
      <p:cxnSp>
        <p:nvCxnSpPr>
          <p:cNvPr id="6" name="Gerade Verbindung 5"/>
          <p:cNvCxnSpPr/>
          <p:nvPr/>
        </p:nvCxnSpPr>
        <p:spPr>
          <a:xfrm>
            <a:off x="899592" y="6309320"/>
            <a:ext cx="763284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pic>
        <p:nvPicPr>
          <p:cNvPr id="8" name="Picture 2" descr="C:\Users\mb\Desktop\vielf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9"/>
            <a:ext cx="9143999" cy="23414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11630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1012974"/>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700" b="1" dirty="0" smtClean="0">
                <a:latin typeface="Arial" pitchFamily="34" charset="0"/>
                <a:cs typeface="Arial" pitchFamily="34" charset="0"/>
              </a:rPr>
              <a:t>Soziogenese des Transsexualismus 2</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467544" y="1412776"/>
            <a:ext cx="8424936" cy="4680520"/>
          </a:xfrm>
        </p:spPr>
        <p:txBody>
          <a:bodyPr>
            <a:normAutofit/>
          </a:bodyPr>
          <a:lstStyle/>
          <a:p>
            <a:pPr marL="0" indent="0">
              <a:lnSpc>
                <a:spcPct val="110000"/>
              </a:lnSpc>
              <a:buNone/>
            </a:pPr>
            <a:r>
              <a:rPr lang="de-CH" sz="2400" dirty="0" smtClean="0">
                <a:latin typeface="Arial"/>
                <a:cs typeface="Arial"/>
              </a:rPr>
              <a:t>Harry Benjamin nahm den Begriff </a:t>
            </a:r>
            <a:r>
              <a:rPr lang="de-DE" sz="2400" dirty="0" smtClean="0">
                <a:latin typeface="Arial"/>
                <a:cs typeface="Arial"/>
              </a:rPr>
              <a:t>1953 </a:t>
            </a:r>
            <a:r>
              <a:rPr lang="de-DE" sz="2400" dirty="0">
                <a:latin typeface="Arial"/>
                <a:cs typeface="Arial"/>
              </a:rPr>
              <a:t>in seinem Artikel </a:t>
            </a:r>
            <a:r>
              <a:rPr lang="de-DE" sz="2400" dirty="0" smtClean="0">
                <a:latin typeface="Arial"/>
                <a:cs typeface="Arial"/>
              </a:rPr>
              <a:t>„</a:t>
            </a:r>
            <a:r>
              <a:rPr lang="de-DE" sz="2400" dirty="0" err="1" smtClean="0">
                <a:latin typeface="Arial"/>
                <a:cs typeface="Arial"/>
              </a:rPr>
              <a:t>Transvestism</a:t>
            </a:r>
            <a:r>
              <a:rPr lang="de-DE" sz="2400" dirty="0" smtClean="0">
                <a:latin typeface="Arial"/>
                <a:cs typeface="Arial"/>
              </a:rPr>
              <a:t> </a:t>
            </a:r>
            <a:r>
              <a:rPr lang="de-DE" sz="2400" dirty="0" err="1">
                <a:latin typeface="Arial"/>
                <a:cs typeface="Arial"/>
              </a:rPr>
              <a:t>and</a:t>
            </a:r>
            <a:r>
              <a:rPr lang="de-DE" sz="2400" dirty="0">
                <a:latin typeface="Arial"/>
                <a:cs typeface="Arial"/>
              </a:rPr>
              <a:t> </a:t>
            </a:r>
            <a:r>
              <a:rPr lang="de-DE" sz="2400" dirty="0" err="1" smtClean="0">
                <a:solidFill>
                  <a:srgbClr val="000000"/>
                </a:solidFill>
                <a:latin typeface="Arial"/>
                <a:cs typeface="Arial"/>
              </a:rPr>
              <a:t>Transsexualism</a:t>
            </a:r>
            <a:r>
              <a:rPr lang="de-DE" sz="2400" dirty="0" smtClean="0">
                <a:latin typeface="Arial"/>
                <a:cs typeface="Arial"/>
              </a:rPr>
              <a:t>“ </a:t>
            </a:r>
            <a:r>
              <a:rPr lang="de-DE" sz="2400" dirty="0">
                <a:latin typeface="Arial"/>
                <a:cs typeface="Arial"/>
              </a:rPr>
              <a:t>wieder auf und etablierte ihn 1966 mit seinem Buch </a:t>
            </a:r>
            <a:r>
              <a:rPr lang="de-DE" sz="2400" b="1" dirty="0" smtClean="0">
                <a:latin typeface="Arial"/>
                <a:cs typeface="Arial"/>
              </a:rPr>
              <a:t>„The </a:t>
            </a:r>
            <a:r>
              <a:rPr lang="de-DE" sz="2400" b="1" dirty="0">
                <a:latin typeface="Arial"/>
                <a:cs typeface="Arial"/>
              </a:rPr>
              <a:t>Transsexual </a:t>
            </a:r>
            <a:r>
              <a:rPr lang="de-DE" sz="2400" b="1" dirty="0" err="1" smtClean="0">
                <a:latin typeface="Arial"/>
                <a:cs typeface="Arial"/>
              </a:rPr>
              <a:t>Pheno-menon</a:t>
            </a:r>
            <a:r>
              <a:rPr lang="de-DE" sz="2400" b="1" dirty="0" smtClean="0">
                <a:latin typeface="Arial"/>
                <a:cs typeface="Arial"/>
              </a:rPr>
              <a:t>“ </a:t>
            </a:r>
            <a:r>
              <a:rPr lang="de-DE" sz="2400" dirty="0">
                <a:latin typeface="Arial"/>
                <a:cs typeface="Arial"/>
              </a:rPr>
              <a:t>in </a:t>
            </a:r>
            <a:r>
              <a:rPr lang="de-DE" sz="2400" dirty="0" smtClean="0">
                <a:latin typeface="Arial"/>
                <a:cs typeface="Arial"/>
              </a:rPr>
              <a:t>der Sexualmedizin </a:t>
            </a:r>
            <a:r>
              <a:rPr lang="de-DE" sz="2400" dirty="0" smtClean="0">
                <a:latin typeface="Arial"/>
                <a:cs typeface="Arial"/>
                <a:sym typeface="Wingdings"/>
              </a:rPr>
              <a:t> Harry Benjamin Skala</a:t>
            </a:r>
          </a:p>
          <a:p>
            <a:pPr marL="0" indent="0">
              <a:lnSpc>
                <a:spcPct val="110000"/>
              </a:lnSpc>
              <a:buNone/>
            </a:pPr>
            <a:endParaRPr lang="de-DE" sz="2300" dirty="0" smtClean="0">
              <a:latin typeface="Arial"/>
              <a:cs typeface="Arial"/>
              <a:sym typeface="Wingdings"/>
            </a:endParaRPr>
          </a:p>
          <a:p>
            <a:pPr marL="0" indent="0">
              <a:lnSpc>
                <a:spcPct val="110000"/>
              </a:lnSpc>
              <a:buNone/>
            </a:pPr>
            <a:r>
              <a:rPr lang="de-DE" sz="2400" dirty="0" smtClean="0">
                <a:latin typeface="Arial"/>
                <a:cs typeface="Arial"/>
                <a:sym typeface="Wingdings"/>
              </a:rPr>
              <a:t>Definition </a:t>
            </a:r>
            <a:r>
              <a:rPr lang="de-DE" sz="2400" b="1" dirty="0" smtClean="0">
                <a:latin typeface="Arial"/>
                <a:cs typeface="Arial"/>
                <a:sym typeface="Wingdings"/>
              </a:rPr>
              <a:t>„wahrer“ Transsexualismus</a:t>
            </a:r>
            <a:r>
              <a:rPr lang="de-DE" sz="2400" dirty="0" smtClean="0">
                <a:latin typeface="Arial"/>
                <a:cs typeface="Arial"/>
                <a:sym typeface="Wingdings"/>
              </a:rPr>
              <a:t>: „Wahre Trans-sexuelle empfinden sich als Angehörige des anderen Geschlechts (...) und wollen als solche funktionieren, nicht nur erscheinen. Ihre Geschlechtsorgane (Hoden und Penis) sind ihnen widerwärtige Deformationen, die chirurgisch verändert werden müssen.“</a:t>
            </a:r>
          </a:p>
          <a:p>
            <a:endParaRPr lang="de-CH" sz="1900" dirty="0" smtClean="0">
              <a:latin typeface="Arial"/>
              <a:cs typeface="Arial"/>
            </a:endParaRPr>
          </a:p>
          <a:p>
            <a:endParaRPr lang="de-CH" sz="2000" dirty="0" smtClean="0">
              <a:latin typeface="Arial"/>
              <a:cs typeface="Arial"/>
            </a:endParaRPr>
          </a:p>
          <a:p>
            <a:endParaRPr lang="de-CH" sz="2000" dirty="0" smtClean="0">
              <a:latin typeface="Arial"/>
              <a:cs typeface="Arial"/>
            </a:endParaRPr>
          </a:p>
          <a:p>
            <a:pPr marL="0" indent="0">
              <a:buNone/>
            </a:pPr>
            <a:endParaRPr lang="de-DE" sz="2400" dirty="0">
              <a:latin typeface="Arial"/>
              <a:cs typeface="Arial"/>
            </a:endParaRPr>
          </a:p>
          <a:p>
            <a:pPr marL="0" indent="0">
              <a:buNone/>
            </a:pPr>
            <a:endParaRPr lang="de-CH" sz="2400" dirty="0">
              <a:latin typeface="Arial" panose="020B0604020202020204" pitchFamily="34" charset="0"/>
              <a:cs typeface="Arial" panose="020B0604020202020204"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103264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8229600" cy="936104"/>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700" b="1" dirty="0" smtClean="0">
                <a:latin typeface="Arial" pitchFamily="34" charset="0"/>
                <a:cs typeface="Arial" pitchFamily="34" charset="0"/>
              </a:rPr>
              <a:t>Harry Benjamin Skala 1966 (</a:t>
            </a:r>
            <a:r>
              <a:rPr lang="de-CH" sz="2700" b="1" dirty="0" err="1" smtClean="0">
                <a:latin typeface="Arial" pitchFamily="34" charset="0"/>
                <a:cs typeface="Arial" pitchFamily="34" charset="0"/>
              </a:rPr>
              <a:t>TransX</a:t>
            </a:r>
            <a:r>
              <a:rPr lang="de-CH" sz="2700" b="1" dirty="0" smtClean="0">
                <a:latin typeface="Arial" pitchFamily="34" charset="0"/>
                <a:cs typeface="Arial" pitchFamily="34" charset="0"/>
              </a:rPr>
              <a:t>)</a:t>
            </a:r>
            <a:r>
              <a:rPr lang="de-CH" sz="1800" dirty="0">
                <a:latin typeface="Arial" pitchFamily="34" charset="0"/>
                <a:cs typeface="Arial" pitchFamily="34" charset="0"/>
              </a:rPr>
              <a:t/>
            </a:r>
            <a:br>
              <a:rPr lang="de-CH" sz="1800" dirty="0">
                <a:latin typeface="Arial" pitchFamily="34" charset="0"/>
                <a:cs typeface="Arial" pitchFamily="34" charset="0"/>
              </a:rPr>
            </a:br>
            <a:r>
              <a:rPr lang="de-CH" sz="1800" dirty="0" smtClean="0">
                <a:latin typeface="Arial" pitchFamily="34" charset="0"/>
                <a:cs typeface="Arial" pitchFamily="34" charset="0"/>
              </a:rPr>
              <a:t/>
            </a:r>
            <a:br>
              <a:rPr lang="de-CH" sz="1800" dirty="0" smtClean="0">
                <a:latin typeface="Arial" pitchFamily="34" charset="0"/>
                <a:cs typeface="Arial" pitchFamily="34" charset="0"/>
              </a:rPr>
            </a:br>
            <a:endParaRPr lang="de-CH" sz="1800" dirty="0">
              <a:latin typeface="Arial" pitchFamily="34" charset="0"/>
              <a:cs typeface="Arial" pitchFamily="34" charset="0"/>
            </a:endParaRPr>
          </a:p>
        </p:txBody>
      </p:sp>
      <p:sp>
        <p:nvSpPr>
          <p:cNvPr id="3" name="Inhaltsplatzhalter 2"/>
          <p:cNvSpPr>
            <a:spLocks noGrp="1"/>
          </p:cNvSpPr>
          <p:nvPr>
            <p:ph idx="1"/>
          </p:nvPr>
        </p:nvSpPr>
        <p:spPr>
          <a:xfrm>
            <a:off x="467544" y="1268760"/>
            <a:ext cx="8568952" cy="4896544"/>
          </a:xfrm>
        </p:spPr>
        <p:txBody>
          <a:bodyPr>
            <a:normAutofit fontScale="62500" lnSpcReduction="20000"/>
          </a:bodyPr>
          <a:lstStyle/>
          <a:p>
            <a:pPr marL="0" indent="0">
              <a:lnSpc>
                <a:spcPct val="120000"/>
              </a:lnSpc>
              <a:buNone/>
            </a:pPr>
            <a:r>
              <a:rPr lang="de-CH" sz="3800" b="1" dirty="0" smtClean="0">
                <a:latin typeface="Arial"/>
                <a:cs typeface="Arial"/>
              </a:rPr>
              <a:t>Typ 1 Transvestit (Pseudo)</a:t>
            </a:r>
          </a:p>
          <a:p>
            <a:pPr marL="0" indent="0">
              <a:lnSpc>
                <a:spcPct val="120000"/>
              </a:lnSpc>
              <a:buNone/>
            </a:pPr>
            <a:r>
              <a:rPr lang="de-CH" sz="1800" dirty="0" smtClean="0">
                <a:latin typeface="Arial"/>
                <a:cs typeface="Arial"/>
              </a:rPr>
              <a:t>Männlich, heterosexuell, normales männliches Leben, Spass am gelegentlichen </a:t>
            </a:r>
            <a:r>
              <a:rPr lang="de-CH" sz="1800" dirty="0" err="1" smtClean="0">
                <a:latin typeface="Arial"/>
                <a:cs typeface="Arial"/>
              </a:rPr>
              <a:t>Crossdressing</a:t>
            </a:r>
            <a:endParaRPr lang="de-CH" sz="1800" dirty="0" smtClean="0">
              <a:latin typeface="Arial"/>
              <a:cs typeface="Arial"/>
            </a:endParaRPr>
          </a:p>
          <a:p>
            <a:pPr marL="0" indent="0">
              <a:lnSpc>
                <a:spcPct val="120000"/>
              </a:lnSpc>
              <a:buNone/>
            </a:pPr>
            <a:r>
              <a:rPr lang="de-CH" sz="3800" b="1" dirty="0" smtClean="0">
                <a:latin typeface="Arial"/>
                <a:cs typeface="Arial"/>
              </a:rPr>
              <a:t>Typ 2 </a:t>
            </a:r>
            <a:r>
              <a:rPr lang="de-CH" sz="3800" b="1" dirty="0" err="1" smtClean="0">
                <a:latin typeface="Arial"/>
                <a:cs typeface="Arial"/>
              </a:rPr>
              <a:t>Transvestitit</a:t>
            </a:r>
            <a:r>
              <a:rPr lang="de-CH" sz="3800" b="1" dirty="0" smtClean="0">
                <a:latin typeface="Arial"/>
                <a:cs typeface="Arial"/>
              </a:rPr>
              <a:t> (Fetischistisch)</a:t>
            </a:r>
          </a:p>
          <a:p>
            <a:pPr marL="0" indent="0">
              <a:lnSpc>
                <a:spcPct val="120000"/>
              </a:lnSpc>
              <a:buNone/>
            </a:pPr>
            <a:r>
              <a:rPr lang="de-CH" sz="1800" dirty="0" smtClean="0">
                <a:latin typeface="Arial"/>
                <a:cs typeface="Arial"/>
              </a:rPr>
              <a:t>Männlich, gewöhnlich heterosexuell, </a:t>
            </a:r>
            <a:r>
              <a:rPr lang="de-CH" sz="1800" dirty="0" err="1" smtClean="0">
                <a:latin typeface="Arial"/>
                <a:cs typeface="Arial"/>
              </a:rPr>
              <a:t>Crossdressing</a:t>
            </a:r>
            <a:r>
              <a:rPr lang="de-CH" sz="1800" dirty="0" smtClean="0">
                <a:latin typeface="Arial"/>
                <a:cs typeface="Arial"/>
              </a:rPr>
              <a:t> in Masturbationsphantasien</a:t>
            </a:r>
          </a:p>
          <a:p>
            <a:pPr marL="0" indent="0">
              <a:lnSpc>
                <a:spcPct val="120000"/>
              </a:lnSpc>
              <a:buNone/>
            </a:pPr>
            <a:r>
              <a:rPr lang="de-CH" sz="3800" b="1" dirty="0" smtClean="0">
                <a:latin typeface="Arial"/>
                <a:cs typeface="Arial"/>
              </a:rPr>
              <a:t>Typ 3 Transvestit (wirklicher/wahrer)</a:t>
            </a:r>
          </a:p>
          <a:p>
            <a:pPr marL="0" indent="0">
              <a:lnSpc>
                <a:spcPct val="120000"/>
              </a:lnSpc>
              <a:buNone/>
            </a:pPr>
            <a:r>
              <a:rPr lang="de-CH" sz="1800" dirty="0" smtClean="0">
                <a:latin typeface="Arial"/>
                <a:cs typeface="Arial"/>
              </a:rPr>
              <a:t>Männlich, heterosexuell, ausser in weiblicher Kleidung, </a:t>
            </a:r>
            <a:r>
              <a:rPr lang="de-CH" sz="1800" dirty="0" err="1" smtClean="0">
                <a:latin typeface="Arial"/>
                <a:cs typeface="Arial"/>
              </a:rPr>
              <a:t>Crossdressing</a:t>
            </a:r>
            <a:r>
              <a:rPr lang="de-CH" sz="1800" dirty="0" smtClean="0">
                <a:latin typeface="Arial"/>
                <a:cs typeface="Arial"/>
              </a:rPr>
              <a:t> bringt sexuelle Erleichterung, Hormone und OP reizvoll</a:t>
            </a:r>
            <a:endParaRPr lang="de-CH" sz="1800" dirty="0">
              <a:latin typeface="Arial"/>
              <a:cs typeface="Arial"/>
            </a:endParaRPr>
          </a:p>
          <a:p>
            <a:pPr marL="0" indent="0">
              <a:lnSpc>
                <a:spcPct val="120000"/>
              </a:lnSpc>
              <a:buNone/>
            </a:pPr>
            <a:r>
              <a:rPr lang="de-CH" sz="3800" b="1" dirty="0" smtClean="0">
                <a:latin typeface="Arial"/>
                <a:cs typeface="Arial"/>
              </a:rPr>
              <a:t>Typ 4 Transsexuell (ohne Operation)</a:t>
            </a:r>
          </a:p>
          <a:p>
            <a:pPr marL="0" indent="0">
              <a:lnSpc>
                <a:spcPct val="120000"/>
              </a:lnSpc>
              <a:buNone/>
            </a:pPr>
            <a:r>
              <a:rPr lang="de-CH" sz="1800" dirty="0" smtClean="0">
                <a:latin typeface="Arial"/>
                <a:cs typeface="Arial"/>
              </a:rPr>
              <a:t>Geschlechtsgefühl unklar, Geschlechtstrieb gering, </a:t>
            </a:r>
            <a:r>
              <a:rPr lang="de-CH" sz="1800" dirty="0" err="1" smtClean="0">
                <a:latin typeface="Arial"/>
                <a:cs typeface="Arial"/>
              </a:rPr>
              <a:t>Crossdressing</a:t>
            </a:r>
            <a:r>
              <a:rPr lang="de-CH" sz="1800" dirty="0" smtClean="0">
                <a:latin typeface="Arial"/>
                <a:cs typeface="Arial"/>
              </a:rPr>
              <a:t> so oft wie möglich, Hormone bringen Erleichterung, OP verlockend, aber nicht nötig</a:t>
            </a:r>
          </a:p>
          <a:p>
            <a:pPr marL="0" indent="0">
              <a:lnSpc>
                <a:spcPct val="120000"/>
              </a:lnSpc>
              <a:buNone/>
            </a:pPr>
            <a:r>
              <a:rPr lang="de-CH" sz="3800" b="1" dirty="0" smtClean="0">
                <a:latin typeface="Arial"/>
                <a:cs typeface="Arial"/>
              </a:rPr>
              <a:t>Typ 5 Transsexuell (gemässigt ausgeprägt)</a:t>
            </a:r>
          </a:p>
          <a:p>
            <a:pPr marL="0" indent="0">
              <a:lnSpc>
                <a:spcPct val="120000"/>
              </a:lnSpc>
              <a:buNone/>
            </a:pPr>
            <a:r>
              <a:rPr lang="de-CH" sz="1800" dirty="0" smtClean="0">
                <a:latin typeface="Arial"/>
                <a:cs typeface="Arial"/>
              </a:rPr>
              <a:t>Geschlechtsgefühl weiblich, gefangen im männlichen Körper, lebt und arbeitet wenn möglich als Frau, eher asexuell, Hormone benötigt, OP erwünscht.</a:t>
            </a:r>
          </a:p>
          <a:p>
            <a:pPr marL="0" indent="0">
              <a:lnSpc>
                <a:spcPct val="120000"/>
              </a:lnSpc>
              <a:buNone/>
            </a:pPr>
            <a:r>
              <a:rPr lang="de-CH" sz="3800" b="1" dirty="0" smtClean="0">
                <a:latin typeface="Arial"/>
                <a:cs typeface="Arial"/>
              </a:rPr>
              <a:t>Typ 6 Transsexuell (stark ausgeprägt, echter Transsexualismus)</a:t>
            </a:r>
          </a:p>
          <a:p>
            <a:pPr marL="0" indent="0">
              <a:lnSpc>
                <a:spcPct val="120000"/>
              </a:lnSpc>
              <a:buNone/>
            </a:pPr>
            <a:r>
              <a:rPr lang="de-CH" sz="1800" dirty="0" smtClean="0">
                <a:latin typeface="Arial"/>
                <a:cs typeface="Arial"/>
              </a:rPr>
              <a:t>Geschlechtsgefühl weiblich, lebt und arbeitet üblicherweise als Frau, geringer Geschlechtstrieb, Hormone und OP dringend benötigt, verachtet männliche Geschlechtsorgane</a:t>
            </a:r>
            <a:endParaRPr lang="de-CH" sz="2000" dirty="0" smtClean="0">
              <a:latin typeface="Arial"/>
              <a:cs typeface="Arial"/>
            </a:endParaRPr>
          </a:p>
          <a:p>
            <a:pPr marL="0" indent="0">
              <a:buNone/>
            </a:pPr>
            <a:endParaRPr lang="de-DE" sz="2400" dirty="0">
              <a:latin typeface="Arial"/>
              <a:cs typeface="Arial"/>
            </a:endParaRPr>
          </a:p>
          <a:p>
            <a:pPr marL="0" indent="0">
              <a:buNone/>
            </a:pPr>
            <a:endParaRPr lang="de-CH" sz="2400" dirty="0">
              <a:latin typeface="Arial" panose="020B0604020202020204" pitchFamily="34" charset="0"/>
              <a:cs typeface="Arial" panose="020B0604020202020204"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222793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1012974"/>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800" b="1" dirty="0">
                <a:latin typeface="Arial" pitchFamily="34" charset="0"/>
                <a:cs typeface="Arial" pitchFamily="34" charset="0"/>
              </a:rPr>
              <a:t>Soziogenese </a:t>
            </a:r>
            <a:r>
              <a:rPr lang="de-CH" sz="2800" b="1" dirty="0" smtClean="0">
                <a:latin typeface="Arial" pitchFamily="34" charset="0"/>
                <a:cs typeface="Arial" pitchFamily="34" charset="0"/>
              </a:rPr>
              <a:t>des Transsexualismus 3</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323528" y="1196752"/>
            <a:ext cx="8640960" cy="5184576"/>
          </a:xfrm>
        </p:spPr>
        <p:txBody>
          <a:bodyPr>
            <a:normAutofit fontScale="85000" lnSpcReduction="20000"/>
          </a:bodyPr>
          <a:lstStyle/>
          <a:p>
            <a:pPr marL="0" indent="0">
              <a:lnSpc>
                <a:spcPct val="120000"/>
              </a:lnSpc>
              <a:buNone/>
            </a:pPr>
            <a:r>
              <a:rPr lang="de-CH" sz="2800" dirty="0" smtClean="0">
                <a:latin typeface="Arial"/>
                <a:cs typeface="Arial"/>
              </a:rPr>
              <a:t>„Am historischen Anfang der Dinge findet man nicht die immer noch bewahrte Identität ihres Ursprungs, sondern die </a:t>
            </a:r>
            <a:r>
              <a:rPr lang="de-CH" sz="2800" b="1" dirty="0" err="1" smtClean="0">
                <a:latin typeface="Arial"/>
                <a:cs typeface="Arial"/>
              </a:rPr>
              <a:t>Unstim-migkeit</a:t>
            </a:r>
            <a:r>
              <a:rPr lang="de-CH" sz="2800" b="1" dirty="0" smtClean="0">
                <a:latin typeface="Arial"/>
                <a:cs typeface="Arial"/>
              </a:rPr>
              <a:t> des Anderen</a:t>
            </a:r>
            <a:r>
              <a:rPr lang="de-CH" sz="2800" dirty="0" smtClean="0">
                <a:latin typeface="Arial"/>
                <a:cs typeface="Arial"/>
              </a:rPr>
              <a:t>.“ (Foucault, 1974)</a:t>
            </a:r>
          </a:p>
          <a:p>
            <a:pPr marL="0" indent="0">
              <a:lnSpc>
                <a:spcPct val="120000"/>
              </a:lnSpc>
              <a:buNone/>
            </a:pPr>
            <a:r>
              <a:rPr lang="de-CH" sz="2800" b="1" dirty="0" smtClean="0">
                <a:latin typeface="Arial"/>
                <a:cs typeface="Arial"/>
              </a:rPr>
              <a:t>Genealogie</a:t>
            </a:r>
            <a:r>
              <a:rPr lang="de-CH" sz="2800" dirty="0" smtClean="0">
                <a:latin typeface="Arial"/>
                <a:cs typeface="Arial"/>
              </a:rPr>
              <a:t>: 1. Hermaphroditismus =&gt; Intersexualität;            2. Sodomie =&gt; Homosexualität; 3. Travestie </a:t>
            </a:r>
            <a:r>
              <a:rPr lang="de-CH" sz="2800" dirty="0">
                <a:latin typeface="Arial"/>
                <a:cs typeface="Arial"/>
              </a:rPr>
              <a:t>&amp;</a:t>
            </a:r>
            <a:r>
              <a:rPr lang="de-CH" sz="2800" dirty="0" smtClean="0">
                <a:latin typeface="Arial"/>
                <a:cs typeface="Arial"/>
              </a:rPr>
              <a:t> Geschlechts-wechsel</a:t>
            </a:r>
          </a:p>
          <a:p>
            <a:pPr marL="0" indent="0">
              <a:lnSpc>
                <a:spcPct val="120000"/>
              </a:lnSpc>
              <a:buNone/>
            </a:pPr>
            <a:r>
              <a:rPr lang="de-CH" sz="2800" dirty="0" smtClean="0">
                <a:latin typeface="Arial"/>
                <a:cs typeface="Arial"/>
              </a:rPr>
              <a:t>„An der Transsexualität werden die </a:t>
            </a:r>
            <a:r>
              <a:rPr lang="de-CH" sz="2800" b="1" dirty="0" smtClean="0">
                <a:latin typeface="Arial"/>
                <a:cs typeface="Arial"/>
              </a:rPr>
              <a:t>Axiome</a:t>
            </a:r>
            <a:r>
              <a:rPr lang="de-CH" sz="2800" dirty="0" smtClean="0">
                <a:latin typeface="Arial"/>
                <a:cs typeface="Arial"/>
              </a:rPr>
              <a:t> unserer </a:t>
            </a:r>
            <a:r>
              <a:rPr lang="de-CH" sz="2800" dirty="0" err="1" smtClean="0">
                <a:latin typeface="Arial"/>
                <a:cs typeface="Arial"/>
              </a:rPr>
              <a:t>kultu-rellen</a:t>
            </a:r>
            <a:r>
              <a:rPr lang="de-CH" sz="2800" dirty="0" smtClean="0">
                <a:latin typeface="Arial"/>
                <a:cs typeface="Arial"/>
              </a:rPr>
              <a:t> Annahmen über </a:t>
            </a:r>
            <a:r>
              <a:rPr lang="de-CH" sz="2800" b="1" dirty="0" smtClean="0">
                <a:latin typeface="Arial"/>
                <a:cs typeface="Arial"/>
              </a:rPr>
              <a:t>Geschlechtszugehörigkeit</a:t>
            </a:r>
            <a:r>
              <a:rPr lang="de-CH" sz="2800" dirty="0" smtClean="0">
                <a:latin typeface="Arial"/>
                <a:cs typeface="Arial"/>
              </a:rPr>
              <a:t> bewiesen und bestritten: dass der Körper die Geschlechtszugehörigkeit begründet und dass sie von lebenslanger Konstanz ist. (</a:t>
            </a:r>
            <a:r>
              <a:rPr lang="de-CH" sz="2800" dirty="0" err="1" smtClean="0">
                <a:latin typeface="Arial"/>
                <a:cs typeface="Arial"/>
              </a:rPr>
              <a:t>Hirschauer</a:t>
            </a:r>
            <a:r>
              <a:rPr lang="de-CH" sz="2800" dirty="0" smtClean="0">
                <a:latin typeface="Arial"/>
                <a:cs typeface="Arial"/>
              </a:rPr>
              <a:t>, 1991)</a:t>
            </a:r>
          </a:p>
          <a:p>
            <a:pPr marL="0" indent="0">
              <a:lnSpc>
                <a:spcPct val="120000"/>
              </a:lnSpc>
              <a:buNone/>
            </a:pPr>
            <a:r>
              <a:rPr lang="de-CH" sz="2800" dirty="0" smtClean="0">
                <a:latin typeface="Arial"/>
                <a:cs typeface="Arial"/>
              </a:rPr>
              <a:t>Transsexualismus als psychiatrischer Begriff ist ein Versuch der </a:t>
            </a:r>
            <a:r>
              <a:rPr lang="de-CH" sz="2800" b="1" dirty="0" smtClean="0">
                <a:latin typeface="Arial"/>
                <a:cs typeface="Arial"/>
              </a:rPr>
              <a:t>Aufrechterhaltung</a:t>
            </a:r>
            <a:r>
              <a:rPr lang="de-CH" sz="2800" dirty="0" smtClean="0">
                <a:latin typeface="Arial"/>
                <a:cs typeface="Arial"/>
              </a:rPr>
              <a:t> des Zweigeschlechterdispositivs.</a:t>
            </a:r>
          </a:p>
          <a:p>
            <a:pPr lvl="3"/>
            <a:endParaRPr lang="de-CH" sz="700" dirty="0">
              <a:latin typeface="Arial"/>
              <a:cs typeface="Arial"/>
            </a:endParaRPr>
          </a:p>
          <a:p>
            <a:pPr marL="0" indent="0">
              <a:buNone/>
            </a:pPr>
            <a:endParaRPr lang="de-CH" sz="1900" dirty="0" smtClean="0">
              <a:latin typeface="Arial"/>
              <a:cs typeface="Arial"/>
            </a:endParaRPr>
          </a:p>
          <a:p>
            <a:pPr marL="0" indent="0">
              <a:buNone/>
            </a:pPr>
            <a:endParaRPr lang="de-CH" sz="1900" dirty="0" smtClean="0">
              <a:latin typeface="Arial"/>
              <a:cs typeface="Arial"/>
            </a:endParaRPr>
          </a:p>
          <a:p>
            <a:endParaRPr lang="de-CH" sz="1900" dirty="0">
              <a:latin typeface="Arial"/>
              <a:cs typeface="Arial"/>
            </a:endParaRPr>
          </a:p>
          <a:p>
            <a:pPr marL="0" indent="0">
              <a:buNone/>
            </a:pPr>
            <a:endParaRPr lang="de-CH" sz="1900" dirty="0" smtClean="0">
              <a:latin typeface="Arial"/>
              <a:cs typeface="Arial"/>
            </a:endParaRPr>
          </a:p>
          <a:p>
            <a:endParaRPr lang="de-CH" sz="2000" dirty="0" smtClean="0">
              <a:latin typeface="Arial"/>
              <a:cs typeface="Arial"/>
            </a:endParaRPr>
          </a:p>
          <a:p>
            <a:pPr marL="0" indent="0">
              <a:buNone/>
            </a:pPr>
            <a:endParaRPr lang="de-DE" sz="2400" dirty="0">
              <a:latin typeface="Arial"/>
              <a:cs typeface="Arial"/>
            </a:endParaRPr>
          </a:p>
          <a:p>
            <a:pPr marL="0" indent="0">
              <a:buNone/>
            </a:pPr>
            <a:endParaRPr lang="de-CH" sz="2400" dirty="0">
              <a:latin typeface="Arial" panose="020B0604020202020204" pitchFamily="34" charset="0"/>
              <a:cs typeface="Arial" panose="020B0604020202020204"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97698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32656"/>
            <a:ext cx="4032448" cy="1012974"/>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800" b="1" dirty="0">
                <a:latin typeface="Arial" pitchFamily="34" charset="0"/>
                <a:cs typeface="Arial" pitchFamily="34" charset="0"/>
              </a:rPr>
              <a:t>Soziogenese </a:t>
            </a:r>
            <a:r>
              <a:rPr lang="de-CH" sz="2800" b="1" dirty="0" smtClean="0">
                <a:latin typeface="Arial" pitchFamily="34" charset="0"/>
                <a:cs typeface="Arial" pitchFamily="34" charset="0"/>
              </a:rPr>
              <a:t>des</a:t>
            </a:r>
            <a:br>
              <a:rPr lang="de-CH" sz="2800" b="1" dirty="0" smtClean="0">
                <a:latin typeface="Arial" pitchFamily="34" charset="0"/>
                <a:cs typeface="Arial" pitchFamily="34" charset="0"/>
              </a:rPr>
            </a:br>
            <a:r>
              <a:rPr lang="de-CH" sz="2800" b="1" dirty="0" smtClean="0">
                <a:latin typeface="Arial" pitchFamily="34" charset="0"/>
                <a:cs typeface="Arial" pitchFamily="34" charset="0"/>
              </a:rPr>
              <a:t>Transsexualismus 4</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323528" y="2132856"/>
            <a:ext cx="4104456" cy="3960440"/>
          </a:xfrm>
        </p:spPr>
        <p:txBody>
          <a:bodyPr>
            <a:normAutofit lnSpcReduction="10000"/>
          </a:bodyPr>
          <a:lstStyle/>
          <a:p>
            <a:pPr marL="0" indent="0">
              <a:lnSpc>
                <a:spcPct val="120000"/>
              </a:lnSpc>
              <a:buNone/>
            </a:pPr>
            <a:r>
              <a:rPr lang="de-CH" sz="2400" dirty="0" smtClean="0">
                <a:latin typeface="Arial"/>
                <a:cs typeface="Arial"/>
              </a:rPr>
              <a:t>„Der erste Transsexuelle war kein Transsexueller“. (</a:t>
            </a:r>
            <a:r>
              <a:rPr lang="de-CH" sz="2400" dirty="0" err="1">
                <a:latin typeface="Arial"/>
                <a:cs typeface="Arial"/>
              </a:rPr>
              <a:t>Hirschauer</a:t>
            </a:r>
            <a:r>
              <a:rPr lang="de-CH" sz="2400" dirty="0">
                <a:latin typeface="Arial"/>
                <a:cs typeface="Arial"/>
              </a:rPr>
              <a:t>, 1991) </a:t>
            </a:r>
            <a:endParaRPr lang="de-CH" sz="2400" dirty="0" smtClean="0">
              <a:latin typeface="Arial"/>
              <a:cs typeface="Arial"/>
            </a:endParaRPr>
          </a:p>
          <a:p>
            <a:pPr marL="0" indent="0">
              <a:lnSpc>
                <a:spcPct val="120000"/>
              </a:lnSpc>
              <a:buNone/>
            </a:pPr>
            <a:r>
              <a:rPr lang="de-CH" sz="2400" dirty="0" smtClean="0">
                <a:latin typeface="Arial"/>
                <a:cs typeface="Arial"/>
              </a:rPr>
              <a:t>oder: </a:t>
            </a:r>
          </a:p>
          <a:p>
            <a:pPr marL="0" indent="0">
              <a:lnSpc>
                <a:spcPct val="120000"/>
              </a:lnSpc>
              <a:buNone/>
            </a:pPr>
            <a:r>
              <a:rPr lang="de-CH" sz="2400" dirty="0" smtClean="0">
                <a:latin typeface="Arial"/>
                <a:cs typeface="Arial"/>
              </a:rPr>
              <a:t>Wie aus dem Schmied Niklaus </a:t>
            </a:r>
            <a:r>
              <a:rPr lang="de-CH" sz="2400" dirty="0" err="1" smtClean="0">
                <a:latin typeface="Arial"/>
                <a:cs typeface="Arial"/>
              </a:rPr>
              <a:t>Businger</a:t>
            </a:r>
            <a:r>
              <a:rPr lang="de-CH" sz="2400" dirty="0" smtClean="0">
                <a:latin typeface="Arial"/>
                <a:cs typeface="Arial"/>
              </a:rPr>
              <a:t> das Dienstmädchen Margrit </a:t>
            </a:r>
            <a:r>
              <a:rPr lang="de-CH" sz="2400" dirty="0" err="1" smtClean="0">
                <a:latin typeface="Arial"/>
                <a:cs typeface="Arial"/>
              </a:rPr>
              <a:t>Businger</a:t>
            </a:r>
            <a:r>
              <a:rPr lang="de-CH" sz="2400" dirty="0" smtClean="0">
                <a:latin typeface="Arial"/>
                <a:cs typeface="Arial"/>
              </a:rPr>
              <a:t> wurde. (</a:t>
            </a:r>
            <a:r>
              <a:rPr lang="de-CH" sz="2400" dirty="0" err="1" smtClean="0">
                <a:latin typeface="Arial"/>
                <a:cs typeface="Arial"/>
              </a:rPr>
              <a:t>Aschwanden</a:t>
            </a:r>
            <a:r>
              <a:rPr lang="de-CH" sz="2400" dirty="0" smtClean="0">
                <a:latin typeface="Arial"/>
                <a:cs typeface="Arial"/>
              </a:rPr>
              <a:t>, 2018)</a:t>
            </a:r>
            <a:endParaRPr lang="de-CH" sz="2400" dirty="0">
              <a:latin typeface="Arial"/>
              <a:cs typeface="Arial"/>
            </a:endParaRPr>
          </a:p>
          <a:p>
            <a:pPr lvl="3"/>
            <a:endParaRPr lang="de-CH" sz="700" dirty="0">
              <a:latin typeface="Arial"/>
              <a:cs typeface="Arial"/>
            </a:endParaRPr>
          </a:p>
          <a:p>
            <a:pPr marL="0" indent="0">
              <a:buNone/>
            </a:pPr>
            <a:endParaRPr lang="de-CH" sz="1900" dirty="0" smtClean="0">
              <a:latin typeface="Arial"/>
              <a:cs typeface="Arial"/>
            </a:endParaRPr>
          </a:p>
          <a:p>
            <a:pPr marL="0" indent="0">
              <a:buNone/>
            </a:pPr>
            <a:endParaRPr lang="de-CH" sz="1900" dirty="0" smtClean="0">
              <a:latin typeface="Arial"/>
              <a:cs typeface="Arial"/>
            </a:endParaRPr>
          </a:p>
          <a:p>
            <a:endParaRPr lang="de-CH" sz="1900" dirty="0">
              <a:latin typeface="Arial"/>
              <a:cs typeface="Arial"/>
            </a:endParaRPr>
          </a:p>
          <a:p>
            <a:pPr marL="0" indent="0">
              <a:buNone/>
            </a:pPr>
            <a:endParaRPr lang="de-CH" sz="1900" dirty="0" smtClean="0">
              <a:latin typeface="Arial"/>
              <a:cs typeface="Arial"/>
            </a:endParaRPr>
          </a:p>
          <a:p>
            <a:endParaRPr lang="de-CH" sz="2000" dirty="0" smtClean="0">
              <a:latin typeface="Arial"/>
              <a:cs typeface="Arial"/>
            </a:endParaRPr>
          </a:p>
          <a:p>
            <a:pPr marL="0" indent="0">
              <a:buNone/>
            </a:pPr>
            <a:endParaRPr lang="de-DE" sz="2400" dirty="0">
              <a:latin typeface="Arial"/>
              <a:cs typeface="Arial"/>
            </a:endParaRPr>
          </a:p>
          <a:p>
            <a:pPr marL="0" indent="0">
              <a:buNone/>
            </a:pPr>
            <a:endParaRPr lang="de-CH" sz="2400" dirty="0">
              <a:latin typeface="Arial" panose="020B0604020202020204" pitchFamily="34" charset="0"/>
              <a:cs typeface="Arial" panose="020B0604020202020204"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pic>
        <p:nvPicPr>
          <p:cNvPr id="4" name="Bild 3" descr="IMG_747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336" y="0"/>
            <a:ext cx="4721664" cy="6268940"/>
          </a:xfrm>
          <a:prstGeom prst="rect">
            <a:avLst/>
          </a:prstGeom>
        </p:spPr>
      </p:pic>
    </p:spTree>
    <p:extLst>
      <p:ext uri="{BB962C8B-B14F-4D97-AF65-F5344CB8AC3E}">
        <p14:creationId xmlns:p14="http://schemas.microsoft.com/office/powerpoint/2010/main" val="420192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697553"/>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700" b="1" dirty="0" smtClean="0">
                <a:latin typeface="Arial" pitchFamily="34" charset="0"/>
                <a:cs typeface="Arial" pitchFamily="34" charset="0"/>
              </a:rPr>
              <a:t>Die historisch variable Ordnung von Krankheiten </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467544" y="908720"/>
            <a:ext cx="8579296" cy="5472608"/>
          </a:xfrm>
        </p:spPr>
        <p:txBody>
          <a:bodyPr>
            <a:noAutofit/>
          </a:bodyPr>
          <a:lstStyle/>
          <a:p>
            <a:pPr marL="0" lvl="0" indent="0" defTabSz="457200">
              <a:buNone/>
            </a:pPr>
            <a:r>
              <a:rPr lang="de-DE" sz="2000" b="1" dirty="0" smtClean="0">
                <a:solidFill>
                  <a:prstClr val="black"/>
                </a:solidFill>
                <a:latin typeface="Arial"/>
                <a:cs typeface="Arial"/>
              </a:rPr>
              <a:t>ICD 6 </a:t>
            </a:r>
            <a:r>
              <a:rPr lang="de-DE" sz="2000" dirty="0" smtClean="0">
                <a:solidFill>
                  <a:prstClr val="black"/>
                </a:solidFill>
                <a:latin typeface="Arial"/>
                <a:cs typeface="Arial"/>
              </a:rPr>
              <a:t>(1948) </a:t>
            </a:r>
            <a:r>
              <a:rPr lang="de-DE" sz="2000" b="1" dirty="0" smtClean="0">
                <a:solidFill>
                  <a:prstClr val="black"/>
                </a:solidFill>
                <a:latin typeface="Arial"/>
                <a:cs typeface="Arial"/>
              </a:rPr>
              <a:t>&amp; 7</a:t>
            </a:r>
            <a:r>
              <a:rPr lang="de-DE" sz="2000" dirty="0" smtClean="0">
                <a:solidFill>
                  <a:prstClr val="black"/>
                </a:solidFill>
                <a:latin typeface="Arial"/>
                <a:cs typeface="Arial"/>
              </a:rPr>
              <a:t> (1955). Keine Terminologie</a:t>
            </a:r>
          </a:p>
          <a:p>
            <a:pPr marL="0" lvl="0" indent="0" defTabSz="457200">
              <a:buNone/>
            </a:pPr>
            <a:r>
              <a:rPr lang="de-DE" sz="2000" b="1" dirty="0" smtClean="0">
                <a:solidFill>
                  <a:prstClr val="black"/>
                </a:solidFill>
                <a:latin typeface="Arial"/>
                <a:cs typeface="Arial"/>
              </a:rPr>
              <a:t>ICD-8 </a:t>
            </a:r>
            <a:r>
              <a:rPr lang="de-DE" sz="2000" dirty="0" smtClean="0">
                <a:solidFill>
                  <a:prstClr val="black"/>
                </a:solidFill>
                <a:latin typeface="Arial"/>
                <a:cs typeface="Arial"/>
              </a:rPr>
              <a:t>(1965). </a:t>
            </a:r>
            <a:r>
              <a:rPr lang="de-DE" sz="2000" dirty="0" err="1" smtClean="0">
                <a:solidFill>
                  <a:prstClr val="black"/>
                </a:solidFill>
                <a:latin typeface="Arial"/>
                <a:cs typeface="Arial"/>
              </a:rPr>
              <a:t>Transvestitism</a:t>
            </a:r>
            <a:endParaRPr lang="de-DE" sz="2000" dirty="0" smtClean="0">
              <a:solidFill>
                <a:prstClr val="black"/>
              </a:solidFill>
              <a:latin typeface="Arial"/>
              <a:cs typeface="Arial"/>
            </a:endParaRPr>
          </a:p>
          <a:p>
            <a:pPr marL="0" lvl="0" indent="0" defTabSz="457200">
              <a:buNone/>
            </a:pPr>
            <a:r>
              <a:rPr lang="de-DE" sz="2000" b="1" dirty="0" smtClean="0">
                <a:solidFill>
                  <a:prstClr val="black"/>
                </a:solidFill>
                <a:latin typeface="Arial"/>
                <a:cs typeface="Arial"/>
              </a:rPr>
              <a:t>ICD-9 </a:t>
            </a:r>
            <a:r>
              <a:rPr lang="de-DE" sz="2000" dirty="0" smtClean="0">
                <a:solidFill>
                  <a:prstClr val="black"/>
                </a:solidFill>
                <a:latin typeface="Arial"/>
                <a:cs typeface="Arial"/>
              </a:rPr>
              <a:t>(1978) </a:t>
            </a:r>
            <a:r>
              <a:rPr lang="de-DE" sz="2000" b="1" dirty="0" err="1" smtClean="0">
                <a:solidFill>
                  <a:prstClr val="black"/>
                </a:solidFill>
                <a:latin typeface="Arial"/>
                <a:cs typeface="Arial"/>
              </a:rPr>
              <a:t>Transsexualism</a:t>
            </a:r>
            <a:r>
              <a:rPr lang="de-DE" sz="2000" dirty="0" smtClean="0">
                <a:solidFill>
                  <a:prstClr val="black"/>
                </a:solidFill>
                <a:latin typeface="Arial"/>
                <a:cs typeface="Arial"/>
              </a:rPr>
              <a:t> </a:t>
            </a:r>
            <a:r>
              <a:rPr lang="de-DE" sz="2000" dirty="0" smtClean="0">
                <a:latin typeface="Arial"/>
                <a:cs typeface="Arial"/>
              </a:rPr>
              <a:t>Position 302 </a:t>
            </a:r>
            <a:r>
              <a:rPr lang="de-DE" sz="2000" dirty="0">
                <a:latin typeface="Arial"/>
                <a:cs typeface="Arial"/>
              </a:rPr>
              <a:t>"Sexuelle </a:t>
            </a:r>
            <a:r>
              <a:rPr lang="de-DE" sz="2000" dirty="0" smtClean="0">
                <a:latin typeface="Arial"/>
                <a:cs typeface="Arial"/>
              </a:rPr>
              <a:t>Verhaltens-abweichungen </a:t>
            </a:r>
            <a:r>
              <a:rPr lang="de-DE" sz="2000" dirty="0">
                <a:latin typeface="Arial"/>
                <a:cs typeface="Arial"/>
              </a:rPr>
              <a:t>und </a:t>
            </a:r>
            <a:r>
              <a:rPr lang="de-DE" sz="2000" dirty="0" smtClean="0">
                <a:latin typeface="Arial"/>
                <a:cs typeface="Arial"/>
              </a:rPr>
              <a:t>Störungen“, </a:t>
            </a:r>
          </a:p>
          <a:p>
            <a:pPr marL="0" lvl="0" indent="0" defTabSz="457200">
              <a:buNone/>
            </a:pPr>
            <a:r>
              <a:rPr lang="de-DE" sz="2000" b="1" dirty="0" smtClean="0">
                <a:solidFill>
                  <a:prstClr val="black"/>
                </a:solidFill>
                <a:latin typeface="Arial"/>
                <a:cs typeface="Arial"/>
              </a:rPr>
              <a:t>ICD-10</a:t>
            </a:r>
            <a:r>
              <a:rPr lang="de-DE" sz="2000" dirty="0" smtClean="0">
                <a:solidFill>
                  <a:prstClr val="black"/>
                </a:solidFill>
                <a:latin typeface="Arial"/>
                <a:cs typeface="Arial"/>
              </a:rPr>
              <a:t> (1991): </a:t>
            </a:r>
            <a:r>
              <a:rPr lang="de-DE" sz="2000" dirty="0" err="1" smtClean="0">
                <a:solidFill>
                  <a:prstClr val="black"/>
                </a:solidFill>
                <a:latin typeface="Arial"/>
                <a:cs typeface="Arial"/>
              </a:rPr>
              <a:t>Transsexualism</a:t>
            </a:r>
            <a:r>
              <a:rPr lang="de-DE" sz="2000" dirty="0" smtClean="0">
                <a:solidFill>
                  <a:prstClr val="black"/>
                </a:solidFill>
                <a:latin typeface="Arial"/>
                <a:cs typeface="Arial"/>
              </a:rPr>
              <a:t> F6: „Persönlichkeits- und Verhaltens-störungen; F 64.0: </a:t>
            </a:r>
          </a:p>
          <a:p>
            <a:pPr marL="0" lvl="0" indent="0" defTabSz="457200">
              <a:buNone/>
            </a:pPr>
            <a:r>
              <a:rPr lang="de-DE" sz="2000" b="1" dirty="0" smtClean="0">
                <a:solidFill>
                  <a:prstClr val="black"/>
                </a:solidFill>
                <a:latin typeface="Arial"/>
                <a:cs typeface="Arial"/>
              </a:rPr>
              <a:t>ICD-11</a:t>
            </a:r>
            <a:r>
              <a:rPr lang="de-DE" sz="2000" dirty="0" smtClean="0">
                <a:solidFill>
                  <a:prstClr val="black"/>
                </a:solidFill>
                <a:latin typeface="Arial"/>
                <a:cs typeface="Arial"/>
              </a:rPr>
              <a:t> (2022)</a:t>
            </a:r>
            <a:r>
              <a:rPr lang="de-DE" sz="2000" dirty="0">
                <a:solidFill>
                  <a:prstClr val="black"/>
                </a:solidFill>
                <a:latin typeface="Arial"/>
                <a:cs typeface="Arial"/>
              </a:rPr>
              <a:t>: </a:t>
            </a:r>
            <a:r>
              <a:rPr lang="de-DE" sz="2000" b="1" dirty="0">
                <a:solidFill>
                  <a:prstClr val="black"/>
                </a:solidFill>
                <a:latin typeface="Arial"/>
                <a:cs typeface="Arial"/>
              </a:rPr>
              <a:t>Gender </a:t>
            </a:r>
            <a:r>
              <a:rPr lang="de-DE" sz="2000" b="1" dirty="0" err="1">
                <a:solidFill>
                  <a:prstClr val="black"/>
                </a:solidFill>
                <a:latin typeface="Arial"/>
                <a:cs typeface="Arial"/>
              </a:rPr>
              <a:t>Incongruence</a:t>
            </a:r>
            <a:r>
              <a:rPr lang="de-DE" sz="2000" b="1" dirty="0">
                <a:solidFill>
                  <a:prstClr val="black"/>
                </a:solidFill>
                <a:latin typeface="Arial"/>
                <a:cs typeface="Arial"/>
              </a:rPr>
              <a:t> </a:t>
            </a:r>
            <a:r>
              <a:rPr lang="de-DE" sz="2000" dirty="0" smtClean="0">
                <a:solidFill>
                  <a:prstClr val="black"/>
                </a:solidFill>
                <a:latin typeface="Arial"/>
                <a:cs typeface="Arial"/>
              </a:rPr>
              <a:t>gilt nicht mehr als psychische Störung, neu unter Sexual </a:t>
            </a:r>
            <a:r>
              <a:rPr lang="de-DE" sz="2000" dirty="0" err="1" smtClean="0">
                <a:solidFill>
                  <a:prstClr val="black"/>
                </a:solidFill>
                <a:latin typeface="Arial"/>
                <a:cs typeface="Arial"/>
              </a:rPr>
              <a:t>Health</a:t>
            </a:r>
            <a:r>
              <a:rPr lang="de-DE" sz="2000" dirty="0" smtClean="0">
                <a:solidFill>
                  <a:prstClr val="black"/>
                </a:solidFill>
                <a:latin typeface="Arial"/>
                <a:cs typeface="Arial"/>
              </a:rPr>
              <a:t> </a:t>
            </a:r>
            <a:r>
              <a:rPr lang="de-DE" sz="2000" dirty="0" err="1" smtClean="0">
                <a:solidFill>
                  <a:prstClr val="black"/>
                </a:solidFill>
                <a:latin typeface="Arial"/>
                <a:cs typeface="Arial"/>
              </a:rPr>
              <a:t>Related</a:t>
            </a:r>
            <a:r>
              <a:rPr lang="de-DE" sz="2000" dirty="0" smtClean="0">
                <a:solidFill>
                  <a:prstClr val="black"/>
                </a:solidFill>
                <a:latin typeface="Arial"/>
                <a:cs typeface="Arial"/>
              </a:rPr>
              <a:t> Contents</a:t>
            </a:r>
          </a:p>
          <a:p>
            <a:pPr defTabSz="457200">
              <a:lnSpc>
                <a:spcPct val="50000"/>
              </a:lnSpc>
              <a:buFont typeface="Arial"/>
              <a:buChar char="•"/>
            </a:pPr>
            <a:endParaRPr lang="de-DE" sz="2000" dirty="0" smtClean="0">
              <a:solidFill>
                <a:prstClr val="black"/>
              </a:solidFill>
              <a:latin typeface="Arial"/>
              <a:cs typeface="Arial"/>
            </a:endParaRPr>
          </a:p>
          <a:p>
            <a:pPr marL="0" indent="0" defTabSz="457200">
              <a:buNone/>
            </a:pPr>
            <a:r>
              <a:rPr lang="de-DE" sz="2000" b="1" dirty="0" smtClean="0">
                <a:solidFill>
                  <a:prstClr val="black"/>
                </a:solidFill>
                <a:latin typeface="Arial"/>
                <a:cs typeface="Arial"/>
              </a:rPr>
              <a:t>DSM I </a:t>
            </a:r>
            <a:r>
              <a:rPr lang="de-DE" sz="2000" dirty="0" smtClean="0">
                <a:solidFill>
                  <a:prstClr val="black"/>
                </a:solidFill>
                <a:latin typeface="Arial"/>
                <a:cs typeface="Arial"/>
              </a:rPr>
              <a:t>(1952). Keine Terminologie</a:t>
            </a:r>
            <a:endParaRPr lang="de-DE" sz="2000" dirty="0">
              <a:solidFill>
                <a:prstClr val="black"/>
              </a:solidFill>
              <a:latin typeface="Arial"/>
              <a:cs typeface="Arial"/>
            </a:endParaRPr>
          </a:p>
          <a:p>
            <a:pPr marL="0" indent="0" defTabSz="457200">
              <a:buNone/>
            </a:pPr>
            <a:r>
              <a:rPr lang="de-DE" sz="2000" b="1" dirty="0" smtClean="0">
                <a:solidFill>
                  <a:prstClr val="black"/>
                </a:solidFill>
                <a:latin typeface="Arial"/>
                <a:cs typeface="Arial"/>
              </a:rPr>
              <a:t>DSM </a:t>
            </a:r>
            <a:r>
              <a:rPr lang="de-DE" sz="2000" b="1" dirty="0">
                <a:solidFill>
                  <a:prstClr val="black"/>
                </a:solidFill>
                <a:latin typeface="Arial"/>
                <a:cs typeface="Arial"/>
              </a:rPr>
              <a:t>II </a:t>
            </a:r>
            <a:r>
              <a:rPr lang="de-DE" sz="2000" dirty="0">
                <a:solidFill>
                  <a:prstClr val="black"/>
                </a:solidFill>
                <a:latin typeface="Arial"/>
                <a:cs typeface="Arial"/>
              </a:rPr>
              <a:t>(1968). </a:t>
            </a:r>
            <a:r>
              <a:rPr lang="de-DE" sz="2000" dirty="0" err="1">
                <a:solidFill>
                  <a:prstClr val="black"/>
                </a:solidFill>
                <a:latin typeface="Arial"/>
                <a:cs typeface="Arial"/>
              </a:rPr>
              <a:t>Transvestitism</a:t>
            </a:r>
            <a:endParaRPr lang="de-DE" sz="2000" dirty="0">
              <a:solidFill>
                <a:prstClr val="black"/>
              </a:solidFill>
              <a:latin typeface="Arial"/>
              <a:cs typeface="Arial"/>
            </a:endParaRPr>
          </a:p>
          <a:p>
            <a:pPr marL="0" indent="0" defTabSz="457200">
              <a:buNone/>
            </a:pPr>
            <a:r>
              <a:rPr lang="de-DE" sz="2000" b="1" dirty="0">
                <a:solidFill>
                  <a:prstClr val="black"/>
                </a:solidFill>
                <a:latin typeface="Arial"/>
                <a:cs typeface="Arial"/>
              </a:rPr>
              <a:t>DSM III </a:t>
            </a:r>
            <a:r>
              <a:rPr lang="de-DE" sz="2000" dirty="0">
                <a:solidFill>
                  <a:prstClr val="black"/>
                </a:solidFill>
                <a:latin typeface="Arial"/>
                <a:cs typeface="Arial"/>
              </a:rPr>
              <a:t>(1980): </a:t>
            </a:r>
            <a:r>
              <a:rPr lang="de-DE" sz="2000" b="1" dirty="0" err="1" smtClean="0">
                <a:solidFill>
                  <a:prstClr val="black"/>
                </a:solidFill>
                <a:latin typeface="Arial"/>
                <a:cs typeface="Arial"/>
              </a:rPr>
              <a:t>Transsexualism</a:t>
            </a:r>
            <a:r>
              <a:rPr lang="de-DE" sz="2000" dirty="0" smtClean="0">
                <a:solidFill>
                  <a:prstClr val="black"/>
                </a:solidFill>
                <a:latin typeface="Arial"/>
                <a:cs typeface="Arial"/>
              </a:rPr>
              <a:t>, Psychosexuelle Störung</a:t>
            </a:r>
          </a:p>
          <a:p>
            <a:pPr marL="0" indent="0" defTabSz="457200">
              <a:buNone/>
            </a:pPr>
            <a:r>
              <a:rPr lang="de-DE" sz="2000" b="1" dirty="0" smtClean="0">
                <a:solidFill>
                  <a:prstClr val="black"/>
                </a:solidFill>
                <a:latin typeface="Arial"/>
                <a:cs typeface="Arial"/>
              </a:rPr>
              <a:t>DSM </a:t>
            </a:r>
            <a:r>
              <a:rPr lang="de-DE" sz="2000" b="1" dirty="0">
                <a:solidFill>
                  <a:prstClr val="black"/>
                </a:solidFill>
                <a:latin typeface="Arial"/>
                <a:cs typeface="Arial"/>
              </a:rPr>
              <a:t>IV </a:t>
            </a:r>
            <a:r>
              <a:rPr lang="de-DE" sz="2000" dirty="0">
                <a:solidFill>
                  <a:prstClr val="black"/>
                </a:solidFill>
                <a:latin typeface="Arial"/>
                <a:cs typeface="Arial"/>
              </a:rPr>
              <a:t>(1994): </a:t>
            </a:r>
            <a:r>
              <a:rPr lang="de-DE" sz="2000" b="1" dirty="0" smtClean="0">
                <a:solidFill>
                  <a:prstClr val="black"/>
                </a:solidFill>
                <a:latin typeface="Arial"/>
                <a:cs typeface="Arial"/>
              </a:rPr>
              <a:t>Gender </a:t>
            </a:r>
            <a:r>
              <a:rPr lang="de-DE" sz="2000" b="1" dirty="0">
                <a:solidFill>
                  <a:prstClr val="black"/>
                </a:solidFill>
                <a:latin typeface="Arial"/>
                <a:cs typeface="Arial"/>
              </a:rPr>
              <a:t>Identity </a:t>
            </a:r>
            <a:r>
              <a:rPr lang="de-DE" sz="2000" b="1" dirty="0" err="1" smtClean="0">
                <a:solidFill>
                  <a:prstClr val="black"/>
                </a:solidFill>
                <a:latin typeface="Arial"/>
                <a:cs typeface="Arial"/>
              </a:rPr>
              <a:t>Disorder</a:t>
            </a:r>
            <a:r>
              <a:rPr lang="de-DE" sz="2000" b="1" dirty="0" smtClean="0">
                <a:solidFill>
                  <a:prstClr val="black"/>
                </a:solidFill>
                <a:latin typeface="Arial"/>
                <a:cs typeface="Arial"/>
              </a:rPr>
              <a:t> (GID) </a:t>
            </a:r>
          </a:p>
          <a:p>
            <a:pPr marL="0" indent="0" defTabSz="457200">
              <a:buNone/>
            </a:pPr>
            <a:r>
              <a:rPr lang="de-DE" sz="2000" b="1" dirty="0" smtClean="0">
                <a:solidFill>
                  <a:prstClr val="black"/>
                </a:solidFill>
                <a:latin typeface="Arial"/>
                <a:cs typeface="Arial"/>
              </a:rPr>
              <a:t>DSM </a:t>
            </a:r>
            <a:r>
              <a:rPr lang="de-DE" sz="2000" b="1" dirty="0">
                <a:solidFill>
                  <a:prstClr val="black"/>
                </a:solidFill>
                <a:latin typeface="Arial"/>
                <a:cs typeface="Arial"/>
              </a:rPr>
              <a:t>V </a:t>
            </a:r>
            <a:r>
              <a:rPr lang="de-DE" sz="2000" dirty="0">
                <a:solidFill>
                  <a:prstClr val="black"/>
                </a:solidFill>
                <a:latin typeface="Arial"/>
                <a:cs typeface="Arial"/>
              </a:rPr>
              <a:t>(2013): </a:t>
            </a:r>
            <a:r>
              <a:rPr lang="de-DE" sz="2000" dirty="0" smtClean="0">
                <a:solidFill>
                  <a:prstClr val="black"/>
                </a:solidFill>
                <a:latin typeface="Arial"/>
                <a:cs typeface="Arial"/>
              </a:rPr>
              <a:t>Gender </a:t>
            </a:r>
            <a:r>
              <a:rPr lang="de-DE" sz="2000" dirty="0" err="1">
                <a:solidFill>
                  <a:prstClr val="black"/>
                </a:solidFill>
                <a:latin typeface="Arial"/>
                <a:cs typeface="Arial"/>
              </a:rPr>
              <a:t>Dysphoria</a:t>
            </a:r>
            <a:r>
              <a:rPr lang="de-DE" sz="2000" dirty="0">
                <a:solidFill>
                  <a:prstClr val="black"/>
                </a:solidFill>
                <a:latin typeface="Arial"/>
                <a:cs typeface="Arial"/>
              </a:rPr>
              <a:t> (Unbehagen im Geschlecht</a:t>
            </a:r>
            <a:r>
              <a:rPr lang="de-DE" sz="2000" dirty="0" smtClean="0">
                <a:solidFill>
                  <a:prstClr val="black"/>
                </a:solidFill>
                <a:latin typeface="Arial"/>
                <a:cs typeface="Arial"/>
              </a:rPr>
              <a:t>)</a:t>
            </a:r>
          </a:p>
          <a:p>
            <a:pPr marL="0" indent="0" defTabSz="457200">
              <a:lnSpc>
                <a:spcPct val="50000"/>
              </a:lnSpc>
              <a:buNone/>
            </a:pPr>
            <a:endParaRPr lang="de-DE" sz="2000" dirty="0">
              <a:solidFill>
                <a:prstClr val="black"/>
              </a:solidFill>
              <a:latin typeface="Arial"/>
              <a:cs typeface="Arial"/>
            </a:endParaRPr>
          </a:p>
          <a:p>
            <a:pPr marL="0" indent="0" defTabSz="457200">
              <a:lnSpc>
                <a:spcPct val="110000"/>
              </a:lnSpc>
              <a:buNone/>
            </a:pPr>
            <a:r>
              <a:rPr lang="de-DE" sz="2000" dirty="0" smtClean="0">
                <a:solidFill>
                  <a:prstClr val="black"/>
                </a:solidFill>
                <a:latin typeface="Arial"/>
                <a:cs typeface="Arial"/>
              </a:rPr>
              <a:t>1973 </a:t>
            </a:r>
            <a:r>
              <a:rPr lang="de-DE" sz="2000" dirty="0">
                <a:latin typeface="Arial"/>
                <a:cs typeface="Arial"/>
              </a:rPr>
              <a:t>Homosexualität wird </a:t>
            </a:r>
            <a:r>
              <a:rPr lang="de-DE" sz="2000" dirty="0" smtClean="0">
                <a:latin typeface="Arial"/>
                <a:cs typeface="Arial"/>
              </a:rPr>
              <a:t>aus DSM gestrichen</a:t>
            </a:r>
            <a:r>
              <a:rPr lang="de-DE" sz="2000" dirty="0">
                <a:latin typeface="Arial"/>
                <a:cs typeface="Arial"/>
              </a:rPr>
              <a:t>. Im ICD erst 1992</a:t>
            </a:r>
            <a:r>
              <a:rPr lang="de-DE" sz="2000" dirty="0" smtClean="0">
                <a:latin typeface="Arial"/>
                <a:cs typeface="Arial"/>
              </a:rPr>
              <a:t>.</a:t>
            </a:r>
            <a:endParaRPr lang="de-DE" sz="2000" dirty="0">
              <a:solidFill>
                <a:prstClr val="black"/>
              </a:solidFill>
              <a:latin typeface="Arial"/>
              <a:cs typeface="Arial"/>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4082837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864096"/>
          </a:xfrm>
        </p:spPr>
        <p:txBody>
          <a:bodyPr>
            <a:normAutofit fontScale="90000"/>
          </a:bodyPr>
          <a:lstStyle/>
          <a:p>
            <a:pPr algn="l"/>
            <a:r>
              <a:rPr lang="de-CH" sz="2400" b="1" dirty="0" smtClean="0">
                <a:latin typeface="Arial" pitchFamily="34" charset="0"/>
                <a:cs typeface="Arial" pitchFamily="34" charset="0"/>
              </a:rPr>
              <a:t/>
            </a:r>
            <a:br>
              <a:rPr lang="de-CH" sz="2400" b="1" dirty="0" smtClean="0">
                <a:latin typeface="Arial" pitchFamily="34" charset="0"/>
                <a:cs typeface="Arial" pitchFamily="34" charset="0"/>
              </a:rPr>
            </a:br>
            <a:r>
              <a:rPr lang="de-CH" sz="2700" b="1" dirty="0" smtClean="0">
                <a:latin typeface="Arial" pitchFamily="34" charset="0"/>
                <a:cs typeface="Arial" pitchFamily="34" charset="0"/>
              </a:rPr>
              <a:t>Behandlungsleitlinien 1: Standards </a:t>
            </a:r>
            <a:r>
              <a:rPr lang="de-CH" sz="2700" b="1" dirty="0" err="1" smtClean="0">
                <a:latin typeface="Arial" pitchFamily="34" charset="0"/>
                <a:cs typeface="Arial" pitchFamily="34" charset="0"/>
              </a:rPr>
              <a:t>of</a:t>
            </a:r>
            <a:r>
              <a:rPr lang="de-CH" sz="2700" b="1" dirty="0" smtClean="0">
                <a:latin typeface="Arial" pitchFamily="34" charset="0"/>
                <a:cs typeface="Arial" pitchFamily="34" charset="0"/>
              </a:rPr>
              <a:t> </a:t>
            </a:r>
            <a:r>
              <a:rPr lang="de-CH" sz="2700" b="1" dirty="0" err="1" smtClean="0">
                <a:latin typeface="Arial" pitchFamily="34" charset="0"/>
                <a:cs typeface="Arial" pitchFamily="34" charset="0"/>
              </a:rPr>
              <a:t>care</a:t>
            </a:r>
            <a:r>
              <a:rPr lang="de-CH" sz="2700" b="1" dirty="0" smtClean="0">
                <a:latin typeface="Arial" pitchFamily="34" charset="0"/>
                <a:cs typeface="Arial" pitchFamily="34" charset="0"/>
              </a:rPr>
              <a:t> </a:t>
            </a:r>
            <a:r>
              <a:rPr lang="de-CH" sz="2400" dirty="0" smtClean="0">
                <a:latin typeface="Arial" pitchFamily="34" charset="0"/>
                <a:cs typeface="Arial" pitchFamily="34" charset="0"/>
              </a:rPr>
              <a:t/>
            </a:r>
            <a:br>
              <a:rPr lang="de-CH" sz="2400" dirty="0" smtClean="0">
                <a:latin typeface="Arial" pitchFamily="34" charset="0"/>
                <a:cs typeface="Arial" pitchFamily="34" charset="0"/>
              </a:rPr>
            </a:br>
            <a:endParaRPr lang="de-CH" sz="2400" dirty="0">
              <a:latin typeface="Arial" pitchFamily="34" charset="0"/>
              <a:cs typeface="Arial"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descr="Bildschirmfoto 2016-09-14 um 17.14.1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1"/>
            <a:ext cx="1955720" cy="2457864"/>
          </a:xfrm>
          <a:prstGeom prst="rect">
            <a:avLst/>
          </a:prstGeom>
        </p:spPr>
      </p:pic>
      <p:sp>
        <p:nvSpPr>
          <p:cNvPr id="5" name="Textfeld 4"/>
          <p:cNvSpPr txBox="1"/>
          <p:nvPr/>
        </p:nvSpPr>
        <p:spPr>
          <a:xfrm>
            <a:off x="539552" y="1340768"/>
            <a:ext cx="8280920" cy="1569660"/>
          </a:xfrm>
          <a:prstGeom prst="rect">
            <a:avLst/>
          </a:prstGeom>
          <a:noFill/>
        </p:spPr>
        <p:txBody>
          <a:bodyPr wrap="square" rtlCol="0">
            <a:spAutoFit/>
          </a:bodyPr>
          <a:lstStyle/>
          <a:p>
            <a:r>
              <a:rPr lang="de-DE" sz="2400" b="1" dirty="0" smtClean="0">
                <a:latin typeface="Arial"/>
                <a:cs typeface="Arial"/>
              </a:rPr>
              <a:t>Zwei Ziele: </a:t>
            </a:r>
          </a:p>
          <a:p>
            <a:pPr marL="342900" indent="-342900">
              <a:buFont typeface="+mj-lt"/>
              <a:buAutoNum type="arabicPeriod"/>
            </a:pPr>
            <a:r>
              <a:rPr lang="de-DE" sz="2400" dirty="0" smtClean="0">
                <a:latin typeface="Arial"/>
                <a:cs typeface="Arial"/>
              </a:rPr>
              <a:t>Rechtliche, ethische </a:t>
            </a:r>
            <a:r>
              <a:rPr lang="de-DE" sz="2400" dirty="0">
                <a:latin typeface="Arial"/>
                <a:cs typeface="Arial"/>
              </a:rPr>
              <a:t>&amp;</a:t>
            </a:r>
            <a:r>
              <a:rPr lang="de-DE" sz="2400" dirty="0" smtClean="0">
                <a:latin typeface="Arial"/>
                <a:cs typeface="Arial"/>
              </a:rPr>
              <a:t> medizinische Sicherheit              für </a:t>
            </a:r>
            <a:r>
              <a:rPr lang="de-DE" sz="2400" dirty="0" err="1" smtClean="0">
                <a:latin typeface="Arial"/>
                <a:cs typeface="Arial"/>
              </a:rPr>
              <a:t>Behandler_innen</a:t>
            </a:r>
            <a:r>
              <a:rPr lang="de-DE" sz="2400" dirty="0" smtClean="0">
                <a:latin typeface="Arial"/>
                <a:cs typeface="Arial"/>
              </a:rPr>
              <a:t>; </a:t>
            </a:r>
          </a:p>
          <a:p>
            <a:pPr marL="342900" indent="-342900">
              <a:buFont typeface="+mj-lt"/>
              <a:buAutoNum type="arabicPeriod"/>
            </a:pPr>
            <a:r>
              <a:rPr lang="de-DE" sz="2400" dirty="0" smtClean="0">
                <a:latin typeface="Arial"/>
                <a:cs typeface="Arial"/>
              </a:rPr>
              <a:t>„Echte“ von „unechten“ Transsexuellen unterscheiden</a:t>
            </a:r>
            <a:endParaRPr lang="de-DE" sz="2400" dirty="0">
              <a:latin typeface="Arial"/>
              <a:cs typeface="Arial"/>
            </a:endParaRPr>
          </a:p>
        </p:txBody>
      </p:sp>
      <p:sp>
        <p:nvSpPr>
          <p:cNvPr id="8" name="Textfeld 7"/>
          <p:cNvSpPr txBox="1"/>
          <p:nvPr/>
        </p:nvSpPr>
        <p:spPr>
          <a:xfrm>
            <a:off x="467544" y="3068960"/>
            <a:ext cx="8352928" cy="1569660"/>
          </a:xfrm>
          <a:prstGeom prst="rect">
            <a:avLst/>
          </a:prstGeom>
          <a:noFill/>
        </p:spPr>
        <p:txBody>
          <a:bodyPr wrap="square" rtlCol="0">
            <a:spAutoFit/>
          </a:bodyPr>
          <a:lstStyle/>
          <a:p>
            <a:r>
              <a:rPr lang="de-DE" sz="2400" b="1" dirty="0" smtClean="0">
                <a:latin typeface="Arial"/>
                <a:cs typeface="Arial"/>
              </a:rPr>
              <a:t>Lineare Behandlungsrichtlinien</a:t>
            </a:r>
          </a:p>
          <a:p>
            <a:r>
              <a:rPr lang="de-DE" sz="2400" dirty="0" smtClean="0">
                <a:latin typeface="Arial"/>
                <a:cs typeface="Arial"/>
              </a:rPr>
              <a:t>Diagnostik - Psychotherapie - Alltagstest – </a:t>
            </a:r>
            <a:r>
              <a:rPr lang="de-DE" sz="2400" dirty="0" err="1" smtClean="0">
                <a:latin typeface="Arial"/>
                <a:cs typeface="Arial"/>
              </a:rPr>
              <a:t>Hormonbehand-lung</a:t>
            </a:r>
            <a:r>
              <a:rPr lang="de-DE" sz="2400" dirty="0" smtClean="0">
                <a:latin typeface="Arial"/>
                <a:cs typeface="Arial"/>
              </a:rPr>
              <a:t> – Vornamensänderung - chirurgische Eingriffe – </a:t>
            </a:r>
            <a:r>
              <a:rPr lang="de-DE" sz="2400" dirty="0" err="1" smtClean="0">
                <a:latin typeface="Arial"/>
                <a:cs typeface="Arial"/>
              </a:rPr>
              <a:t>genita</a:t>
            </a:r>
            <a:r>
              <a:rPr lang="de-DE" sz="2400" dirty="0" smtClean="0">
                <a:latin typeface="Arial"/>
                <a:cs typeface="Arial"/>
              </a:rPr>
              <a:t>-le Angleichung – Personenstandsänderung (Coleman, 2012)</a:t>
            </a:r>
            <a:endParaRPr lang="de-DE" sz="2400" dirty="0">
              <a:latin typeface="Arial"/>
              <a:cs typeface="Arial"/>
            </a:endParaRPr>
          </a:p>
        </p:txBody>
      </p:sp>
      <p:sp>
        <p:nvSpPr>
          <p:cNvPr id="9" name="Textfeld 8"/>
          <p:cNvSpPr txBox="1"/>
          <p:nvPr/>
        </p:nvSpPr>
        <p:spPr>
          <a:xfrm>
            <a:off x="467544" y="4869160"/>
            <a:ext cx="8424936" cy="1200328"/>
          </a:xfrm>
          <a:prstGeom prst="rect">
            <a:avLst/>
          </a:prstGeom>
          <a:noFill/>
        </p:spPr>
        <p:txBody>
          <a:bodyPr wrap="square" rtlCol="0">
            <a:spAutoFit/>
          </a:bodyPr>
          <a:lstStyle/>
          <a:p>
            <a:r>
              <a:rPr lang="de-DE" sz="2400" b="1" dirty="0" smtClean="0">
                <a:latin typeface="Arial"/>
                <a:cs typeface="Arial"/>
              </a:rPr>
              <a:t>Rolle der </a:t>
            </a:r>
            <a:r>
              <a:rPr lang="de-DE" sz="2400" b="1" dirty="0" err="1" smtClean="0">
                <a:latin typeface="Arial"/>
                <a:cs typeface="Arial"/>
              </a:rPr>
              <a:t>Behandler_innen</a:t>
            </a:r>
            <a:endParaRPr lang="de-DE" sz="2400" b="1" dirty="0" smtClean="0">
              <a:latin typeface="Arial"/>
              <a:cs typeface="Arial"/>
            </a:endParaRPr>
          </a:p>
          <a:p>
            <a:r>
              <a:rPr lang="de-DE" sz="2400" dirty="0" smtClean="0">
                <a:latin typeface="Arial"/>
                <a:cs typeface="Arial"/>
              </a:rPr>
              <a:t>Gate-</a:t>
            </a:r>
            <a:r>
              <a:rPr lang="de-DE" sz="2400" dirty="0" err="1" smtClean="0">
                <a:latin typeface="Arial"/>
                <a:cs typeface="Arial"/>
              </a:rPr>
              <a:t>keeping</a:t>
            </a:r>
            <a:r>
              <a:rPr lang="de-DE" sz="2400" dirty="0" smtClean="0">
                <a:latin typeface="Arial"/>
                <a:cs typeface="Arial"/>
              </a:rPr>
              <a:t>; Betroffenenorganisationen in der Entwicklung lange nicht involviert</a:t>
            </a:r>
            <a:endParaRPr lang="de-DE" sz="2400" dirty="0">
              <a:latin typeface="Arial"/>
              <a:cs typeface="Arial"/>
            </a:endParaRPr>
          </a:p>
        </p:txBody>
      </p:sp>
      <p:sp>
        <p:nvSpPr>
          <p:cNvPr id="10" name="Textfeld 9"/>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2920096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864096"/>
          </a:xfrm>
        </p:spPr>
        <p:txBody>
          <a:bodyPr>
            <a:normAutofit fontScale="90000"/>
          </a:bodyPr>
          <a:lstStyle/>
          <a:p>
            <a:pPr algn="l"/>
            <a:r>
              <a:rPr lang="de-CH" sz="2400" b="1" dirty="0" smtClean="0">
                <a:latin typeface="Arial" pitchFamily="34" charset="0"/>
                <a:cs typeface="Arial" pitchFamily="34" charset="0"/>
              </a:rPr>
              <a:t/>
            </a:r>
            <a:br>
              <a:rPr lang="de-CH" sz="2400" b="1" dirty="0" smtClean="0">
                <a:latin typeface="Arial" pitchFamily="34" charset="0"/>
                <a:cs typeface="Arial" pitchFamily="34" charset="0"/>
              </a:rPr>
            </a:br>
            <a:r>
              <a:rPr lang="de-CH" sz="2700" b="1" dirty="0" smtClean="0">
                <a:latin typeface="Arial" pitchFamily="34" charset="0"/>
                <a:cs typeface="Arial" pitchFamily="34" charset="0"/>
              </a:rPr>
              <a:t>Behandlungsleitlinien</a:t>
            </a:r>
            <a:r>
              <a:rPr lang="de-CH" sz="2700" b="1" dirty="0">
                <a:latin typeface="Arial" pitchFamily="34" charset="0"/>
                <a:cs typeface="Arial" pitchFamily="34" charset="0"/>
              </a:rPr>
              <a:t> </a:t>
            </a:r>
            <a:r>
              <a:rPr lang="de-CH" sz="2700" b="1" dirty="0" smtClean="0">
                <a:latin typeface="Arial" pitchFamily="34" charset="0"/>
                <a:cs typeface="Arial" pitchFamily="34" charset="0"/>
              </a:rPr>
              <a:t>2</a:t>
            </a:r>
            <a:r>
              <a:rPr lang="de-CH" sz="2400" dirty="0" smtClean="0">
                <a:latin typeface="Arial" pitchFamily="34" charset="0"/>
                <a:cs typeface="Arial" pitchFamily="34" charset="0"/>
              </a:rPr>
              <a:t/>
            </a:r>
            <a:br>
              <a:rPr lang="de-CH" sz="2400" dirty="0" smtClean="0">
                <a:latin typeface="Arial" pitchFamily="34" charset="0"/>
                <a:cs typeface="Arial" pitchFamily="34" charset="0"/>
              </a:rPr>
            </a:br>
            <a:endParaRPr lang="de-CH" sz="2400" dirty="0">
              <a:latin typeface="Arial" pitchFamily="34" charset="0"/>
              <a:cs typeface="Arial"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67544" y="1124744"/>
            <a:ext cx="8352928" cy="5262979"/>
          </a:xfrm>
          <a:prstGeom prst="rect">
            <a:avLst/>
          </a:prstGeom>
          <a:noFill/>
        </p:spPr>
        <p:txBody>
          <a:bodyPr wrap="square" rtlCol="0">
            <a:spAutoFit/>
          </a:bodyPr>
          <a:lstStyle/>
          <a:p>
            <a:r>
              <a:rPr lang="de-DE" sz="2000" b="1" dirty="0">
                <a:latin typeface="Arial"/>
                <a:cs typeface="Arial"/>
              </a:rPr>
              <a:t>1979</a:t>
            </a:r>
            <a:r>
              <a:rPr lang="de-DE" sz="2000" dirty="0">
                <a:latin typeface="Arial"/>
                <a:cs typeface="Arial"/>
              </a:rPr>
              <a:t> </a:t>
            </a:r>
            <a:r>
              <a:rPr lang="de-DE" sz="2000" i="1" dirty="0" smtClean="0">
                <a:latin typeface="Arial"/>
                <a:cs typeface="Arial"/>
              </a:rPr>
              <a:t>1</a:t>
            </a:r>
            <a:r>
              <a:rPr lang="de-DE" sz="2000" i="1" dirty="0">
                <a:latin typeface="Arial"/>
                <a:cs typeface="Arial"/>
              </a:rPr>
              <a:t>. Version der Standards </a:t>
            </a:r>
            <a:r>
              <a:rPr lang="de-DE" sz="2000" i="1" dirty="0" err="1">
                <a:latin typeface="Arial"/>
                <a:cs typeface="Arial"/>
              </a:rPr>
              <a:t>of</a:t>
            </a:r>
            <a:r>
              <a:rPr lang="de-DE" sz="2000" i="1" dirty="0">
                <a:latin typeface="Arial"/>
                <a:cs typeface="Arial"/>
              </a:rPr>
              <a:t> Care (SOC) </a:t>
            </a:r>
            <a:r>
              <a:rPr lang="de-DE" sz="2000" i="1" dirty="0" err="1">
                <a:latin typeface="Arial"/>
                <a:cs typeface="Arial"/>
              </a:rPr>
              <a:t>for</a:t>
            </a:r>
            <a:r>
              <a:rPr lang="de-DE" sz="2000" i="1" dirty="0">
                <a:latin typeface="Arial"/>
                <a:cs typeface="Arial"/>
              </a:rPr>
              <a:t> </a:t>
            </a:r>
            <a:r>
              <a:rPr lang="de-DE" sz="2000" i="1" dirty="0" err="1">
                <a:latin typeface="Arial"/>
                <a:cs typeface="Arial"/>
              </a:rPr>
              <a:t>the</a:t>
            </a:r>
            <a:r>
              <a:rPr lang="de-DE" sz="2000" i="1" dirty="0">
                <a:latin typeface="Arial"/>
                <a:cs typeface="Arial"/>
              </a:rPr>
              <a:t> Hormonal </a:t>
            </a:r>
            <a:r>
              <a:rPr lang="de-DE" sz="2000" i="1" dirty="0" err="1" smtClean="0">
                <a:latin typeface="Arial"/>
                <a:cs typeface="Arial"/>
              </a:rPr>
              <a:t>and</a:t>
            </a:r>
            <a:r>
              <a:rPr lang="de-DE" sz="2000" i="1" dirty="0" smtClean="0">
                <a:latin typeface="Arial"/>
                <a:cs typeface="Arial"/>
              </a:rPr>
              <a:t> </a:t>
            </a:r>
            <a:r>
              <a:rPr lang="de-DE" sz="2000" i="1" dirty="0" err="1">
                <a:latin typeface="Arial"/>
                <a:cs typeface="Arial"/>
              </a:rPr>
              <a:t>Surgical</a:t>
            </a:r>
            <a:r>
              <a:rPr lang="de-DE" sz="2000" i="1" dirty="0">
                <a:latin typeface="Arial"/>
                <a:cs typeface="Arial"/>
              </a:rPr>
              <a:t> Sex </a:t>
            </a:r>
            <a:r>
              <a:rPr lang="de-DE" sz="2000" i="1" dirty="0" err="1">
                <a:latin typeface="Arial"/>
                <a:cs typeface="Arial"/>
              </a:rPr>
              <a:t>Reassignement</a:t>
            </a:r>
            <a:r>
              <a:rPr lang="de-DE" sz="2000" i="1" dirty="0">
                <a:latin typeface="Arial"/>
                <a:cs typeface="Arial"/>
              </a:rPr>
              <a:t> </a:t>
            </a:r>
            <a:r>
              <a:rPr lang="de-DE" sz="2000" i="1" dirty="0" err="1">
                <a:latin typeface="Arial"/>
                <a:cs typeface="Arial"/>
              </a:rPr>
              <a:t>of</a:t>
            </a:r>
            <a:r>
              <a:rPr lang="de-DE" sz="2000" i="1" dirty="0">
                <a:latin typeface="Arial"/>
                <a:cs typeface="Arial"/>
              </a:rPr>
              <a:t> Gender </a:t>
            </a:r>
            <a:r>
              <a:rPr lang="de-DE" sz="2000" i="1" dirty="0" err="1">
                <a:latin typeface="Arial"/>
                <a:cs typeface="Arial"/>
              </a:rPr>
              <a:t>Dysphoric</a:t>
            </a:r>
            <a:r>
              <a:rPr lang="de-DE" sz="2000" i="1" dirty="0">
                <a:latin typeface="Arial"/>
                <a:cs typeface="Arial"/>
              </a:rPr>
              <a:t> </a:t>
            </a:r>
            <a:r>
              <a:rPr lang="de-DE" sz="2000" i="1" dirty="0" err="1">
                <a:latin typeface="Arial"/>
                <a:cs typeface="Arial"/>
              </a:rPr>
              <a:t>Persons</a:t>
            </a:r>
            <a:r>
              <a:rPr lang="de-DE" sz="2000" i="1" dirty="0">
                <a:latin typeface="Arial"/>
                <a:cs typeface="Arial"/>
              </a:rPr>
              <a:t>.</a:t>
            </a:r>
          </a:p>
          <a:p>
            <a:pPr>
              <a:lnSpc>
                <a:spcPct val="50000"/>
              </a:lnSpc>
            </a:pPr>
            <a:endParaRPr lang="de-DE" sz="2000" dirty="0">
              <a:latin typeface="Arial"/>
              <a:cs typeface="Arial"/>
            </a:endParaRPr>
          </a:p>
          <a:p>
            <a:pPr marL="342900" indent="-342900">
              <a:buFont typeface="Arial"/>
              <a:buChar char="•"/>
            </a:pPr>
            <a:r>
              <a:rPr lang="de-DE" sz="2000" dirty="0">
                <a:latin typeface="Arial"/>
                <a:cs typeface="Arial"/>
              </a:rPr>
              <a:t>Zulassung zur Hormonbehandlung: mind. 3 Monate Alltagstest</a:t>
            </a:r>
          </a:p>
          <a:p>
            <a:pPr marL="342900" indent="-342900">
              <a:buFont typeface="Arial"/>
              <a:buChar char="•"/>
            </a:pPr>
            <a:r>
              <a:rPr lang="de-DE" sz="2000" dirty="0">
                <a:latin typeface="Arial"/>
                <a:cs typeface="Arial"/>
              </a:rPr>
              <a:t>Zulassung nicht genitale chirurgische Eingriffe: mind. 6 Monate </a:t>
            </a:r>
            <a:r>
              <a:rPr lang="de-DE" sz="2000" dirty="0" smtClean="0">
                <a:latin typeface="Arial"/>
                <a:cs typeface="Arial"/>
              </a:rPr>
              <a:t>Alltagstest</a:t>
            </a:r>
          </a:p>
          <a:p>
            <a:pPr marL="342900" indent="-342900">
              <a:buFont typeface="Arial"/>
              <a:buChar char="•"/>
            </a:pPr>
            <a:r>
              <a:rPr lang="de-DE" sz="2000" dirty="0" smtClean="0">
                <a:latin typeface="Arial"/>
                <a:cs typeface="Arial"/>
              </a:rPr>
              <a:t>1</a:t>
            </a:r>
            <a:r>
              <a:rPr lang="de-DE" sz="2000" dirty="0">
                <a:latin typeface="Arial"/>
                <a:cs typeface="Arial"/>
              </a:rPr>
              <a:t>-2 unabhängige Indikationen zwingend, nur von </a:t>
            </a:r>
            <a:r>
              <a:rPr lang="de-DE" sz="2000" dirty="0" err="1" smtClean="0">
                <a:latin typeface="Arial"/>
                <a:cs typeface="Arial"/>
              </a:rPr>
              <a:t>Psychiater_innen</a:t>
            </a:r>
            <a:r>
              <a:rPr lang="de-DE" sz="2000" dirty="0" smtClean="0">
                <a:latin typeface="Arial"/>
                <a:cs typeface="Arial"/>
              </a:rPr>
              <a:t>.</a:t>
            </a:r>
          </a:p>
          <a:p>
            <a:endParaRPr lang="de-DE" sz="2000" dirty="0">
              <a:latin typeface="Arial"/>
              <a:cs typeface="Arial"/>
            </a:endParaRPr>
          </a:p>
          <a:p>
            <a:r>
              <a:rPr lang="de-DE" sz="2000" b="1" dirty="0" smtClean="0">
                <a:latin typeface="Arial"/>
                <a:cs typeface="Arial"/>
              </a:rPr>
              <a:t>2012 </a:t>
            </a:r>
            <a:r>
              <a:rPr lang="de-DE" sz="2000" i="1" dirty="0" smtClean="0">
                <a:latin typeface="Arial"/>
                <a:cs typeface="Arial"/>
              </a:rPr>
              <a:t>aktuelle Version 7 </a:t>
            </a:r>
          </a:p>
          <a:p>
            <a:pPr>
              <a:lnSpc>
                <a:spcPct val="50000"/>
              </a:lnSpc>
            </a:pPr>
            <a:endParaRPr lang="de-DE" sz="2000" i="1" dirty="0" smtClean="0">
              <a:latin typeface="Arial"/>
              <a:cs typeface="Arial"/>
            </a:endParaRPr>
          </a:p>
          <a:p>
            <a:pPr marL="342900" indent="-342900">
              <a:buFont typeface="Arial"/>
              <a:buChar char="•"/>
            </a:pPr>
            <a:r>
              <a:rPr lang="de-DE" sz="2000" dirty="0" smtClean="0">
                <a:latin typeface="Arial"/>
                <a:cs typeface="Arial"/>
              </a:rPr>
              <a:t>Geschlechtsinkongruenz gilt </a:t>
            </a:r>
            <a:r>
              <a:rPr lang="de-DE" sz="2000" dirty="0">
                <a:latin typeface="Arial"/>
                <a:cs typeface="Arial"/>
              </a:rPr>
              <a:t>als Normvariante im </a:t>
            </a:r>
            <a:r>
              <a:rPr lang="de-DE" sz="2000" dirty="0" smtClean="0">
                <a:latin typeface="Arial"/>
                <a:cs typeface="Arial"/>
              </a:rPr>
              <a:t>Spektrum </a:t>
            </a:r>
            <a:r>
              <a:rPr lang="de-DE" sz="2000" dirty="0">
                <a:latin typeface="Arial"/>
                <a:cs typeface="Arial"/>
              </a:rPr>
              <a:t>geschlechtlicher Erlebens- und </a:t>
            </a:r>
            <a:r>
              <a:rPr lang="de-DE" sz="2000" dirty="0" smtClean="0">
                <a:latin typeface="Arial"/>
                <a:cs typeface="Arial"/>
              </a:rPr>
              <a:t>Verhaltensweisen; </a:t>
            </a:r>
          </a:p>
          <a:p>
            <a:pPr marL="342900" indent="-342900">
              <a:buFont typeface="Arial"/>
              <a:buChar char="•"/>
            </a:pPr>
            <a:r>
              <a:rPr lang="de-DE" sz="2000" dirty="0" smtClean="0">
                <a:latin typeface="Arial"/>
                <a:cs typeface="Arial"/>
              </a:rPr>
              <a:t>Empfehlung</a:t>
            </a:r>
            <a:r>
              <a:rPr lang="de-DE" sz="2000" dirty="0">
                <a:latin typeface="Arial"/>
                <a:cs typeface="Arial"/>
              </a:rPr>
              <a:t>, den </a:t>
            </a:r>
            <a:r>
              <a:rPr lang="de-DE" sz="2000" dirty="0" smtClean="0">
                <a:latin typeface="Arial"/>
                <a:cs typeface="Arial"/>
              </a:rPr>
              <a:t>linearen </a:t>
            </a:r>
            <a:r>
              <a:rPr lang="de-DE" sz="2000" dirty="0">
                <a:latin typeface="Arial"/>
                <a:cs typeface="Arial"/>
              </a:rPr>
              <a:t>Behandlungsverlauf entsprechend der individuellen Geschlechtsdysphorie zu modifizieren; </a:t>
            </a:r>
            <a:endParaRPr lang="de-DE" sz="2000" dirty="0" smtClean="0">
              <a:latin typeface="Arial"/>
              <a:cs typeface="Arial"/>
            </a:endParaRPr>
          </a:p>
          <a:p>
            <a:pPr marL="342900" indent="-342900">
              <a:buFont typeface="Arial"/>
              <a:buChar char="•"/>
            </a:pPr>
            <a:r>
              <a:rPr lang="de-DE" sz="2000" dirty="0" smtClean="0">
                <a:latin typeface="Arial"/>
                <a:cs typeface="Arial"/>
              </a:rPr>
              <a:t>Psychotherapie </a:t>
            </a:r>
            <a:r>
              <a:rPr lang="de-DE" sz="2000" dirty="0">
                <a:latin typeface="Arial"/>
                <a:cs typeface="Arial"/>
              </a:rPr>
              <a:t>als Voraussetzung für somatische Behandlungen nicht mehr zwingend</a:t>
            </a:r>
            <a:r>
              <a:rPr lang="de-DE" sz="2000" dirty="0" smtClean="0">
                <a:latin typeface="Arial"/>
                <a:cs typeface="Arial"/>
              </a:rPr>
              <a:t>. (Richter-Appelt &amp; Nieder, 2012)</a:t>
            </a:r>
            <a:endParaRPr lang="de-DE" sz="2000" dirty="0">
              <a:latin typeface="Arial"/>
              <a:cs typeface="Arial"/>
            </a:endParaRPr>
          </a:p>
          <a:p>
            <a:pPr>
              <a:lnSpc>
                <a:spcPct val="80000"/>
              </a:lnSpc>
            </a:pPr>
            <a:endParaRPr lang="de-DE" sz="2000" dirty="0"/>
          </a:p>
          <a:p>
            <a:endParaRPr lang="de-DE" sz="2000" b="1" dirty="0">
              <a:latin typeface="Arial"/>
              <a:cs typeface="Arial"/>
            </a:endParaRPr>
          </a:p>
        </p:txBody>
      </p:sp>
      <p:sp>
        <p:nvSpPr>
          <p:cNvPr id="10" name="Textfeld 9"/>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4004000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012974"/>
          </a:xfrm>
        </p:spPr>
        <p:txBody>
          <a:bodyPr>
            <a:normAutofit fontScale="90000"/>
          </a:bodyPr>
          <a:lstStyle/>
          <a:p>
            <a:pPr algn="l"/>
            <a:r>
              <a:rPr lang="de-CH" sz="2400" b="1" dirty="0" smtClean="0">
                <a:latin typeface="Arial" pitchFamily="34" charset="0"/>
                <a:cs typeface="Arial" pitchFamily="34" charset="0"/>
              </a:rPr>
              <a:t/>
            </a:r>
            <a:br>
              <a:rPr lang="de-CH" sz="2400" b="1" dirty="0" smtClean="0">
                <a:latin typeface="Arial" pitchFamily="34" charset="0"/>
                <a:cs typeface="Arial" pitchFamily="34" charset="0"/>
              </a:rPr>
            </a:br>
            <a:r>
              <a:rPr lang="de-CH" sz="2700" b="1" dirty="0" smtClean="0">
                <a:latin typeface="Arial" pitchFamily="34" charset="0"/>
                <a:cs typeface="Arial" pitchFamily="34" charset="0"/>
              </a:rPr>
              <a:t>Rechtliche Situation in der Schweiz</a:t>
            </a:r>
            <a:r>
              <a:rPr lang="de-CH" sz="2400" dirty="0" smtClean="0">
                <a:latin typeface="Arial" pitchFamily="34" charset="0"/>
                <a:cs typeface="Arial" pitchFamily="34" charset="0"/>
              </a:rPr>
              <a:t/>
            </a:r>
            <a:br>
              <a:rPr lang="de-CH" sz="2400" dirty="0" smtClean="0">
                <a:latin typeface="Arial" pitchFamily="34" charset="0"/>
                <a:cs typeface="Arial" pitchFamily="34" charset="0"/>
              </a:rPr>
            </a:br>
            <a:endParaRPr lang="de-CH" sz="2400" dirty="0">
              <a:latin typeface="Arial" pitchFamily="34" charset="0"/>
              <a:cs typeface="Arial"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467544" y="1268760"/>
            <a:ext cx="8496944" cy="4985981"/>
          </a:xfrm>
          <a:prstGeom prst="rect">
            <a:avLst/>
          </a:prstGeom>
          <a:noFill/>
        </p:spPr>
        <p:txBody>
          <a:bodyPr wrap="square" rtlCol="0">
            <a:spAutoFit/>
          </a:bodyPr>
          <a:lstStyle/>
          <a:p>
            <a:pPr>
              <a:lnSpc>
                <a:spcPct val="90000"/>
              </a:lnSpc>
            </a:pPr>
            <a:r>
              <a:rPr lang="de-CH" sz="2000" dirty="0" smtClean="0">
                <a:latin typeface="Arial" panose="020B0604020202020204" pitchFamily="34" charset="0"/>
                <a:cs typeface="Arial" panose="020B0604020202020204" pitchFamily="34" charset="0"/>
              </a:rPr>
              <a:t>Kein </a:t>
            </a:r>
            <a:r>
              <a:rPr lang="de-CH" sz="2000" dirty="0" err="1" smtClean="0">
                <a:latin typeface="Arial" panose="020B0604020202020204" pitchFamily="34" charset="0"/>
                <a:cs typeface="Arial" panose="020B0604020202020204" pitchFamily="34" charset="0"/>
              </a:rPr>
              <a:t>Transsexuellengesetz</a:t>
            </a:r>
            <a:r>
              <a:rPr lang="de-CH" sz="2000" dirty="0" smtClean="0">
                <a:latin typeface="Arial" panose="020B0604020202020204" pitchFamily="34" charset="0"/>
                <a:cs typeface="Arial" panose="020B0604020202020204" pitchFamily="34" charset="0"/>
              </a:rPr>
              <a:t>. </a:t>
            </a:r>
            <a:r>
              <a:rPr lang="de-CH" sz="2000" dirty="0" smtClean="0">
                <a:latin typeface="Arial"/>
                <a:cs typeface="Arial"/>
              </a:rPr>
              <a:t>Es gelten Bestimmungen des öffentlichen und </a:t>
            </a:r>
            <a:r>
              <a:rPr lang="de-CH" sz="2000" dirty="0">
                <a:latin typeface="Arial"/>
                <a:cs typeface="Arial"/>
              </a:rPr>
              <a:t>R</a:t>
            </a:r>
            <a:r>
              <a:rPr lang="de-CH" sz="2000" dirty="0" smtClean="0">
                <a:latin typeface="Arial"/>
                <a:cs typeface="Arial"/>
              </a:rPr>
              <a:t>echts. Von </a:t>
            </a:r>
            <a:r>
              <a:rPr lang="de-CH" sz="2000" dirty="0">
                <a:latin typeface="Arial"/>
                <a:cs typeface="Arial"/>
              </a:rPr>
              <a:t>Kanton zu Kanton und von Gericht zu Gericht grosse </a:t>
            </a:r>
            <a:r>
              <a:rPr lang="de-CH" sz="2000" dirty="0" smtClean="0">
                <a:latin typeface="Arial"/>
                <a:cs typeface="Arial"/>
              </a:rPr>
              <a:t>Unterschiede</a:t>
            </a:r>
            <a:r>
              <a:rPr lang="de-CH" sz="2000" dirty="0">
                <a:latin typeface="Arial"/>
                <a:cs typeface="Arial"/>
              </a:rPr>
              <a:t> </a:t>
            </a:r>
            <a:r>
              <a:rPr lang="de-CH" sz="2000" dirty="0" smtClean="0">
                <a:latin typeface="Arial"/>
                <a:cs typeface="Arial"/>
              </a:rPr>
              <a:t>in Auslegung und Rechtsprechung.</a:t>
            </a:r>
          </a:p>
          <a:p>
            <a:pPr>
              <a:lnSpc>
                <a:spcPct val="50000"/>
              </a:lnSpc>
            </a:pPr>
            <a:endParaRPr lang="de-CH" sz="2000" dirty="0">
              <a:latin typeface="Arial"/>
              <a:cs typeface="Arial"/>
            </a:endParaRPr>
          </a:p>
          <a:p>
            <a:pPr>
              <a:lnSpc>
                <a:spcPct val="90000"/>
              </a:lnSpc>
            </a:pPr>
            <a:r>
              <a:rPr lang="de-CH" sz="2000" dirty="0" smtClean="0">
                <a:latin typeface="Arial"/>
                <a:cs typeface="Arial"/>
              </a:rPr>
              <a:t>Bis 2011 für </a:t>
            </a:r>
            <a:r>
              <a:rPr lang="de-CH" sz="2000" dirty="0">
                <a:latin typeface="Arial"/>
                <a:cs typeface="Arial"/>
              </a:rPr>
              <a:t>Personenstandsänderung </a:t>
            </a:r>
            <a:r>
              <a:rPr lang="de-CH" sz="2000" b="1" dirty="0" smtClean="0">
                <a:latin typeface="Arial"/>
                <a:cs typeface="Arial"/>
              </a:rPr>
              <a:t>nachgewiesene operative Sterilität </a:t>
            </a:r>
            <a:r>
              <a:rPr lang="de-CH" sz="2000" dirty="0" smtClean="0">
                <a:latin typeface="Arial"/>
                <a:cs typeface="Arial"/>
              </a:rPr>
              <a:t>zwingend (analog D &amp; A, vgl. </a:t>
            </a:r>
            <a:r>
              <a:rPr lang="de-CH" sz="2000" dirty="0" err="1" smtClean="0">
                <a:latin typeface="Arial"/>
                <a:cs typeface="Arial"/>
              </a:rPr>
              <a:t>Baumgartinger</a:t>
            </a:r>
            <a:r>
              <a:rPr lang="de-CH" sz="2000" dirty="0" smtClean="0">
                <a:latin typeface="Arial"/>
                <a:cs typeface="Arial"/>
              </a:rPr>
              <a:t>, 2019).</a:t>
            </a:r>
          </a:p>
          <a:p>
            <a:pPr>
              <a:lnSpc>
                <a:spcPct val="90000"/>
              </a:lnSpc>
            </a:pPr>
            <a:endParaRPr lang="de-CH" sz="2000" dirty="0">
              <a:latin typeface="Arial"/>
              <a:cs typeface="Arial"/>
            </a:endParaRPr>
          </a:p>
          <a:p>
            <a:pPr>
              <a:lnSpc>
                <a:spcPct val="90000"/>
              </a:lnSpc>
            </a:pPr>
            <a:r>
              <a:rPr lang="de-CH" sz="2000" b="1" dirty="0" smtClean="0">
                <a:latin typeface="Arial"/>
                <a:cs typeface="Arial"/>
              </a:rPr>
              <a:t>Präzedenzurteil Zürcher Obergericht 2011</a:t>
            </a:r>
            <a:r>
              <a:rPr lang="de-CH" sz="2000" dirty="0" smtClean="0">
                <a:latin typeface="Arial"/>
                <a:cs typeface="Arial"/>
              </a:rPr>
              <a:t>: „Der irreversible </a:t>
            </a:r>
            <a:r>
              <a:rPr lang="de-CH" sz="2000" dirty="0" err="1" smtClean="0">
                <a:latin typeface="Arial"/>
                <a:cs typeface="Arial"/>
              </a:rPr>
              <a:t>Ge-schlechtswechsel</a:t>
            </a:r>
            <a:r>
              <a:rPr lang="de-CH" sz="2000" dirty="0" smtClean="0">
                <a:latin typeface="Arial"/>
                <a:cs typeface="Arial"/>
              </a:rPr>
              <a:t> setzt nicht zwingend chirurgischen Eingriff voraus.“ </a:t>
            </a:r>
          </a:p>
          <a:p>
            <a:pPr>
              <a:lnSpc>
                <a:spcPct val="50000"/>
              </a:lnSpc>
            </a:pPr>
            <a:endParaRPr lang="de-CH" sz="2000" b="1" dirty="0">
              <a:latin typeface="Arial"/>
              <a:cs typeface="Arial"/>
            </a:endParaRPr>
          </a:p>
          <a:p>
            <a:pPr>
              <a:lnSpc>
                <a:spcPct val="90000"/>
              </a:lnSpc>
            </a:pPr>
            <a:r>
              <a:rPr lang="de-CH" sz="2000" b="1" dirty="0" smtClean="0">
                <a:latin typeface="Arial"/>
                <a:cs typeface="Arial"/>
              </a:rPr>
              <a:t>Regionalgericht Bern-Mittelland 2012</a:t>
            </a:r>
            <a:r>
              <a:rPr lang="de-CH" sz="2000" dirty="0" smtClean="0">
                <a:latin typeface="Arial"/>
                <a:cs typeface="Arial"/>
              </a:rPr>
              <a:t>: „Weder ein operativer Eingriff noch die Fortpflanzungsunfähigkeit sind notwendige und zulässige Vor-aussetzungen für den registerrechtlichen Geschlechtswechsel.“</a:t>
            </a:r>
          </a:p>
          <a:p>
            <a:pPr>
              <a:lnSpc>
                <a:spcPct val="50000"/>
              </a:lnSpc>
            </a:pPr>
            <a:endParaRPr lang="de-CH" sz="2000" dirty="0">
              <a:latin typeface="Arial"/>
              <a:cs typeface="Arial"/>
            </a:endParaRPr>
          </a:p>
          <a:p>
            <a:r>
              <a:rPr lang="de-CH" sz="2000" dirty="0" smtClean="0">
                <a:latin typeface="Arial"/>
                <a:cs typeface="Arial"/>
              </a:rPr>
              <a:t>Bis </a:t>
            </a:r>
            <a:r>
              <a:rPr lang="de-CH" sz="2000" dirty="0">
                <a:latin typeface="Arial"/>
                <a:cs typeface="Arial"/>
              </a:rPr>
              <a:t>vor wenigen Jahren in der gerichtlichen Praxis staatliche </a:t>
            </a:r>
            <a:r>
              <a:rPr lang="de-CH" sz="2000" b="1" dirty="0" smtClean="0">
                <a:latin typeface="Arial"/>
                <a:cs typeface="Arial"/>
              </a:rPr>
              <a:t>Zwangs-scheidung</a:t>
            </a:r>
            <a:r>
              <a:rPr lang="de-CH" sz="2000" dirty="0" smtClean="0">
                <a:latin typeface="Arial"/>
                <a:cs typeface="Arial"/>
              </a:rPr>
              <a:t> </a:t>
            </a:r>
            <a:r>
              <a:rPr lang="de-CH" sz="2000" dirty="0">
                <a:latin typeface="Arial"/>
                <a:cs typeface="Arial"/>
              </a:rPr>
              <a:t>(</a:t>
            </a:r>
            <a:r>
              <a:rPr lang="de-CH" sz="2000" dirty="0" smtClean="0">
                <a:latin typeface="Arial"/>
                <a:cs typeface="Arial"/>
              </a:rPr>
              <a:t>Verhinderung </a:t>
            </a:r>
            <a:r>
              <a:rPr lang="de-CH" sz="2000" dirty="0">
                <a:latin typeface="Arial"/>
                <a:cs typeface="Arial"/>
              </a:rPr>
              <a:t>gleichgeschlechtlicher </a:t>
            </a:r>
            <a:r>
              <a:rPr lang="de-CH" sz="2000" dirty="0" smtClean="0">
                <a:latin typeface="Arial"/>
                <a:cs typeface="Arial"/>
              </a:rPr>
              <a:t>Ehen?).</a:t>
            </a:r>
          </a:p>
          <a:p>
            <a:pPr>
              <a:lnSpc>
                <a:spcPct val="50000"/>
              </a:lnSpc>
            </a:pPr>
            <a:endParaRPr lang="de-CH" sz="2000" dirty="0">
              <a:latin typeface="Arial"/>
              <a:cs typeface="Arial"/>
            </a:endParaRPr>
          </a:p>
          <a:p>
            <a:r>
              <a:rPr lang="de-CH" sz="2000" dirty="0" smtClean="0">
                <a:latin typeface="Arial"/>
                <a:cs typeface="Arial"/>
              </a:rPr>
              <a:t>Aktuell psychiatrische Diagnose noch immer zwingend (KK).</a:t>
            </a:r>
          </a:p>
          <a:p>
            <a:pPr algn="r"/>
            <a:r>
              <a:rPr lang="de-CH" sz="2000" dirty="0" smtClean="0">
                <a:latin typeface="Arial"/>
                <a:cs typeface="Arial"/>
              </a:rPr>
              <a:t>(Ziegler et al, 2015)</a:t>
            </a:r>
            <a:endParaRPr lang="de-CH" sz="2000" dirty="0">
              <a:latin typeface="Arial"/>
              <a:cs typeface="Arial"/>
            </a:endParaRPr>
          </a:p>
        </p:txBody>
      </p: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1401944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32656"/>
            <a:ext cx="8229600" cy="792088"/>
          </a:xfrm>
        </p:spPr>
        <p:txBody>
          <a:bodyPr>
            <a:normAutofit fontScale="90000"/>
          </a:bodyPr>
          <a:lstStyle/>
          <a:p>
            <a:pPr algn="l"/>
            <a:r>
              <a:rPr lang="de-CH" sz="2700" b="1" dirty="0" smtClean="0">
                <a:latin typeface="Arial" pitchFamily="34" charset="0"/>
                <a:cs typeface="Arial" pitchFamily="34" charset="0"/>
              </a:rPr>
              <a:t>Fazit: Trans &amp; Biopolitik</a:t>
            </a:r>
            <a:r>
              <a:rPr lang="de-CH" sz="2400" b="1" dirty="0" smtClean="0">
                <a:latin typeface="Arial" pitchFamily="34" charset="0"/>
                <a:cs typeface="Arial" pitchFamily="34" charset="0"/>
              </a:rPr>
              <a:t> </a:t>
            </a:r>
            <a:r>
              <a:rPr lang="de-CH" sz="2400" dirty="0" smtClean="0">
                <a:latin typeface="Arial" pitchFamily="34" charset="0"/>
                <a:cs typeface="Arial" pitchFamily="34" charset="0"/>
              </a:rPr>
              <a:t/>
            </a:r>
            <a:br>
              <a:rPr lang="de-CH" sz="2400" dirty="0" smtClean="0">
                <a:latin typeface="Arial" pitchFamily="34" charset="0"/>
                <a:cs typeface="Arial" pitchFamily="34" charset="0"/>
              </a:rPr>
            </a:br>
            <a:endParaRPr lang="de-CH" sz="2400" dirty="0">
              <a:latin typeface="Arial" pitchFamily="34" charset="0"/>
              <a:cs typeface="Arial"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
        <p:nvSpPr>
          <p:cNvPr id="4" name="Rechteck 3"/>
          <p:cNvSpPr/>
          <p:nvPr/>
        </p:nvSpPr>
        <p:spPr>
          <a:xfrm>
            <a:off x="539552" y="1052736"/>
            <a:ext cx="8424936" cy="5016758"/>
          </a:xfrm>
          <a:prstGeom prst="rect">
            <a:avLst/>
          </a:prstGeom>
        </p:spPr>
        <p:txBody>
          <a:bodyPr wrap="square">
            <a:spAutoFit/>
          </a:bodyPr>
          <a:lstStyle/>
          <a:p>
            <a:r>
              <a:rPr lang="de-DE" sz="2000" dirty="0" smtClean="0">
                <a:latin typeface="Arial"/>
                <a:cs typeface="Arial"/>
              </a:rPr>
              <a:t>Die </a:t>
            </a:r>
            <a:r>
              <a:rPr lang="de-DE" sz="2000" dirty="0">
                <a:latin typeface="Arial"/>
                <a:cs typeface="Arial"/>
              </a:rPr>
              <a:t>Z</a:t>
            </a:r>
            <a:r>
              <a:rPr lang="de-DE" sz="2000" dirty="0" smtClean="0">
                <a:latin typeface="Arial"/>
                <a:cs typeface="Arial"/>
              </a:rPr>
              <a:t>wangssterilisierung </a:t>
            </a:r>
            <a:r>
              <a:rPr lang="de-DE" sz="2000" dirty="0">
                <a:latin typeface="Arial"/>
                <a:cs typeface="Arial"/>
              </a:rPr>
              <a:t>von </a:t>
            </a:r>
            <a:r>
              <a:rPr lang="de-DE" sz="2000" dirty="0" err="1">
                <a:latin typeface="Arial"/>
                <a:cs typeface="Arial"/>
              </a:rPr>
              <a:t>trans</a:t>
            </a:r>
            <a:r>
              <a:rPr lang="de-DE" sz="2000" dirty="0">
                <a:latin typeface="Arial"/>
                <a:cs typeface="Arial"/>
              </a:rPr>
              <a:t> M</a:t>
            </a:r>
            <a:r>
              <a:rPr lang="de-DE" sz="2000" dirty="0" smtClean="0">
                <a:latin typeface="Arial"/>
                <a:cs typeface="Arial"/>
              </a:rPr>
              <a:t>enschen </a:t>
            </a:r>
            <a:r>
              <a:rPr lang="de-DE" sz="2000" dirty="0">
                <a:latin typeface="Arial"/>
                <a:cs typeface="Arial"/>
              </a:rPr>
              <a:t>reiht sich ein in </a:t>
            </a:r>
            <a:r>
              <a:rPr lang="de-DE" sz="2000" dirty="0" smtClean="0">
                <a:latin typeface="Arial"/>
                <a:cs typeface="Arial"/>
              </a:rPr>
              <a:t>die Geschichte </a:t>
            </a:r>
            <a:r>
              <a:rPr lang="de-DE" sz="2000" dirty="0">
                <a:latin typeface="Arial"/>
                <a:cs typeface="Arial"/>
              </a:rPr>
              <a:t>psychiatrischer, medizinischer &amp; juristischer </a:t>
            </a:r>
            <a:r>
              <a:rPr lang="de-DE" sz="2000" dirty="0" err="1">
                <a:latin typeface="Arial"/>
                <a:cs typeface="Arial"/>
              </a:rPr>
              <a:t>M</a:t>
            </a:r>
            <a:r>
              <a:rPr lang="de-DE" sz="2000" dirty="0" err="1" smtClean="0">
                <a:latin typeface="Arial"/>
                <a:cs typeface="Arial"/>
              </a:rPr>
              <a:t>assnahmen</a:t>
            </a:r>
            <a:r>
              <a:rPr lang="de-DE" sz="2000" dirty="0" smtClean="0">
                <a:latin typeface="Arial"/>
                <a:cs typeface="Arial"/>
              </a:rPr>
              <a:t> zur </a:t>
            </a:r>
            <a:r>
              <a:rPr lang="de-DE" sz="2000" b="1" dirty="0" smtClean="0">
                <a:latin typeface="Arial"/>
                <a:cs typeface="Arial"/>
              </a:rPr>
              <a:t>Verhinderung der Reproduktionsfähigkeit </a:t>
            </a:r>
            <a:r>
              <a:rPr lang="de-DE" sz="2000" dirty="0" smtClean="0">
                <a:latin typeface="Arial"/>
                <a:cs typeface="Arial"/>
              </a:rPr>
              <a:t>bestimmter </a:t>
            </a:r>
            <a:r>
              <a:rPr lang="de-DE" sz="2000" dirty="0" err="1" smtClean="0">
                <a:latin typeface="Arial"/>
                <a:cs typeface="Arial"/>
              </a:rPr>
              <a:t>Bevölke-rungsgruppen</a:t>
            </a:r>
            <a:r>
              <a:rPr lang="de-DE" sz="2000" dirty="0" smtClean="0">
                <a:latin typeface="Arial"/>
                <a:cs typeface="Arial"/>
              </a:rPr>
              <a:t>: Menschen mit körperlichen &amp; psychischen </a:t>
            </a:r>
            <a:r>
              <a:rPr lang="de-DE" sz="2000" dirty="0" err="1" smtClean="0">
                <a:latin typeface="Arial"/>
                <a:cs typeface="Arial"/>
              </a:rPr>
              <a:t>Einschrän-kungen</a:t>
            </a:r>
            <a:r>
              <a:rPr lang="de-DE" sz="2000" dirty="0" smtClean="0">
                <a:latin typeface="Arial"/>
                <a:cs typeface="Arial"/>
              </a:rPr>
              <a:t>, psychiatrische </a:t>
            </a:r>
            <a:r>
              <a:rPr lang="de-DE" sz="2000" dirty="0" err="1" smtClean="0">
                <a:latin typeface="Arial"/>
                <a:cs typeface="Arial"/>
              </a:rPr>
              <a:t>Patient_innen</a:t>
            </a:r>
            <a:r>
              <a:rPr lang="de-DE" sz="2000" dirty="0" smtClean="0">
                <a:latin typeface="Arial"/>
                <a:cs typeface="Arial"/>
              </a:rPr>
              <a:t>, Verdingkinder, </a:t>
            </a:r>
            <a:r>
              <a:rPr lang="de-DE" sz="2000" dirty="0" err="1" smtClean="0">
                <a:latin typeface="Arial"/>
                <a:cs typeface="Arial"/>
              </a:rPr>
              <a:t>Jenische</a:t>
            </a:r>
            <a:r>
              <a:rPr lang="de-DE" sz="2000" dirty="0" smtClean="0">
                <a:latin typeface="Arial"/>
                <a:cs typeface="Arial"/>
              </a:rPr>
              <a:t> oder administrativ „Versorgte“. (</a:t>
            </a:r>
            <a:r>
              <a:rPr lang="de-DE" sz="2000" dirty="0" err="1" smtClean="0">
                <a:latin typeface="Arial"/>
                <a:cs typeface="Arial"/>
              </a:rPr>
              <a:t>Huonker</a:t>
            </a:r>
            <a:r>
              <a:rPr lang="de-DE" sz="2000" dirty="0" smtClean="0">
                <a:latin typeface="Arial"/>
                <a:cs typeface="Arial"/>
              </a:rPr>
              <a:t>, 2003)</a:t>
            </a:r>
            <a:endParaRPr lang="de-DE" sz="2000" dirty="0">
              <a:latin typeface="Arial"/>
              <a:cs typeface="Arial"/>
            </a:endParaRPr>
          </a:p>
          <a:p>
            <a:endParaRPr lang="de-DE" sz="2000" dirty="0">
              <a:latin typeface="Arial"/>
              <a:cs typeface="Arial"/>
            </a:endParaRPr>
          </a:p>
          <a:p>
            <a:r>
              <a:rPr lang="de-DE" sz="2000" dirty="0" smtClean="0">
                <a:latin typeface="Arial"/>
                <a:cs typeface="Arial"/>
              </a:rPr>
              <a:t>Sie ist die Fortsetzung </a:t>
            </a:r>
            <a:r>
              <a:rPr lang="de-DE" sz="2000" dirty="0" err="1" smtClean="0">
                <a:latin typeface="Arial"/>
                <a:cs typeface="Arial"/>
              </a:rPr>
              <a:t>eugenischer</a:t>
            </a:r>
            <a:r>
              <a:rPr lang="de-DE" sz="2000" dirty="0" smtClean="0">
                <a:latin typeface="Arial"/>
                <a:cs typeface="Arial"/>
              </a:rPr>
              <a:t> </a:t>
            </a:r>
            <a:r>
              <a:rPr lang="de-DE" sz="2000" dirty="0" err="1" smtClean="0">
                <a:latin typeface="Arial"/>
                <a:cs typeface="Arial"/>
              </a:rPr>
              <a:t>Massnahmen</a:t>
            </a:r>
            <a:r>
              <a:rPr lang="de-DE" sz="2000" dirty="0" smtClean="0">
                <a:latin typeface="Arial"/>
                <a:cs typeface="Arial"/>
              </a:rPr>
              <a:t> mit den Mitteln der Biopolitik der Normalisierungsgesellschaft. In deren Zentrum steht das </a:t>
            </a:r>
            <a:r>
              <a:rPr lang="de-DE" sz="2000" b="1" dirty="0" smtClean="0">
                <a:latin typeface="Arial"/>
                <a:cs typeface="Arial"/>
              </a:rPr>
              <a:t>Sexualitätsdispositiv.</a:t>
            </a:r>
            <a:r>
              <a:rPr lang="de-DE" sz="2000" dirty="0" smtClean="0">
                <a:latin typeface="Arial"/>
                <a:cs typeface="Arial"/>
              </a:rPr>
              <a:t> (Foucault, 1977).</a:t>
            </a:r>
          </a:p>
          <a:p>
            <a:endParaRPr lang="de-DE" sz="2000" dirty="0" smtClean="0">
              <a:latin typeface="Arial"/>
              <a:cs typeface="Arial"/>
            </a:endParaRPr>
          </a:p>
          <a:p>
            <a:r>
              <a:rPr lang="de-DE" sz="2000" dirty="0">
                <a:latin typeface="Arial"/>
                <a:cs typeface="Arial"/>
              </a:rPr>
              <a:t>„Sexualität liegt an der Verbindungsstelle zwischen der individuellen </a:t>
            </a:r>
            <a:r>
              <a:rPr lang="de-DE" sz="2000" b="1" dirty="0">
                <a:latin typeface="Arial"/>
                <a:cs typeface="Arial"/>
              </a:rPr>
              <a:t>Disziplinierung</a:t>
            </a:r>
            <a:r>
              <a:rPr lang="de-DE" sz="2000" dirty="0">
                <a:latin typeface="Arial"/>
                <a:cs typeface="Arial"/>
              </a:rPr>
              <a:t> des Körpers und der </a:t>
            </a:r>
            <a:r>
              <a:rPr lang="de-DE" sz="2000" b="1" dirty="0">
                <a:latin typeface="Arial"/>
                <a:cs typeface="Arial"/>
              </a:rPr>
              <a:t>Regulierung</a:t>
            </a:r>
            <a:r>
              <a:rPr lang="de-DE" sz="2000" dirty="0">
                <a:latin typeface="Arial"/>
                <a:cs typeface="Arial"/>
              </a:rPr>
              <a:t> der Bevölkerung. Sexualität ist das Bindeglied zwischen anatomischer Politik und Biopolitik (...) und in dieser Funktion wird sie zu einem erstrangigen politischen Instrument.“ (</a:t>
            </a:r>
            <a:r>
              <a:rPr lang="de-DE" sz="2000" dirty="0" smtClean="0">
                <a:latin typeface="Arial"/>
                <a:cs typeface="Arial"/>
              </a:rPr>
              <a:t>Foucault, 1977)</a:t>
            </a:r>
            <a:endParaRPr lang="de-DE" sz="2000" dirty="0">
              <a:latin typeface="Arial"/>
              <a:cs typeface="Arial"/>
            </a:endParaRPr>
          </a:p>
        </p:txBody>
      </p:sp>
    </p:spTree>
    <p:extLst>
      <p:ext uri="{BB962C8B-B14F-4D97-AF65-F5344CB8AC3E}">
        <p14:creationId xmlns:p14="http://schemas.microsoft.com/office/powerpoint/2010/main" val="3663002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60648"/>
            <a:ext cx="8964488" cy="792088"/>
          </a:xfrm>
        </p:spPr>
        <p:txBody>
          <a:bodyPr>
            <a:normAutofit fontScale="90000"/>
          </a:bodyPr>
          <a:lstStyle/>
          <a:p>
            <a:pPr algn="l"/>
            <a:r>
              <a:rPr lang="de-CH" sz="2400" b="1" dirty="0" smtClean="0">
                <a:latin typeface="Arial" pitchFamily="34" charset="0"/>
                <a:cs typeface="Arial" pitchFamily="34" charset="0"/>
              </a:rPr>
              <a:t/>
            </a:r>
            <a:br>
              <a:rPr lang="de-CH" sz="2400" b="1" dirty="0" smtClean="0">
                <a:latin typeface="Arial" pitchFamily="34" charset="0"/>
                <a:cs typeface="Arial" pitchFamily="34" charset="0"/>
              </a:rPr>
            </a:br>
            <a:r>
              <a:rPr lang="de-CH" sz="2700" b="1" dirty="0" smtClean="0">
                <a:latin typeface="Arial" pitchFamily="34" charset="0"/>
                <a:cs typeface="Arial" pitchFamily="34" charset="0"/>
              </a:rPr>
              <a:t>Paradigmenwechsel: Geschlechtliche Selbstbestimmung 1</a:t>
            </a:r>
            <a:r>
              <a:rPr lang="de-CH" sz="2400" dirty="0" smtClean="0">
                <a:latin typeface="Arial" pitchFamily="34" charset="0"/>
                <a:cs typeface="Arial" pitchFamily="34" charset="0"/>
              </a:rPr>
              <a:t/>
            </a:r>
            <a:br>
              <a:rPr lang="de-CH" sz="2400" dirty="0" smtClean="0">
                <a:latin typeface="Arial" pitchFamily="34" charset="0"/>
                <a:cs typeface="Arial" pitchFamily="34" charset="0"/>
              </a:rPr>
            </a:br>
            <a:endParaRPr lang="de-CH" sz="2400" dirty="0">
              <a:latin typeface="Arial" pitchFamily="34" charset="0"/>
              <a:cs typeface="Arial"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467544" y="980728"/>
            <a:ext cx="8280920" cy="5539978"/>
          </a:xfrm>
          <a:prstGeom prst="rect">
            <a:avLst/>
          </a:prstGeom>
          <a:noFill/>
        </p:spPr>
        <p:txBody>
          <a:bodyPr wrap="square" rtlCol="0">
            <a:spAutoFit/>
          </a:bodyPr>
          <a:lstStyle/>
          <a:p>
            <a:r>
              <a:rPr lang="de-DE" sz="2400" dirty="0" smtClean="0">
                <a:latin typeface="Arial" panose="020B0604020202020204" pitchFamily="34" charset="0"/>
                <a:cs typeface="Arial" panose="020B0604020202020204" pitchFamily="34" charset="0"/>
              </a:rPr>
              <a:t>1. Das </a:t>
            </a:r>
            <a:r>
              <a:rPr lang="de-DE" sz="2400" dirty="0">
                <a:latin typeface="Arial" panose="020B0604020202020204" pitchFamily="34" charset="0"/>
                <a:cs typeface="Arial" panose="020B0604020202020204" pitchFamily="34" charset="0"/>
              </a:rPr>
              <a:t>Recht auf geschlechtliche Selbstbestimmung meint das Recht, </a:t>
            </a:r>
            <a:r>
              <a:rPr lang="de-DE" sz="2400" b="1" dirty="0">
                <a:latin typeface="Arial" panose="020B0604020202020204" pitchFamily="34" charset="0"/>
                <a:cs typeface="Arial" panose="020B0604020202020204" pitchFamily="34" charset="0"/>
              </a:rPr>
              <a:t>Geschlechtsidentität frei zu bestimmen </a:t>
            </a:r>
            <a:r>
              <a:rPr lang="de-DE" sz="2400" dirty="0">
                <a:latin typeface="Arial" panose="020B0604020202020204" pitchFamily="34" charset="0"/>
                <a:cs typeface="Arial" panose="020B0604020202020204" pitchFamily="34" charset="0"/>
              </a:rPr>
              <a:t>und zu leben, sowie das Recht, Körper, Namen und </a:t>
            </a:r>
            <a:r>
              <a:rPr lang="de-DE" sz="2400" dirty="0" smtClean="0">
                <a:latin typeface="Arial" panose="020B0604020202020204" pitchFamily="34" charset="0"/>
                <a:cs typeface="Arial" panose="020B0604020202020204" pitchFamily="34" charset="0"/>
              </a:rPr>
              <a:t>Personen-stand </a:t>
            </a:r>
            <a:r>
              <a:rPr lang="de-DE" sz="2400" dirty="0">
                <a:latin typeface="Arial" panose="020B0604020202020204" pitchFamily="34" charset="0"/>
                <a:cs typeface="Arial" panose="020B0604020202020204" pitchFamily="34" charset="0"/>
              </a:rPr>
              <a:t>daran anzupassen. (Katzer &amp; Voss, 2016</a:t>
            </a:r>
            <a:r>
              <a:rPr lang="de-DE" sz="2400" dirty="0" smtClean="0">
                <a:latin typeface="Arial" panose="020B0604020202020204" pitchFamily="34" charset="0"/>
                <a:cs typeface="Arial" panose="020B0604020202020204" pitchFamily="34" charset="0"/>
              </a:rPr>
              <a:t>)</a:t>
            </a:r>
          </a:p>
          <a:p>
            <a:pPr>
              <a:lnSpc>
                <a:spcPct val="50000"/>
              </a:lnSpc>
            </a:pPr>
            <a:endParaRPr lang="de-DE" sz="2400" dirty="0">
              <a:latin typeface="Arial" panose="020B0604020202020204" pitchFamily="34" charset="0"/>
              <a:cs typeface="Arial" panose="020B0604020202020204" pitchFamily="34" charset="0"/>
            </a:endParaRPr>
          </a:p>
          <a:p>
            <a:r>
              <a:rPr lang="de-CH" sz="2400" dirty="0">
                <a:latin typeface="Arial" panose="020B0604020202020204" pitchFamily="34" charset="0"/>
                <a:cs typeface="Arial" panose="020B0604020202020204" pitchFamily="34" charset="0"/>
              </a:rPr>
              <a:t>2</a:t>
            </a:r>
            <a:r>
              <a:rPr lang="de-CH" sz="2400" dirty="0" smtClean="0">
                <a:latin typeface="Arial" panose="020B0604020202020204" pitchFamily="34" charset="0"/>
                <a:cs typeface="Arial" panose="020B0604020202020204" pitchFamily="34" charset="0"/>
              </a:rPr>
              <a:t>. Die </a:t>
            </a:r>
            <a:r>
              <a:rPr lang="de-CH" sz="2400" dirty="0">
                <a:latin typeface="Arial" panose="020B0604020202020204" pitchFamily="34" charset="0"/>
                <a:cs typeface="Arial" panose="020B0604020202020204" pitchFamily="34" charset="0"/>
              </a:rPr>
              <a:t>derzeitigen „Standards </a:t>
            </a:r>
            <a:r>
              <a:rPr lang="de-CH" sz="2400" dirty="0" err="1">
                <a:latin typeface="Arial" panose="020B0604020202020204" pitchFamily="34" charset="0"/>
                <a:cs typeface="Arial" panose="020B0604020202020204" pitchFamily="34" charset="0"/>
              </a:rPr>
              <a:t>of</a:t>
            </a:r>
            <a:r>
              <a:rPr lang="de-CH" sz="2400" dirty="0">
                <a:latin typeface="Arial" panose="020B0604020202020204" pitchFamily="34" charset="0"/>
                <a:cs typeface="Arial" panose="020B0604020202020204" pitchFamily="34" charset="0"/>
              </a:rPr>
              <a:t> Care“ verstossen gegen die „Europäische </a:t>
            </a:r>
            <a:r>
              <a:rPr lang="de-CH" sz="2400" dirty="0" smtClean="0">
                <a:latin typeface="Arial" panose="020B0604020202020204" pitchFamily="34" charset="0"/>
                <a:cs typeface="Arial" panose="020B0604020202020204" pitchFamily="34" charset="0"/>
              </a:rPr>
              <a:t>Konvention </a:t>
            </a:r>
            <a:r>
              <a:rPr lang="de-CH" sz="2400" dirty="0">
                <a:latin typeface="Arial" panose="020B0604020202020204" pitchFamily="34" charset="0"/>
                <a:cs typeface="Arial" panose="020B0604020202020204" pitchFamily="34" charset="0"/>
              </a:rPr>
              <a:t>zum Schutze der </a:t>
            </a:r>
            <a:r>
              <a:rPr lang="de-CH" sz="2400" b="1" dirty="0" smtClean="0">
                <a:latin typeface="Arial" panose="020B0604020202020204" pitchFamily="34" charset="0"/>
                <a:cs typeface="Arial" panose="020B0604020202020204" pitchFamily="34" charset="0"/>
              </a:rPr>
              <a:t>Menschen-rechte </a:t>
            </a:r>
            <a:r>
              <a:rPr lang="de-CH" sz="2400" dirty="0">
                <a:latin typeface="Arial" panose="020B0604020202020204" pitchFamily="34" charset="0"/>
                <a:cs typeface="Arial" panose="020B0604020202020204" pitchFamily="34" charset="0"/>
              </a:rPr>
              <a:t>und Grundfreiheiten“ (EMRK), welche </a:t>
            </a:r>
            <a:r>
              <a:rPr lang="de-CH" sz="2400" dirty="0" smtClean="0">
                <a:latin typeface="Arial" panose="020B0604020202020204" pitchFamily="34" charset="0"/>
                <a:cs typeface="Arial" panose="020B0604020202020204" pitchFamily="34" charset="0"/>
              </a:rPr>
              <a:t>auch </a:t>
            </a:r>
            <a:r>
              <a:rPr lang="de-CH" sz="2400" dirty="0">
                <a:latin typeface="Arial" panose="020B0604020202020204" pitchFamily="34" charset="0"/>
                <a:cs typeface="Arial" panose="020B0604020202020204" pitchFamily="34" charset="0"/>
              </a:rPr>
              <a:t>das Recht auf geschlechtliche Selbstbestimmung garantiert. </a:t>
            </a:r>
          </a:p>
          <a:p>
            <a:pPr>
              <a:lnSpc>
                <a:spcPct val="50000"/>
              </a:lnSpc>
            </a:pPr>
            <a:endParaRPr lang="de-DE" sz="2400" dirty="0">
              <a:latin typeface="Arial" panose="020B0604020202020204" pitchFamily="34" charset="0"/>
              <a:cs typeface="Arial" panose="020B0604020202020204" pitchFamily="34" charset="0"/>
            </a:endParaRPr>
          </a:p>
          <a:p>
            <a:r>
              <a:rPr lang="de-DE" sz="2400" dirty="0" smtClean="0">
                <a:latin typeface="Arial" panose="020B0604020202020204" pitchFamily="34" charset="0"/>
                <a:cs typeface="Arial" panose="020B0604020202020204" pitchFamily="34" charset="0"/>
              </a:rPr>
              <a:t>3. Aktuelle Standards </a:t>
            </a:r>
            <a:r>
              <a:rPr lang="de-DE" sz="2400" dirty="0">
                <a:latin typeface="Arial" panose="020B0604020202020204" pitchFamily="34" charset="0"/>
                <a:cs typeface="Arial" panose="020B0604020202020204" pitchFamily="34" charset="0"/>
              </a:rPr>
              <a:t>müssen </a:t>
            </a:r>
            <a:r>
              <a:rPr lang="de-DE" sz="2400" dirty="0" smtClean="0">
                <a:latin typeface="Arial" panose="020B0604020202020204" pitchFamily="34" charset="0"/>
                <a:cs typeface="Arial" panose="020B0604020202020204" pitchFamily="34" charset="0"/>
              </a:rPr>
              <a:t>abgeschafft und durch eine in Zusammenarbeit mit Trans-Organisationen geschaffene, sich am Recht auf geschlechtliche </a:t>
            </a:r>
            <a:r>
              <a:rPr lang="de-DE" sz="2400" b="1" dirty="0" smtClean="0">
                <a:latin typeface="Arial" panose="020B0604020202020204" pitchFamily="34" charset="0"/>
                <a:cs typeface="Arial" panose="020B0604020202020204" pitchFamily="34" charset="0"/>
              </a:rPr>
              <a:t>Selbstbestimmung </a:t>
            </a:r>
            <a:r>
              <a:rPr lang="de-DE" sz="2400" dirty="0" smtClean="0">
                <a:latin typeface="Arial" panose="020B0604020202020204" pitchFamily="34" charset="0"/>
                <a:cs typeface="Arial" panose="020B0604020202020204" pitchFamily="34" charset="0"/>
              </a:rPr>
              <a:t>und an individuellen Bedürfnissen orientierende Trans-Gesund-</a:t>
            </a:r>
            <a:r>
              <a:rPr lang="de-DE" sz="2400" dirty="0" err="1" smtClean="0">
                <a:latin typeface="Arial" panose="020B0604020202020204" pitchFamily="34" charset="0"/>
                <a:cs typeface="Arial" panose="020B0604020202020204" pitchFamily="34" charset="0"/>
              </a:rPr>
              <a:t>heitsversorgung</a:t>
            </a:r>
            <a:r>
              <a:rPr lang="de-DE" sz="2400" dirty="0" smtClean="0">
                <a:latin typeface="Arial" panose="020B0604020202020204" pitchFamily="34" charset="0"/>
                <a:cs typeface="Arial" panose="020B0604020202020204" pitchFamily="34" charset="0"/>
              </a:rPr>
              <a:t> ersetzt werden. (Hamm &amp; Sauer, 2014)</a:t>
            </a:r>
          </a:p>
          <a:p>
            <a:pPr>
              <a:lnSpc>
                <a:spcPct val="90000"/>
              </a:lnSpc>
            </a:pPr>
            <a:endParaRPr lang="de-DE" dirty="0">
              <a:latin typeface="Arial" panose="020B0604020202020204" pitchFamily="34" charset="0"/>
              <a:cs typeface="Arial" panose="020B0604020202020204" pitchFamily="34" charset="0"/>
            </a:endParaRPr>
          </a:p>
        </p:txBody>
      </p:sp>
      <p:sp>
        <p:nvSpPr>
          <p:cNvPr id="9" name="Textfeld 8"/>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282808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229600" cy="792088"/>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DE" sz="2700" b="1" dirty="0" smtClean="0">
                <a:solidFill>
                  <a:prstClr val="black"/>
                </a:solidFill>
                <a:latin typeface="Arial" panose="020B0604020202020204" pitchFamily="34" charset="0"/>
                <a:cs typeface="Arial" panose="020B0604020202020204" pitchFamily="34" charset="0"/>
              </a:rPr>
              <a:t>Das Zweigeschlechterdispositiv</a:t>
            </a:r>
            <a:r>
              <a:rPr lang="de-CH" sz="2700" dirty="0" smtClean="0">
                <a:latin typeface="Arial" pitchFamily="34" charset="0"/>
                <a:cs typeface="Arial" pitchFamily="34" charset="0"/>
              </a:rPr>
              <a:t/>
            </a:r>
            <a:br>
              <a:rPr lang="de-CH" sz="2700" dirty="0" smtClean="0">
                <a:latin typeface="Arial" pitchFamily="34" charset="0"/>
                <a:cs typeface="Arial" pitchFamily="34" charset="0"/>
              </a:rPr>
            </a:br>
            <a:endParaRPr lang="de-CH" sz="2700" dirty="0">
              <a:latin typeface="Arial" pitchFamily="34" charset="0"/>
              <a:cs typeface="Arial" pitchFamily="34" charset="0"/>
            </a:endParaRPr>
          </a:p>
        </p:txBody>
      </p:sp>
      <p:sp>
        <p:nvSpPr>
          <p:cNvPr id="3" name="Inhaltsplatzhalter 2"/>
          <p:cNvSpPr>
            <a:spLocks noGrp="1"/>
          </p:cNvSpPr>
          <p:nvPr>
            <p:ph idx="1"/>
          </p:nvPr>
        </p:nvSpPr>
        <p:spPr>
          <a:xfrm>
            <a:off x="541016" y="1700808"/>
            <a:ext cx="8568952" cy="4680520"/>
          </a:xfrm>
        </p:spPr>
        <p:txBody>
          <a:bodyPr>
            <a:normAutofit lnSpcReduction="10000"/>
          </a:bodyPr>
          <a:lstStyle/>
          <a:p>
            <a:pPr marL="0" lvl="0" indent="0" defTabSz="457200">
              <a:buNone/>
            </a:pPr>
            <a:r>
              <a:rPr lang="de-CH" sz="2400" dirty="0">
                <a:solidFill>
                  <a:srgbClr val="000000"/>
                </a:solidFill>
                <a:latin typeface="Arial" panose="020B0604020202020204" pitchFamily="34" charset="0"/>
                <a:cs typeface="Arial" panose="020B0604020202020204" pitchFamily="34" charset="0"/>
              </a:rPr>
              <a:t>1. Es gibt nur zwei Geschlechter.</a:t>
            </a:r>
            <a:endParaRPr lang="de-DE" sz="2400" dirty="0">
              <a:solidFill>
                <a:srgbClr val="000000"/>
              </a:solidFill>
              <a:latin typeface="Arial" panose="020B0604020202020204" pitchFamily="34" charset="0"/>
              <a:cs typeface="Arial" panose="020B0604020202020204" pitchFamily="34" charset="0"/>
            </a:endParaRPr>
          </a:p>
          <a:p>
            <a:pPr marL="0" lvl="0" indent="0" defTabSz="457200">
              <a:buNone/>
            </a:pPr>
            <a:r>
              <a:rPr lang="de-CH" sz="2400" dirty="0">
                <a:solidFill>
                  <a:srgbClr val="000000"/>
                </a:solidFill>
                <a:latin typeface="Arial" panose="020B0604020202020204" pitchFamily="34" charset="0"/>
                <a:cs typeface="Arial" panose="020B0604020202020204" pitchFamily="34" charset="0"/>
              </a:rPr>
              <a:t>2. </a:t>
            </a:r>
            <a:r>
              <a:rPr lang="de-CH" sz="2400" dirty="0" err="1">
                <a:solidFill>
                  <a:srgbClr val="000000"/>
                </a:solidFill>
                <a:latin typeface="Arial" panose="020B0604020202020204" pitchFamily="34" charset="0"/>
                <a:cs typeface="Arial" panose="020B0604020202020204" pitchFamily="34" charset="0"/>
              </a:rPr>
              <a:t>Jede_r</a:t>
            </a:r>
            <a:r>
              <a:rPr lang="de-CH" sz="2400" dirty="0">
                <a:solidFill>
                  <a:srgbClr val="000000"/>
                </a:solidFill>
                <a:latin typeface="Arial" panose="020B0604020202020204" pitchFamily="34" charset="0"/>
                <a:cs typeface="Arial" panose="020B0604020202020204" pitchFamily="34" charset="0"/>
              </a:rPr>
              <a:t> hat nur ein Geschlecht.</a:t>
            </a:r>
            <a:endParaRPr lang="de-DE" sz="2400" dirty="0">
              <a:solidFill>
                <a:srgbClr val="000000"/>
              </a:solidFill>
              <a:latin typeface="Arial" panose="020B0604020202020204" pitchFamily="34" charset="0"/>
              <a:cs typeface="Arial" panose="020B0604020202020204" pitchFamily="34" charset="0"/>
            </a:endParaRPr>
          </a:p>
          <a:p>
            <a:pPr marL="0" lvl="0" indent="0" defTabSz="457200">
              <a:buNone/>
            </a:pPr>
            <a:r>
              <a:rPr lang="de-CH" sz="2400" dirty="0">
                <a:solidFill>
                  <a:srgbClr val="000000"/>
                </a:solidFill>
                <a:latin typeface="Arial" panose="020B0604020202020204" pitchFamily="34" charset="0"/>
                <a:cs typeface="Arial" panose="020B0604020202020204" pitchFamily="34" charset="0"/>
              </a:rPr>
              <a:t>3. Das Geschlecht ist unveränderbar.</a:t>
            </a:r>
            <a:endParaRPr lang="de-DE" sz="2400" dirty="0">
              <a:solidFill>
                <a:srgbClr val="000000"/>
              </a:solidFill>
              <a:latin typeface="Arial" panose="020B0604020202020204" pitchFamily="34" charset="0"/>
              <a:cs typeface="Arial" panose="020B0604020202020204" pitchFamily="34" charset="0"/>
            </a:endParaRPr>
          </a:p>
          <a:p>
            <a:pPr marL="0" lvl="0" indent="0" defTabSz="457200">
              <a:buNone/>
            </a:pPr>
            <a:r>
              <a:rPr lang="de-CH" sz="2400" dirty="0">
                <a:solidFill>
                  <a:srgbClr val="000000"/>
                </a:solidFill>
                <a:latin typeface="Arial" panose="020B0604020202020204" pitchFamily="34" charset="0"/>
                <a:cs typeface="Arial" panose="020B0604020202020204" pitchFamily="34" charset="0"/>
              </a:rPr>
              <a:t>4. Körpergeschlecht und Geschlechtsidentität stimmen überein.</a:t>
            </a:r>
            <a:endParaRPr lang="de-DE" sz="2400" dirty="0">
              <a:solidFill>
                <a:srgbClr val="000000"/>
              </a:solidFill>
              <a:latin typeface="Arial" panose="020B0604020202020204" pitchFamily="34" charset="0"/>
              <a:cs typeface="Arial" panose="020B0604020202020204" pitchFamily="34" charset="0"/>
            </a:endParaRPr>
          </a:p>
          <a:p>
            <a:pPr marL="0" lvl="0" indent="0" defTabSz="457200">
              <a:buNone/>
            </a:pPr>
            <a:r>
              <a:rPr lang="de-CH" sz="2400" dirty="0">
                <a:solidFill>
                  <a:srgbClr val="000000"/>
                </a:solidFill>
                <a:latin typeface="Arial" panose="020B0604020202020204" pitchFamily="34" charset="0"/>
                <a:cs typeface="Arial" panose="020B0604020202020204" pitchFamily="34" charset="0"/>
              </a:rPr>
              <a:t>5. Geschlechtswechsel ist nur als temporäres Ritual akzeptabel</a:t>
            </a:r>
            <a:r>
              <a:rPr lang="de-CH" sz="2400" dirty="0" smtClean="0">
                <a:solidFill>
                  <a:srgbClr val="000000"/>
                </a:solidFill>
                <a:latin typeface="Arial" panose="020B0604020202020204" pitchFamily="34" charset="0"/>
                <a:cs typeface="Arial" panose="020B0604020202020204" pitchFamily="34" charset="0"/>
              </a:rPr>
              <a:t>.</a:t>
            </a:r>
            <a:endParaRPr lang="de-CH" sz="2400" dirty="0">
              <a:solidFill>
                <a:srgbClr val="000000"/>
              </a:solidFill>
              <a:latin typeface="Arial" panose="020B0604020202020204" pitchFamily="34" charset="0"/>
              <a:cs typeface="Arial" panose="020B0604020202020204" pitchFamily="34" charset="0"/>
            </a:endParaRPr>
          </a:p>
          <a:p>
            <a:pPr marL="0" lvl="0" indent="0" defTabSz="457200">
              <a:buNone/>
            </a:pPr>
            <a:r>
              <a:rPr lang="de-CH" sz="2400" dirty="0">
                <a:solidFill>
                  <a:srgbClr val="000000"/>
                </a:solidFill>
                <a:latin typeface="Arial" panose="020B0604020202020204" pitchFamily="34" charset="0"/>
                <a:cs typeface="Arial" panose="020B0604020202020204" pitchFamily="34" charset="0"/>
              </a:rPr>
              <a:t>6. Genitalien sind die essenziellen Indizien des Geschlechts.</a:t>
            </a:r>
            <a:endParaRPr lang="de-DE" sz="2400" dirty="0">
              <a:solidFill>
                <a:srgbClr val="000000"/>
              </a:solidFill>
              <a:latin typeface="Arial" panose="020B0604020202020204" pitchFamily="34" charset="0"/>
              <a:cs typeface="Arial" panose="020B0604020202020204" pitchFamily="34" charset="0"/>
            </a:endParaRPr>
          </a:p>
          <a:p>
            <a:pPr marL="0" lvl="0" indent="0" defTabSz="457200">
              <a:buNone/>
            </a:pPr>
            <a:r>
              <a:rPr lang="de-CH" sz="2400" dirty="0">
                <a:solidFill>
                  <a:srgbClr val="000000"/>
                </a:solidFill>
                <a:latin typeface="Arial" panose="020B0604020202020204" pitchFamily="34" charset="0"/>
                <a:cs typeface="Arial" panose="020B0604020202020204" pitchFamily="34" charset="0"/>
              </a:rPr>
              <a:t>7. Jede Person muss einem Geschlecht zuzuordnen sein.</a:t>
            </a:r>
            <a:endParaRPr lang="de-DE" sz="2400" dirty="0">
              <a:solidFill>
                <a:srgbClr val="000000"/>
              </a:solidFill>
              <a:latin typeface="Arial" panose="020B0604020202020204" pitchFamily="34" charset="0"/>
              <a:cs typeface="Arial" panose="020B0604020202020204" pitchFamily="34" charset="0"/>
            </a:endParaRPr>
          </a:p>
          <a:p>
            <a:pPr marL="0" lvl="0" indent="0" defTabSz="457200">
              <a:buNone/>
            </a:pPr>
            <a:r>
              <a:rPr lang="de-CH" sz="2400" dirty="0">
                <a:solidFill>
                  <a:srgbClr val="000000"/>
                </a:solidFill>
                <a:latin typeface="Arial" panose="020B0604020202020204" pitchFamily="34" charset="0"/>
                <a:cs typeface="Arial" panose="020B0604020202020204" pitchFamily="34" charset="0"/>
              </a:rPr>
              <a:t>8. Die Dichotomie </a:t>
            </a:r>
            <a:r>
              <a:rPr lang="de-CH" sz="2400" dirty="0" smtClean="0">
                <a:solidFill>
                  <a:srgbClr val="000000"/>
                </a:solidFill>
                <a:latin typeface="Arial" panose="020B0604020202020204" pitchFamily="34" charset="0"/>
                <a:cs typeface="Arial" panose="020B0604020202020204" pitchFamily="34" charset="0"/>
              </a:rPr>
              <a:t>männlich/weiblich ist </a:t>
            </a:r>
            <a:r>
              <a:rPr lang="de-CH" sz="2400" dirty="0">
                <a:solidFill>
                  <a:srgbClr val="000000"/>
                </a:solidFill>
                <a:latin typeface="Arial" panose="020B0604020202020204" pitchFamily="34" charset="0"/>
                <a:cs typeface="Arial" panose="020B0604020202020204" pitchFamily="34" charset="0"/>
              </a:rPr>
              <a:t>natürlich.</a:t>
            </a:r>
            <a:endParaRPr lang="de-DE" sz="2400" dirty="0">
              <a:solidFill>
                <a:srgbClr val="000000"/>
              </a:solidFill>
              <a:latin typeface="Arial" panose="020B0604020202020204" pitchFamily="34" charset="0"/>
              <a:cs typeface="Arial" panose="020B0604020202020204" pitchFamily="34" charset="0"/>
            </a:endParaRPr>
          </a:p>
          <a:p>
            <a:pPr marL="0" lvl="0" indent="0" defTabSz="457200">
              <a:spcBef>
                <a:spcPts val="0"/>
              </a:spcBef>
              <a:buNone/>
            </a:pPr>
            <a:endParaRPr lang="de-DE" sz="2400" dirty="0" smtClean="0">
              <a:solidFill>
                <a:prstClr val="black"/>
              </a:solidFill>
              <a:latin typeface="Arial" panose="020B0604020202020204" pitchFamily="34" charset="0"/>
              <a:cs typeface="Arial" panose="020B0604020202020204" pitchFamily="34" charset="0"/>
            </a:endParaRPr>
          </a:p>
          <a:p>
            <a:pPr marL="0" lvl="0" indent="0" defTabSz="457200">
              <a:spcBef>
                <a:spcPts val="0"/>
              </a:spcBef>
              <a:buNone/>
            </a:pPr>
            <a:r>
              <a:rPr lang="de-DE" sz="2400" dirty="0">
                <a:solidFill>
                  <a:prstClr val="black"/>
                </a:solidFill>
                <a:latin typeface="Arial" panose="020B0604020202020204" pitchFamily="34" charset="0"/>
                <a:cs typeface="Arial" panose="020B0604020202020204" pitchFamily="34" charset="0"/>
              </a:rPr>
              <a:t>	</a:t>
            </a:r>
            <a:r>
              <a:rPr lang="de-DE" sz="2400" dirty="0" smtClean="0">
                <a:solidFill>
                  <a:prstClr val="black"/>
                </a:solidFill>
                <a:latin typeface="Arial" panose="020B0604020202020204" pitchFamily="34" charset="0"/>
                <a:cs typeface="Arial" panose="020B0604020202020204" pitchFamily="34" charset="0"/>
              </a:rPr>
              <a:t>										(Schweizer, 2012)</a:t>
            </a:r>
            <a:endParaRPr lang="de-DE" sz="2400" dirty="0">
              <a:solidFill>
                <a:prstClr val="black"/>
              </a:solidFill>
              <a:latin typeface="Arial" panose="020B0604020202020204" pitchFamily="34" charset="0"/>
              <a:cs typeface="Arial" panose="020B0604020202020204" pitchFamily="34" charset="0"/>
            </a:endParaRPr>
          </a:p>
          <a:p>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5713" y="260648"/>
            <a:ext cx="1622453" cy="1268045"/>
          </a:xfrm>
          <a:prstGeom prst="rect">
            <a:avLst/>
          </a:prstGeom>
        </p:spPr>
      </p:pic>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C:\Users\mb\Desktop\imagesW2FEBU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57" y="116632"/>
            <a:ext cx="3427580"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feld 8"/>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3501269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964488" cy="792088"/>
          </a:xfrm>
        </p:spPr>
        <p:txBody>
          <a:bodyPr>
            <a:normAutofit fontScale="90000"/>
          </a:bodyPr>
          <a:lstStyle/>
          <a:p>
            <a:pPr algn="l"/>
            <a:r>
              <a:rPr lang="de-CH" sz="2400" b="1" dirty="0" smtClean="0">
                <a:latin typeface="Arial" pitchFamily="34" charset="0"/>
                <a:cs typeface="Arial" pitchFamily="34" charset="0"/>
              </a:rPr>
              <a:t/>
            </a:r>
            <a:br>
              <a:rPr lang="de-CH" sz="2400" b="1" dirty="0" smtClean="0">
                <a:latin typeface="Arial" pitchFamily="34" charset="0"/>
                <a:cs typeface="Arial" pitchFamily="34" charset="0"/>
              </a:rPr>
            </a:br>
            <a:r>
              <a:rPr lang="de-CH" sz="2700" b="1" dirty="0" smtClean="0">
                <a:latin typeface="Arial" pitchFamily="34" charset="0"/>
                <a:cs typeface="Arial" pitchFamily="34" charset="0"/>
              </a:rPr>
              <a:t>Paradigmenwechsel</a:t>
            </a:r>
            <a:r>
              <a:rPr lang="de-CH" sz="2700" b="1" dirty="0">
                <a:latin typeface="Arial" pitchFamily="34" charset="0"/>
                <a:cs typeface="Arial" pitchFamily="34" charset="0"/>
              </a:rPr>
              <a:t>: </a:t>
            </a:r>
            <a:r>
              <a:rPr lang="de-CH" sz="2700" b="1" dirty="0" smtClean="0">
                <a:latin typeface="Arial" pitchFamily="34" charset="0"/>
                <a:cs typeface="Arial" pitchFamily="34" charset="0"/>
              </a:rPr>
              <a:t/>
            </a:r>
            <a:br>
              <a:rPr lang="de-CH" sz="2700" b="1" dirty="0" smtClean="0">
                <a:latin typeface="Arial" pitchFamily="34" charset="0"/>
                <a:cs typeface="Arial" pitchFamily="34" charset="0"/>
              </a:rPr>
            </a:br>
            <a:r>
              <a:rPr lang="de-CH" sz="2700" b="1" dirty="0" smtClean="0">
                <a:latin typeface="Arial" pitchFamily="34" charset="0"/>
                <a:cs typeface="Arial" pitchFamily="34" charset="0"/>
              </a:rPr>
              <a:t>Geschlechtliche Selbstbestimmung 2 </a:t>
            </a:r>
            <a:r>
              <a:rPr lang="de-CH" sz="2400" dirty="0" smtClean="0">
                <a:latin typeface="Arial" pitchFamily="34" charset="0"/>
                <a:cs typeface="Arial" pitchFamily="34" charset="0"/>
              </a:rPr>
              <a:t/>
            </a:r>
            <a:br>
              <a:rPr lang="de-CH" sz="2400" dirty="0" smtClean="0">
                <a:latin typeface="Arial" pitchFamily="34" charset="0"/>
                <a:cs typeface="Arial" pitchFamily="34" charset="0"/>
              </a:rPr>
            </a:br>
            <a:endParaRPr lang="de-CH" sz="2400" dirty="0">
              <a:latin typeface="Arial" pitchFamily="34" charset="0"/>
              <a:cs typeface="Arial"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467544" y="1484784"/>
            <a:ext cx="8496944" cy="4154983"/>
          </a:xfrm>
          <a:prstGeom prst="rect">
            <a:avLst/>
          </a:prstGeom>
          <a:noFill/>
        </p:spPr>
        <p:txBody>
          <a:bodyPr wrap="square" rtlCol="0">
            <a:spAutoFit/>
          </a:bodyPr>
          <a:lstStyle/>
          <a:p>
            <a:r>
              <a:rPr lang="de-CH" sz="2400" dirty="0" smtClean="0">
                <a:latin typeface="Arial" pitchFamily="34" charset="0"/>
                <a:cs typeface="Arial" pitchFamily="34" charset="0"/>
              </a:rPr>
              <a:t>4. Statt </a:t>
            </a:r>
            <a:r>
              <a:rPr lang="de-CH" sz="2400" dirty="0">
                <a:latin typeface="Arial" pitchFamily="34" charset="0"/>
                <a:cs typeface="Arial" pitchFamily="34" charset="0"/>
              </a:rPr>
              <a:t>stigmatisierender, abwehrender </a:t>
            </a:r>
            <a:r>
              <a:rPr lang="de-CH" sz="2400" dirty="0" smtClean="0">
                <a:latin typeface="Arial" pitchFamily="34" charset="0"/>
                <a:cs typeface="Arial" pitchFamily="34" charset="0"/>
              </a:rPr>
              <a:t>und </a:t>
            </a:r>
            <a:r>
              <a:rPr lang="de-CH" sz="2400" dirty="0">
                <a:latin typeface="Arial" pitchFamily="34" charset="0"/>
                <a:cs typeface="Arial" pitchFamily="34" charset="0"/>
              </a:rPr>
              <a:t>abwertender </a:t>
            </a:r>
            <a:r>
              <a:rPr lang="de-CH" sz="2400" dirty="0" err="1" smtClean="0">
                <a:latin typeface="Arial" pitchFamily="34" charset="0"/>
                <a:cs typeface="Arial" pitchFamily="34" charset="0"/>
              </a:rPr>
              <a:t>Pathologisierung</a:t>
            </a:r>
            <a:r>
              <a:rPr lang="de-CH" sz="2400" dirty="0" smtClean="0">
                <a:latin typeface="Arial" pitchFamily="34" charset="0"/>
                <a:cs typeface="Arial" pitchFamily="34" charset="0"/>
              </a:rPr>
              <a:t> </a:t>
            </a:r>
            <a:r>
              <a:rPr lang="de-CH" sz="2400" dirty="0">
                <a:latin typeface="Arial" pitchFamily="34" charset="0"/>
                <a:cs typeface="Arial" pitchFamily="34" charset="0"/>
              </a:rPr>
              <a:t>müssen die medizinischen</a:t>
            </a:r>
            <a:r>
              <a:rPr lang="de-CH" sz="2400" dirty="0" smtClean="0">
                <a:latin typeface="Arial" pitchFamily="34" charset="0"/>
                <a:cs typeface="Arial" pitchFamily="34" charset="0"/>
              </a:rPr>
              <a:t>, </a:t>
            </a:r>
            <a:r>
              <a:rPr lang="de-CH" sz="2400" dirty="0" err="1" smtClean="0">
                <a:latin typeface="Arial" pitchFamily="34" charset="0"/>
                <a:cs typeface="Arial" pitchFamily="34" charset="0"/>
              </a:rPr>
              <a:t>psychologi-schen</a:t>
            </a:r>
            <a:r>
              <a:rPr lang="de-CH" sz="2400" dirty="0" smtClean="0">
                <a:latin typeface="Arial" pitchFamily="34" charset="0"/>
                <a:cs typeface="Arial" pitchFamily="34" charset="0"/>
              </a:rPr>
              <a:t> </a:t>
            </a:r>
            <a:r>
              <a:rPr lang="de-CH" sz="2400" dirty="0">
                <a:latin typeface="Arial" pitchFamily="34" charset="0"/>
                <a:cs typeface="Arial" pitchFamily="34" charset="0"/>
              </a:rPr>
              <a:t>und psychotherapeutischen </a:t>
            </a:r>
            <a:r>
              <a:rPr lang="de-CH" sz="2400" b="1" dirty="0">
                <a:latin typeface="Arial" pitchFamily="34" charset="0"/>
                <a:cs typeface="Arial" pitchFamily="34" charset="0"/>
              </a:rPr>
              <a:t>Werthaltungen</a:t>
            </a:r>
            <a:r>
              <a:rPr lang="de-CH" sz="2400" dirty="0">
                <a:latin typeface="Arial" pitchFamily="34" charset="0"/>
                <a:cs typeface="Arial" pitchFamily="34" charset="0"/>
              </a:rPr>
              <a:t> und Herangehensweisen inklusive Beratungs- und </a:t>
            </a:r>
            <a:r>
              <a:rPr lang="de-CH" sz="2400" dirty="0" smtClean="0">
                <a:latin typeface="Arial" pitchFamily="34" charset="0"/>
                <a:cs typeface="Arial" pitchFamily="34" charset="0"/>
              </a:rPr>
              <a:t>Therapie-konzepte </a:t>
            </a:r>
            <a:r>
              <a:rPr lang="de-CH" sz="2400" dirty="0">
                <a:latin typeface="Arial" pitchFamily="34" charset="0"/>
                <a:cs typeface="Arial" pitchFamily="34" charset="0"/>
              </a:rPr>
              <a:t>überprüft werden. </a:t>
            </a:r>
            <a:endParaRPr lang="de-DE" sz="2400" dirty="0" smtClean="0">
              <a:latin typeface="Arial" panose="020B0604020202020204" pitchFamily="34" charset="0"/>
              <a:cs typeface="Arial" panose="020B0604020202020204" pitchFamily="34" charset="0"/>
            </a:endParaRPr>
          </a:p>
          <a:p>
            <a:endParaRPr lang="de-DE" sz="2400" dirty="0" smtClean="0">
              <a:latin typeface="Arial" panose="020B0604020202020204" pitchFamily="34" charset="0"/>
              <a:cs typeface="Arial" panose="020B0604020202020204" pitchFamily="34" charset="0"/>
            </a:endParaRPr>
          </a:p>
          <a:p>
            <a:r>
              <a:rPr lang="de-DE" sz="2400" dirty="0" smtClean="0">
                <a:latin typeface="Arial" panose="020B0604020202020204" pitchFamily="34" charset="0"/>
                <a:cs typeface="Arial" panose="020B0604020202020204" pitchFamily="34" charset="0"/>
              </a:rPr>
              <a:t>5. Haltungen </a:t>
            </a:r>
            <a:r>
              <a:rPr lang="de-DE" sz="2400" dirty="0">
                <a:latin typeface="Arial" panose="020B0604020202020204" pitchFamily="34" charset="0"/>
                <a:cs typeface="Arial" panose="020B0604020202020204" pitchFamily="34" charset="0"/>
              </a:rPr>
              <a:t>zu </a:t>
            </a:r>
            <a:r>
              <a:rPr lang="de-DE" sz="2400" b="1" dirty="0">
                <a:latin typeface="Arial" panose="020B0604020202020204" pitchFamily="34" charset="0"/>
                <a:cs typeface="Arial" panose="020B0604020202020204" pitchFamily="34" charset="0"/>
              </a:rPr>
              <a:t>Heteronormativität</a:t>
            </a:r>
            <a:r>
              <a:rPr lang="de-DE" sz="2400" dirty="0">
                <a:latin typeface="Arial" panose="020B0604020202020204" pitchFamily="34" charset="0"/>
                <a:cs typeface="Arial" panose="020B0604020202020204" pitchFamily="34" charset="0"/>
              </a:rPr>
              <a:t> und -</a:t>
            </a:r>
            <a:r>
              <a:rPr lang="de-DE" sz="2400" dirty="0" smtClean="0">
                <a:latin typeface="Arial" panose="020B0604020202020204" pitchFamily="34" charset="0"/>
                <a:cs typeface="Arial" panose="020B0604020202020204" pitchFamily="34" charset="0"/>
              </a:rPr>
              <a:t>sexismus</a:t>
            </a:r>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inter-</a:t>
            </a:r>
            <a:r>
              <a:rPr lang="de-DE" sz="2400" dirty="0" err="1" smtClean="0">
                <a:latin typeface="Arial" panose="020B0604020202020204" pitchFamily="34" charset="0"/>
                <a:cs typeface="Arial" panose="020B0604020202020204" pitchFamily="34" charset="0"/>
              </a:rPr>
              <a:t>nalisierter</a:t>
            </a:r>
            <a:r>
              <a:rPr lang="de-DE" sz="2400" dirty="0" smtClean="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Trans- und Homophobie, </a:t>
            </a:r>
            <a:r>
              <a:rPr lang="de-DE" sz="2400" dirty="0" err="1" smtClean="0">
                <a:latin typeface="Arial" panose="020B0604020202020204" pitchFamily="34" charset="0"/>
                <a:cs typeface="Arial" panose="020B0604020202020204" pitchFamily="34" charset="0"/>
              </a:rPr>
              <a:t>cis</a:t>
            </a:r>
            <a:r>
              <a:rPr lang="de-DE" sz="2400" dirty="0">
                <a:latin typeface="Arial" panose="020B0604020202020204" pitchFamily="34" charset="0"/>
                <a:cs typeface="Arial" panose="020B0604020202020204" pitchFamily="34" charset="0"/>
              </a:rPr>
              <a:t>-kultureller </a:t>
            </a:r>
            <a:r>
              <a:rPr lang="de-DE" sz="2400" dirty="0" smtClean="0">
                <a:latin typeface="Arial" panose="020B0604020202020204" pitchFamily="34" charset="0"/>
                <a:cs typeface="Arial" panose="020B0604020202020204" pitchFamily="34" charset="0"/>
              </a:rPr>
              <a:t>Zwei-geschlechtlichkeit</a:t>
            </a:r>
            <a:r>
              <a:rPr lang="de-DE" sz="2400" dirty="0">
                <a:latin typeface="Arial" panose="020B0604020202020204" pitchFamily="34" charset="0"/>
                <a:cs typeface="Arial" panose="020B0604020202020204" pitchFamily="34" charset="0"/>
              </a:rPr>
              <a:t>, der Vielfalt an </a:t>
            </a:r>
            <a:r>
              <a:rPr lang="de-DE" sz="2400" dirty="0" smtClean="0">
                <a:latin typeface="Arial" panose="020B0604020202020204" pitchFamily="34" charset="0"/>
                <a:cs typeface="Arial" panose="020B0604020202020204" pitchFamily="34" charset="0"/>
              </a:rPr>
              <a:t>Geschlechtsidentitäten   und </a:t>
            </a:r>
            <a:r>
              <a:rPr lang="de-DE" sz="2400" dirty="0">
                <a:latin typeface="Arial" panose="020B0604020202020204" pitchFamily="34" charset="0"/>
                <a:cs typeface="Arial" panose="020B0604020202020204" pitchFamily="34" charset="0"/>
              </a:rPr>
              <a:t>individuellen </a:t>
            </a:r>
            <a:r>
              <a:rPr lang="de-DE" sz="2400" dirty="0" smtClean="0">
                <a:latin typeface="Arial" panose="020B0604020202020204" pitchFamily="34" charset="0"/>
                <a:cs typeface="Arial" panose="020B0604020202020204" pitchFamily="34" charset="0"/>
              </a:rPr>
              <a:t>Geschlechtsentwürfen müssen bewusst </a:t>
            </a:r>
            <a:r>
              <a:rPr lang="de-DE" sz="2400" dirty="0">
                <a:latin typeface="Arial" panose="020B0604020202020204" pitchFamily="34" charset="0"/>
                <a:cs typeface="Arial" panose="020B0604020202020204" pitchFamily="34" charset="0"/>
              </a:rPr>
              <a:t>gemacht </a:t>
            </a:r>
            <a:r>
              <a:rPr lang="de-DE" sz="2400" dirty="0" smtClean="0">
                <a:latin typeface="Arial" panose="020B0604020202020204" pitchFamily="34" charset="0"/>
                <a:cs typeface="Arial" panose="020B0604020202020204" pitchFamily="34" charset="0"/>
              </a:rPr>
              <a:t>und kritisch reflektiert werden</a:t>
            </a:r>
            <a:r>
              <a:rPr lang="de-DE" sz="2400" dirty="0">
                <a:latin typeface="Arial" panose="020B0604020202020204" pitchFamily="34" charset="0"/>
                <a:cs typeface="Arial" panose="020B0604020202020204" pitchFamily="34" charset="0"/>
              </a:rPr>
              <a:t>.</a:t>
            </a:r>
          </a:p>
        </p:txBody>
      </p:sp>
      <p:sp>
        <p:nvSpPr>
          <p:cNvPr id="9" name="Textfeld 8"/>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3393050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68760"/>
            <a:ext cx="8352928" cy="4968552"/>
          </a:xfrm>
        </p:spPr>
        <p:txBody>
          <a:bodyPr>
            <a:normAutofit fontScale="90000"/>
          </a:bodyPr>
          <a:lstStyle/>
          <a:p>
            <a:pPr algn="l"/>
            <a:r>
              <a:rPr lang="de-CH" sz="2700" dirty="0" smtClean="0">
                <a:latin typeface="Arial" panose="020B0604020202020204" pitchFamily="34" charset="0"/>
                <a:cs typeface="Arial" panose="020B0604020202020204" pitchFamily="34" charset="0"/>
              </a:rPr>
              <a:t>6. Die </a:t>
            </a:r>
            <a:r>
              <a:rPr lang="de-CH" sz="2700" dirty="0">
                <a:latin typeface="Arial" panose="020B0604020202020204" pitchFamily="34" charset="0"/>
                <a:cs typeface="Arial" panose="020B0604020202020204" pitchFamily="34" charset="0"/>
              </a:rPr>
              <a:t>universitären</a:t>
            </a:r>
            <a:r>
              <a:rPr lang="de-CH" sz="2700" b="1" dirty="0">
                <a:latin typeface="Arial" panose="020B0604020202020204" pitchFamily="34" charset="0"/>
                <a:cs typeface="Arial" panose="020B0604020202020204" pitchFamily="34" charset="0"/>
              </a:rPr>
              <a:t> Ausbildungen </a:t>
            </a:r>
            <a:r>
              <a:rPr lang="de-CH" sz="2700" dirty="0">
                <a:latin typeface="Arial" panose="020B0604020202020204" pitchFamily="34" charset="0"/>
                <a:cs typeface="Arial" panose="020B0604020202020204" pitchFamily="34" charset="0"/>
              </a:rPr>
              <a:t>von </a:t>
            </a:r>
            <a:r>
              <a:rPr lang="de-CH" sz="2700" dirty="0" err="1" smtClean="0">
                <a:latin typeface="Arial" panose="020B0604020202020204" pitchFamily="34" charset="0"/>
                <a:cs typeface="Arial" panose="020B0604020202020204" pitchFamily="34" charset="0"/>
              </a:rPr>
              <a:t>Psycholog_innen</a:t>
            </a:r>
            <a:r>
              <a:rPr lang="de-CH" sz="2700" dirty="0" smtClean="0">
                <a:latin typeface="Arial" panose="020B0604020202020204" pitchFamily="34" charset="0"/>
                <a:cs typeface="Arial" panose="020B0604020202020204" pitchFamily="34" charset="0"/>
              </a:rPr>
              <a:t> und </a:t>
            </a:r>
            <a:r>
              <a:rPr lang="de-CH" sz="2700" dirty="0" err="1" smtClean="0">
                <a:latin typeface="Arial" panose="020B0604020202020204" pitchFamily="34" charset="0"/>
                <a:cs typeface="Arial" panose="020B0604020202020204" pitchFamily="34" charset="0"/>
              </a:rPr>
              <a:t>Mediziner_innen</a:t>
            </a:r>
            <a:r>
              <a:rPr lang="de-CH" sz="2700" dirty="0">
                <a:latin typeface="Arial" panose="020B0604020202020204" pitchFamily="34" charset="0"/>
                <a:cs typeface="Arial" panose="020B0604020202020204" pitchFamily="34" charset="0"/>
              </a:rPr>
              <a:t>, die </a:t>
            </a:r>
            <a:r>
              <a:rPr lang="de-CH" sz="2700" b="1" dirty="0">
                <a:latin typeface="Arial" panose="020B0604020202020204" pitchFamily="34" charset="0"/>
                <a:cs typeface="Arial" panose="020B0604020202020204" pitchFamily="34" charset="0"/>
              </a:rPr>
              <a:t>Curricula</a:t>
            </a:r>
            <a:r>
              <a:rPr lang="de-CH" sz="2700" dirty="0">
                <a:latin typeface="Arial" panose="020B0604020202020204" pitchFamily="34" charset="0"/>
                <a:cs typeface="Arial" panose="020B0604020202020204" pitchFamily="34" charset="0"/>
              </a:rPr>
              <a:t> </a:t>
            </a:r>
            <a:r>
              <a:rPr lang="de-CH" sz="2700" dirty="0" smtClean="0">
                <a:latin typeface="Arial" panose="020B0604020202020204" pitchFamily="34" charset="0"/>
                <a:cs typeface="Arial" panose="020B0604020202020204" pitchFamily="34" charset="0"/>
              </a:rPr>
              <a:t>der </a:t>
            </a:r>
            <a:r>
              <a:rPr lang="de-CH" sz="2700" dirty="0" err="1" smtClean="0">
                <a:latin typeface="Arial" panose="020B0604020202020204" pitchFamily="34" charset="0"/>
                <a:cs typeface="Arial" panose="020B0604020202020204" pitchFamily="34" charset="0"/>
              </a:rPr>
              <a:t>psychotherapeuti-schen</a:t>
            </a:r>
            <a:r>
              <a:rPr lang="de-CH" sz="2700" dirty="0" smtClean="0">
                <a:latin typeface="Arial" panose="020B0604020202020204" pitchFamily="34" charset="0"/>
                <a:cs typeface="Arial" panose="020B0604020202020204" pitchFamily="34" charset="0"/>
              </a:rPr>
              <a:t> </a:t>
            </a:r>
            <a:r>
              <a:rPr lang="de-CH" sz="2700" dirty="0">
                <a:latin typeface="Arial" panose="020B0604020202020204" pitchFamily="34" charset="0"/>
                <a:cs typeface="Arial" panose="020B0604020202020204" pitchFamily="34" charset="0"/>
              </a:rPr>
              <a:t>Schulen sowie alle in der </a:t>
            </a:r>
            <a:r>
              <a:rPr lang="de-CH" sz="2700" b="1" dirty="0" smtClean="0">
                <a:latin typeface="Arial" panose="020B0604020202020204" pitchFamily="34" charset="0"/>
                <a:cs typeface="Arial" panose="020B0604020202020204" pitchFamily="34" charset="0"/>
              </a:rPr>
              <a:t>Gesundheitsversorgung</a:t>
            </a:r>
            <a:r>
              <a:rPr lang="de-CH" sz="2700" dirty="0" smtClean="0">
                <a:latin typeface="Arial" panose="020B0604020202020204" pitchFamily="34" charset="0"/>
                <a:cs typeface="Arial" panose="020B0604020202020204" pitchFamily="34" charset="0"/>
              </a:rPr>
              <a:t> von </a:t>
            </a:r>
            <a:r>
              <a:rPr lang="de-CH" sz="2700" dirty="0" err="1" smtClean="0">
                <a:latin typeface="Arial" panose="020B0604020202020204" pitchFamily="34" charset="0"/>
                <a:cs typeface="Arial" panose="020B0604020202020204" pitchFamily="34" charset="0"/>
              </a:rPr>
              <a:t>trans</a:t>
            </a:r>
            <a:r>
              <a:rPr lang="de-CH" sz="2700" dirty="0" smtClean="0">
                <a:latin typeface="Arial" panose="020B0604020202020204" pitchFamily="34" charset="0"/>
                <a:cs typeface="Arial" panose="020B0604020202020204" pitchFamily="34" charset="0"/>
              </a:rPr>
              <a:t> </a:t>
            </a:r>
            <a:r>
              <a:rPr lang="de-CH" sz="2700" dirty="0">
                <a:latin typeface="Arial" panose="020B0604020202020204" pitchFamily="34" charset="0"/>
                <a:cs typeface="Arial" panose="020B0604020202020204" pitchFamily="34" charset="0"/>
              </a:rPr>
              <a:t>Menschen involvierten Fachpersonen </a:t>
            </a:r>
            <a:r>
              <a:rPr lang="de-CH" sz="2700" dirty="0" smtClean="0">
                <a:latin typeface="Arial" panose="020B0604020202020204" pitchFamily="34" charset="0"/>
                <a:cs typeface="Arial" panose="020B0604020202020204" pitchFamily="34" charset="0"/>
              </a:rPr>
              <a:t>müssen um geschlechtliche Vielfalt erweitert werden.</a:t>
            </a:r>
            <a:br>
              <a:rPr lang="de-CH" sz="2700" dirty="0" smtClean="0">
                <a:latin typeface="Arial" panose="020B0604020202020204" pitchFamily="34" charset="0"/>
                <a:cs typeface="Arial" panose="020B0604020202020204" pitchFamily="34" charset="0"/>
              </a:rPr>
            </a:br>
            <a:r>
              <a:rPr lang="de-CH" sz="2700" dirty="0">
                <a:latin typeface="Arial" panose="020B0604020202020204" pitchFamily="34" charset="0"/>
                <a:cs typeface="Arial" panose="020B0604020202020204" pitchFamily="34" charset="0"/>
              </a:rPr>
              <a:t/>
            </a:r>
            <a:br>
              <a:rPr lang="de-CH" sz="2700" dirty="0">
                <a:latin typeface="Arial" panose="020B0604020202020204" pitchFamily="34" charset="0"/>
                <a:cs typeface="Arial" panose="020B0604020202020204" pitchFamily="34" charset="0"/>
              </a:rPr>
            </a:br>
            <a:r>
              <a:rPr lang="de-CH" sz="2700" dirty="0" smtClean="0">
                <a:latin typeface="Arial" panose="020B0604020202020204" pitchFamily="34" charset="0"/>
                <a:cs typeface="Arial" panose="020B0604020202020204" pitchFamily="34" charset="0"/>
              </a:rPr>
              <a:t>7. </a:t>
            </a:r>
            <a:r>
              <a:rPr lang="de-CH" sz="2700" b="1" dirty="0" smtClean="0">
                <a:latin typeface="Arial" panose="020B0604020202020204" pitchFamily="34" charset="0"/>
                <a:cs typeface="Arial" panose="020B0604020202020204" pitchFamily="34" charset="0"/>
              </a:rPr>
              <a:t>Grundlagenwissen</a:t>
            </a:r>
            <a:r>
              <a:rPr lang="de-CH" sz="2700" dirty="0" smtClean="0">
                <a:latin typeface="Arial" panose="020B0604020202020204" pitchFamily="34" charset="0"/>
                <a:cs typeface="Arial" panose="020B0604020202020204" pitchFamily="34" charset="0"/>
              </a:rPr>
              <a:t> zu Varianten </a:t>
            </a:r>
            <a:r>
              <a:rPr lang="de-CH" sz="2700" dirty="0">
                <a:latin typeface="Arial" panose="020B0604020202020204" pitchFamily="34" charset="0"/>
                <a:cs typeface="Arial" panose="020B0604020202020204" pitchFamily="34" charset="0"/>
              </a:rPr>
              <a:t>in der </a:t>
            </a:r>
            <a:r>
              <a:rPr lang="de-CH" sz="2700" dirty="0" smtClean="0">
                <a:latin typeface="Arial" panose="020B0604020202020204" pitchFamily="34" charset="0"/>
                <a:cs typeface="Arial" panose="020B0604020202020204" pitchFamily="34" charset="0"/>
              </a:rPr>
              <a:t>Geschlechts-entwicklung</a:t>
            </a:r>
            <a:r>
              <a:rPr lang="de-CH" sz="2700" dirty="0">
                <a:latin typeface="Arial" panose="020B0604020202020204" pitchFamily="34" charset="0"/>
                <a:cs typeface="Arial" panose="020B0604020202020204" pitchFamily="34" charset="0"/>
              </a:rPr>
              <a:t>, zu </a:t>
            </a:r>
            <a:r>
              <a:rPr lang="de-CH" sz="2700" dirty="0" err="1">
                <a:latin typeface="Arial" panose="020B0604020202020204" pitchFamily="34" charset="0"/>
                <a:cs typeface="Arial" panose="020B0604020202020204" pitchFamily="34" charset="0"/>
              </a:rPr>
              <a:t>Genderbinarität</a:t>
            </a:r>
            <a:r>
              <a:rPr lang="de-CH" sz="2700" dirty="0">
                <a:latin typeface="Arial" panose="020B0604020202020204" pitchFamily="34" charset="0"/>
                <a:cs typeface="Arial" panose="020B0604020202020204" pitchFamily="34" charset="0"/>
              </a:rPr>
              <a:t> und </a:t>
            </a:r>
            <a:r>
              <a:rPr lang="de-CH" sz="2700" dirty="0" smtClean="0">
                <a:latin typeface="Arial" panose="020B0604020202020204" pitchFamily="34" charset="0"/>
                <a:cs typeface="Arial" panose="020B0604020202020204" pitchFamily="34" charset="0"/>
              </a:rPr>
              <a:t>-varianz</a:t>
            </a:r>
            <a:r>
              <a:rPr lang="de-CH" sz="2700" dirty="0">
                <a:latin typeface="Arial" panose="020B0604020202020204" pitchFamily="34" charset="0"/>
                <a:cs typeface="Arial" panose="020B0604020202020204" pitchFamily="34" charset="0"/>
              </a:rPr>
              <a:t>, zur Vielfalt </a:t>
            </a:r>
            <a:r>
              <a:rPr lang="de-CH" sz="2700" dirty="0" smtClean="0">
                <a:latin typeface="Arial" panose="020B0604020202020204" pitchFamily="34" charset="0"/>
                <a:cs typeface="Arial" panose="020B0604020202020204" pitchFamily="34" charset="0"/>
              </a:rPr>
              <a:t>  an sexuellen Orientierungen </a:t>
            </a:r>
            <a:r>
              <a:rPr lang="de-CH" sz="2700" dirty="0">
                <a:latin typeface="Arial" panose="020B0604020202020204" pitchFamily="34" charset="0"/>
                <a:cs typeface="Arial" panose="020B0604020202020204" pitchFamily="34" charset="0"/>
              </a:rPr>
              <a:t>und Geschlechtsidentitäten, </a:t>
            </a:r>
            <a:r>
              <a:rPr lang="de-CH" sz="2700" dirty="0" smtClean="0">
                <a:latin typeface="Arial" panose="020B0604020202020204" pitchFamily="34" charset="0"/>
                <a:cs typeface="Arial" panose="020B0604020202020204" pitchFamily="34" charset="0"/>
              </a:rPr>
              <a:t>  zu Klassifikationssystemen</a:t>
            </a:r>
            <a:r>
              <a:rPr lang="de-CH" sz="2700" dirty="0">
                <a:latin typeface="Arial" panose="020B0604020202020204" pitchFamily="34" charset="0"/>
                <a:cs typeface="Arial" panose="020B0604020202020204" pitchFamily="34" charset="0"/>
              </a:rPr>
              <a:t> </a:t>
            </a:r>
            <a:r>
              <a:rPr lang="de-CH" sz="2700" dirty="0" smtClean="0">
                <a:latin typeface="Arial" panose="020B0604020202020204" pitchFamily="34" charset="0"/>
                <a:cs typeface="Arial" panose="020B0604020202020204" pitchFamily="34" charset="0"/>
              </a:rPr>
              <a:t>und der </a:t>
            </a:r>
            <a:r>
              <a:rPr lang="de-CH" sz="2700" dirty="0">
                <a:latin typeface="Arial" panose="020B0604020202020204" pitchFamily="34" charset="0"/>
                <a:cs typeface="Arial" panose="020B0604020202020204" pitchFamily="34" charset="0"/>
              </a:rPr>
              <a:t>gesellschaftlichen </a:t>
            </a:r>
            <a:r>
              <a:rPr lang="de-CH" sz="2700" dirty="0" smtClean="0">
                <a:latin typeface="Arial" panose="020B0604020202020204" pitchFamily="34" charset="0"/>
                <a:cs typeface="Arial" panose="020B0604020202020204" pitchFamily="34" charset="0"/>
              </a:rPr>
              <a:t>    Produktion </a:t>
            </a:r>
            <a:r>
              <a:rPr lang="de-CH" sz="2700" dirty="0">
                <a:latin typeface="Arial" panose="020B0604020202020204" pitchFamily="34" charset="0"/>
                <a:cs typeface="Arial" panose="020B0604020202020204" pitchFamily="34" charset="0"/>
              </a:rPr>
              <a:t>von sexuellen </a:t>
            </a:r>
            <a:r>
              <a:rPr lang="de-CH" sz="2700" dirty="0" smtClean="0">
                <a:latin typeface="Arial" panose="020B0604020202020204" pitchFamily="34" charset="0"/>
                <a:cs typeface="Arial" panose="020B0604020202020204" pitchFamily="34" charset="0"/>
              </a:rPr>
              <a:t>Minderheiten müssen vermittelt</a:t>
            </a:r>
            <a:r>
              <a:rPr lang="de-CH" sz="2700" dirty="0">
                <a:latin typeface="Arial" panose="020B0604020202020204" pitchFamily="34" charset="0"/>
                <a:cs typeface="Arial" panose="020B0604020202020204" pitchFamily="34" charset="0"/>
              </a:rPr>
              <a:t> </a:t>
            </a:r>
            <a:r>
              <a:rPr lang="de-CH" sz="2700" dirty="0" smtClean="0">
                <a:latin typeface="Arial" panose="020B0604020202020204" pitchFamily="34" charset="0"/>
                <a:cs typeface="Arial" panose="020B0604020202020204" pitchFamily="34" charset="0"/>
              </a:rPr>
              <a:t> werden. (</a:t>
            </a:r>
            <a:r>
              <a:rPr lang="de-CH" sz="2700" dirty="0" err="1" smtClean="0">
                <a:latin typeface="Arial" panose="020B0604020202020204" pitchFamily="34" charset="0"/>
                <a:cs typeface="Arial" panose="020B0604020202020204" pitchFamily="34" charset="0"/>
              </a:rPr>
              <a:t>Appenroth</a:t>
            </a:r>
            <a:r>
              <a:rPr lang="de-CH" sz="2700" dirty="0" smtClean="0">
                <a:latin typeface="Arial" panose="020B0604020202020204" pitchFamily="34" charset="0"/>
                <a:cs typeface="Arial" panose="020B0604020202020204" pitchFamily="34" charset="0"/>
              </a:rPr>
              <a:t> &amp; Castro Varela, 2019)</a:t>
            </a:r>
            <a:endParaRPr lang="de-CH" sz="1200" dirty="0">
              <a:latin typeface="Arial" pitchFamily="34" charset="0"/>
              <a:cs typeface="Arial"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p:nvSpPr>
        <p:spPr>
          <a:xfrm>
            <a:off x="467544" y="260648"/>
            <a:ext cx="7992888" cy="1152128"/>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de-CH" sz="2400" b="1" dirty="0" smtClean="0">
                <a:latin typeface="Arial" pitchFamily="34" charset="0"/>
                <a:cs typeface="Arial" pitchFamily="34" charset="0"/>
              </a:rPr>
              <a:t/>
            </a:r>
            <a:br>
              <a:rPr lang="de-CH" sz="2400" b="1" dirty="0" smtClean="0">
                <a:latin typeface="Arial" pitchFamily="34" charset="0"/>
                <a:cs typeface="Arial" pitchFamily="34" charset="0"/>
              </a:rPr>
            </a:br>
            <a:r>
              <a:rPr lang="de-CH" sz="6400" b="1" dirty="0" smtClean="0">
                <a:latin typeface="Arial" pitchFamily="34" charset="0"/>
                <a:cs typeface="Arial" pitchFamily="34" charset="0"/>
              </a:rPr>
              <a:t>Paradigmenwechsel: </a:t>
            </a:r>
          </a:p>
          <a:p>
            <a:pPr algn="l">
              <a:lnSpc>
                <a:spcPct val="120000"/>
              </a:lnSpc>
            </a:pPr>
            <a:r>
              <a:rPr lang="de-CH" sz="6400" b="1" dirty="0" smtClean="0">
                <a:latin typeface="Arial" pitchFamily="34" charset="0"/>
                <a:cs typeface="Arial" pitchFamily="34" charset="0"/>
              </a:rPr>
              <a:t>Geschlechtliche Selbstbestimmung 3 </a:t>
            </a:r>
            <a:r>
              <a:rPr lang="de-CH" sz="2400" dirty="0" smtClean="0">
                <a:latin typeface="Arial" pitchFamily="34" charset="0"/>
                <a:cs typeface="Arial" pitchFamily="34" charset="0"/>
              </a:rPr>
              <a:t/>
            </a:r>
            <a:br>
              <a:rPr lang="de-CH" sz="2400" dirty="0" smtClean="0">
                <a:latin typeface="Arial" pitchFamily="34" charset="0"/>
                <a:cs typeface="Arial" pitchFamily="34" charset="0"/>
              </a:rPr>
            </a:br>
            <a:endParaRPr lang="de-CH" sz="2400" dirty="0">
              <a:latin typeface="Arial" pitchFamily="34" charset="0"/>
              <a:cs typeface="Arial" pitchFamily="34" charset="0"/>
            </a:endParaRPr>
          </a:p>
        </p:txBody>
      </p:sp>
      <p:sp>
        <p:nvSpPr>
          <p:cNvPr id="9" name="Textfeld 8"/>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232701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3140968"/>
            <a:ext cx="7365504" cy="1575048"/>
          </a:xfrm>
        </p:spPr>
        <p:txBody>
          <a:bodyPr>
            <a:normAutofit/>
          </a:bodyPr>
          <a:lstStyle/>
          <a:p>
            <a:r>
              <a:rPr lang="de-CH" sz="3200" dirty="0" smtClean="0">
                <a:latin typeface="Arial" pitchFamily="34" charset="0"/>
                <a:cs typeface="Arial" pitchFamily="34" charset="0"/>
              </a:rPr>
              <a:t>Besten Dank für Ihre Aufmerksamkeit</a:t>
            </a: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pic>
        <p:nvPicPr>
          <p:cNvPr id="7" name="Picture 2" descr="C:\Users\mb\Desktop\vielf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293096"/>
            <a:ext cx="9143999" cy="1872208"/>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Bild 2" descr="IMG_733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473" y="0"/>
            <a:ext cx="4475528" cy="2636912"/>
          </a:xfrm>
          <a:prstGeom prst="rect">
            <a:avLst/>
          </a:prstGeom>
        </p:spPr>
      </p:pic>
    </p:spTree>
    <p:extLst>
      <p:ext uri="{BB962C8B-B14F-4D97-AF65-F5344CB8AC3E}">
        <p14:creationId xmlns:p14="http://schemas.microsoft.com/office/powerpoint/2010/main" val="2532983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404664"/>
            <a:ext cx="8363272" cy="1296144"/>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800" b="1" dirty="0" smtClean="0">
                <a:latin typeface="Arial" pitchFamily="34" charset="0"/>
                <a:cs typeface="Arial" pitchFamily="34" charset="0"/>
              </a:rPr>
              <a:t>Einwand 1: </a:t>
            </a:r>
            <a:r>
              <a:rPr lang="de-DE" sz="2700" b="1" dirty="0" smtClean="0">
                <a:solidFill>
                  <a:prstClr val="black"/>
                </a:solidFill>
                <a:latin typeface="Arial" panose="020B0604020202020204" pitchFamily="34" charset="0"/>
                <a:cs typeface="Arial" panose="020B0604020202020204" pitchFamily="34" charset="0"/>
              </a:rPr>
              <a:t>Zweigeschlechtlichkeit </a:t>
            </a:r>
            <a:br>
              <a:rPr lang="de-DE" sz="2700" b="1" dirty="0" smtClean="0">
                <a:solidFill>
                  <a:prstClr val="black"/>
                </a:solidFill>
                <a:latin typeface="Arial" panose="020B0604020202020204" pitchFamily="34" charset="0"/>
                <a:cs typeface="Arial" panose="020B0604020202020204" pitchFamily="34" charset="0"/>
              </a:rPr>
            </a:br>
            <a:r>
              <a:rPr lang="de-DE" sz="2700" b="1" dirty="0" smtClean="0">
                <a:solidFill>
                  <a:prstClr val="black"/>
                </a:solidFill>
                <a:latin typeface="Arial" panose="020B0604020202020204" pitchFamily="34" charset="0"/>
                <a:cs typeface="Arial" panose="020B0604020202020204" pitchFamily="34" charset="0"/>
              </a:rPr>
              <a:t>als kulturelles Konstrukt</a:t>
            </a:r>
            <a:br>
              <a:rPr lang="de-DE" sz="2700" b="1" dirty="0" smtClean="0">
                <a:solidFill>
                  <a:prstClr val="black"/>
                </a:solidFill>
                <a:latin typeface="Arial" panose="020B0604020202020204" pitchFamily="34" charset="0"/>
                <a:cs typeface="Arial" panose="020B0604020202020204" pitchFamily="34" charset="0"/>
              </a:rPr>
            </a:br>
            <a:r>
              <a:rPr lang="de-DE" sz="2200" b="1" dirty="0" smtClean="0">
                <a:solidFill>
                  <a:prstClr val="black"/>
                </a:solidFill>
                <a:latin typeface="Arial" panose="020B0604020202020204" pitchFamily="34" charset="0"/>
                <a:cs typeface="Arial" panose="020B0604020202020204" pitchFamily="34" charset="0"/>
              </a:rPr>
              <a:t>(Independent Lens, 2015)</a:t>
            </a:r>
            <a:r>
              <a:rPr lang="de-CH" sz="2700" dirty="0" smtClean="0">
                <a:latin typeface="Arial" pitchFamily="34" charset="0"/>
                <a:cs typeface="Arial" pitchFamily="34" charset="0"/>
              </a:rPr>
              <a:t/>
            </a:r>
            <a:br>
              <a:rPr lang="de-CH" sz="2700" dirty="0" smtClean="0">
                <a:latin typeface="Arial" pitchFamily="34" charset="0"/>
                <a:cs typeface="Arial" pitchFamily="34" charset="0"/>
              </a:rPr>
            </a:br>
            <a:endParaRPr lang="de-CH" sz="2700" dirty="0">
              <a:latin typeface="Arial" pitchFamily="34" charset="0"/>
              <a:cs typeface="Arial" pitchFamily="34" charset="0"/>
            </a:endParaRPr>
          </a:p>
        </p:txBody>
      </p:sp>
      <p:sp>
        <p:nvSpPr>
          <p:cNvPr id="3" name="Inhaltsplatzhalter 2"/>
          <p:cNvSpPr>
            <a:spLocks noGrp="1"/>
          </p:cNvSpPr>
          <p:nvPr>
            <p:ph idx="1"/>
          </p:nvPr>
        </p:nvSpPr>
        <p:spPr>
          <a:xfrm>
            <a:off x="395536" y="2276872"/>
            <a:ext cx="8502116" cy="4104456"/>
          </a:xfrm>
        </p:spPr>
        <p:txBody>
          <a:bodyPr>
            <a:noAutofit/>
          </a:bodyPr>
          <a:lstStyle/>
          <a:p>
            <a:pPr marL="0" indent="0">
              <a:buNone/>
            </a:pPr>
            <a:r>
              <a:rPr lang="de-CH" sz="2400" dirty="0" smtClean="0">
                <a:latin typeface="Arial" panose="020B0604020202020204" pitchFamily="34" charset="0"/>
                <a:cs typeface="Arial" panose="020B0604020202020204" pitchFamily="34" charset="0"/>
              </a:rPr>
              <a:t>In </a:t>
            </a:r>
            <a:r>
              <a:rPr lang="de-CH" sz="2400" dirty="0">
                <a:latin typeface="Arial" panose="020B0604020202020204" pitchFamily="34" charset="0"/>
                <a:cs typeface="Arial" panose="020B0604020202020204" pitchFamily="34" charset="0"/>
              </a:rPr>
              <a:t>vielen </a:t>
            </a:r>
            <a:r>
              <a:rPr lang="de-CH" sz="2400" dirty="0" smtClean="0">
                <a:latin typeface="Arial" panose="020B0604020202020204" pitchFamily="34" charset="0"/>
                <a:cs typeface="Arial" panose="020B0604020202020204" pitchFamily="34" charset="0"/>
              </a:rPr>
              <a:t>Gesellschaften unterscheiden </a:t>
            </a:r>
            <a:r>
              <a:rPr lang="de-CH" sz="2400" dirty="0">
                <a:latin typeface="Arial" panose="020B0604020202020204" pitchFamily="34" charset="0"/>
                <a:cs typeface="Arial" panose="020B0604020202020204" pitchFamily="34" charset="0"/>
              </a:rPr>
              <a:t>sich </a:t>
            </a:r>
            <a:r>
              <a:rPr lang="de-CH" sz="2400" dirty="0" smtClean="0">
                <a:latin typeface="Arial" panose="020B0604020202020204" pitchFamily="34" charset="0"/>
                <a:cs typeface="Arial" panose="020B0604020202020204" pitchFamily="34" charset="0"/>
              </a:rPr>
              <a:t>Geschlechter-konstruktionen von "Mann“ </a:t>
            </a:r>
            <a:r>
              <a:rPr lang="de-CH" sz="2400" dirty="0">
                <a:latin typeface="Arial" panose="020B0604020202020204" pitchFamily="34" charset="0"/>
                <a:cs typeface="Arial" panose="020B0604020202020204" pitchFamily="34" charset="0"/>
              </a:rPr>
              <a:t>&amp;</a:t>
            </a:r>
            <a:r>
              <a:rPr lang="de-CH" sz="2400" dirty="0" smtClean="0">
                <a:latin typeface="Arial" panose="020B0604020202020204" pitchFamily="34" charset="0"/>
                <a:cs typeface="Arial" panose="020B0604020202020204" pitchFamily="34" charset="0"/>
              </a:rPr>
              <a:t> </a:t>
            </a:r>
            <a:r>
              <a:rPr lang="de-CH" sz="2400" dirty="0">
                <a:latin typeface="Arial" panose="020B0604020202020204" pitchFamily="34" charset="0"/>
                <a:cs typeface="Arial" panose="020B0604020202020204" pitchFamily="34" charset="0"/>
              </a:rPr>
              <a:t>"Frau" von unseren </a:t>
            </a:r>
            <a:r>
              <a:rPr lang="de-CH" sz="2400" dirty="0" smtClean="0">
                <a:latin typeface="Arial" panose="020B0604020202020204" pitchFamily="34" charset="0"/>
                <a:cs typeface="Arial" panose="020B0604020202020204" pitchFamily="34" charset="0"/>
              </a:rPr>
              <a:t>Mustern.</a:t>
            </a:r>
            <a:endParaRPr lang="de-CH" sz="2400" dirty="0">
              <a:latin typeface="Arial" panose="020B0604020202020204" pitchFamily="34" charset="0"/>
              <a:cs typeface="Arial" panose="020B0604020202020204" pitchFamily="34" charset="0"/>
            </a:endParaRPr>
          </a:p>
          <a:p>
            <a:pPr marL="0" indent="0">
              <a:buNone/>
            </a:pPr>
            <a:r>
              <a:rPr lang="de-CH" sz="2400" dirty="0" smtClean="0">
                <a:latin typeface="Arial" panose="020B0604020202020204" pitchFamily="34" charset="0"/>
                <a:cs typeface="Arial" panose="020B0604020202020204" pitchFamily="34" charset="0"/>
              </a:rPr>
              <a:t>Ob zwei </a:t>
            </a:r>
            <a:r>
              <a:rPr lang="de-CH" sz="2400" dirty="0">
                <a:latin typeface="Arial" panose="020B0604020202020204" pitchFamily="34" charset="0"/>
                <a:cs typeface="Arial" panose="020B0604020202020204" pitchFamily="34" charset="0"/>
              </a:rPr>
              <a:t>oder mehr </a:t>
            </a:r>
            <a:r>
              <a:rPr lang="de-CH" sz="2400" dirty="0" smtClean="0">
                <a:latin typeface="Arial" panose="020B0604020202020204" pitchFamily="34" charset="0"/>
                <a:cs typeface="Arial" panose="020B0604020202020204" pitchFamily="34" charset="0"/>
              </a:rPr>
              <a:t>Geschlechter </a:t>
            </a:r>
            <a:r>
              <a:rPr lang="de-CH" sz="2400" dirty="0">
                <a:latin typeface="Arial" panose="020B0604020202020204" pitchFamily="34" charset="0"/>
                <a:cs typeface="Arial" panose="020B0604020202020204" pitchFamily="34" charset="0"/>
              </a:rPr>
              <a:t>anerkannt werden, </a:t>
            </a:r>
            <a:r>
              <a:rPr lang="de-CH" sz="2400" dirty="0" err="1" smtClean="0">
                <a:latin typeface="Arial" panose="020B0604020202020204" pitchFamily="34" charset="0"/>
                <a:cs typeface="Arial" panose="020B0604020202020204" pitchFamily="34" charset="0"/>
              </a:rPr>
              <a:t>inwie</a:t>
            </a:r>
            <a:r>
              <a:rPr lang="de-CH" sz="2400" dirty="0" smtClean="0">
                <a:latin typeface="Arial" panose="020B0604020202020204" pitchFamily="34" charset="0"/>
                <a:cs typeface="Arial" panose="020B0604020202020204" pitchFamily="34" charset="0"/>
              </a:rPr>
              <a:t>-weit Körper</a:t>
            </a:r>
            <a:r>
              <a:rPr lang="de-CH" sz="2400" dirty="0">
                <a:latin typeface="Arial" panose="020B0604020202020204" pitchFamily="34" charset="0"/>
                <a:cs typeface="Arial" panose="020B0604020202020204" pitchFamily="34" charset="0"/>
              </a:rPr>
              <a:t> </a:t>
            </a:r>
            <a:r>
              <a:rPr lang="de-CH" sz="2400" dirty="0" smtClean="0">
                <a:latin typeface="Arial" panose="020B0604020202020204" pitchFamily="34" charset="0"/>
                <a:cs typeface="Arial" panose="020B0604020202020204" pitchFamily="34" charset="0"/>
              </a:rPr>
              <a:t>und </a:t>
            </a:r>
            <a:r>
              <a:rPr lang="de-CH" sz="2400" dirty="0">
                <a:latin typeface="Arial" panose="020B0604020202020204" pitchFamily="34" charset="0"/>
                <a:cs typeface="Arial" panose="020B0604020202020204" pitchFamily="34" charset="0"/>
              </a:rPr>
              <a:t>soziale Rollen als konstitutiv für Geschlecht </a:t>
            </a:r>
            <a:r>
              <a:rPr lang="de-CH" sz="2400" dirty="0" smtClean="0">
                <a:latin typeface="Arial" panose="020B0604020202020204" pitchFamily="34" charset="0"/>
                <a:cs typeface="Arial" panose="020B0604020202020204" pitchFamily="34" charset="0"/>
              </a:rPr>
              <a:t>gelten, ist abhängig vom kulturellen </a:t>
            </a:r>
            <a:r>
              <a:rPr lang="de-CH" sz="2400" dirty="0">
                <a:latin typeface="Arial" panose="020B0604020202020204" pitchFamily="34" charset="0"/>
                <a:cs typeface="Arial" panose="020B0604020202020204" pitchFamily="34" charset="0"/>
              </a:rPr>
              <a:t>Kontext </a:t>
            </a:r>
            <a:r>
              <a:rPr lang="de-CH" sz="2400" dirty="0" smtClean="0">
                <a:latin typeface="Arial" panose="020B0604020202020204" pitchFamily="34" charset="0"/>
                <a:cs typeface="Arial" panose="020B0604020202020204" pitchFamily="34" charset="0"/>
              </a:rPr>
              <a:t>und </a:t>
            </a:r>
            <a:r>
              <a:rPr lang="de-CH" sz="2400" dirty="0">
                <a:latin typeface="Arial" panose="020B0604020202020204" pitchFamily="34" charset="0"/>
                <a:cs typeface="Arial" panose="020B0604020202020204" pitchFamily="34" charset="0"/>
              </a:rPr>
              <a:t>unterliegt </a:t>
            </a:r>
            <a:r>
              <a:rPr lang="de-CH" sz="2400" dirty="0" smtClean="0">
                <a:latin typeface="Arial" panose="020B0604020202020204" pitchFamily="34" charset="0"/>
                <a:cs typeface="Arial" panose="020B0604020202020204" pitchFamily="34" charset="0"/>
              </a:rPr>
              <a:t>kulturellem </a:t>
            </a:r>
            <a:r>
              <a:rPr lang="de-CH" sz="2400" dirty="0">
                <a:latin typeface="Arial" panose="020B0604020202020204" pitchFamily="34" charset="0"/>
                <a:cs typeface="Arial" panose="020B0604020202020204" pitchFamily="34" charset="0"/>
              </a:rPr>
              <a:t>Wandel. </a:t>
            </a:r>
            <a:endParaRPr lang="de-CH" sz="2400" dirty="0" smtClean="0">
              <a:latin typeface="Arial" panose="020B0604020202020204" pitchFamily="34" charset="0"/>
              <a:cs typeface="Arial" panose="020B0604020202020204" pitchFamily="34" charset="0"/>
            </a:endParaRPr>
          </a:p>
          <a:p>
            <a:pPr marL="0" indent="0">
              <a:buNone/>
            </a:pPr>
            <a:r>
              <a:rPr lang="de-CH" sz="2400" dirty="0" smtClean="0">
                <a:latin typeface="Arial" panose="020B0604020202020204" pitchFamily="34" charset="0"/>
                <a:cs typeface="Arial" panose="020B0604020202020204" pitchFamily="34" charset="0"/>
              </a:rPr>
              <a:t>Frage: Warum ist </a:t>
            </a:r>
            <a:r>
              <a:rPr lang="de-CH" sz="2400" dirty="0">
                <a:latin typeface="Arial" panose="020B0604020202020204" pitchFamily="34" charset="0"/>
                <a:cs typeface="Arial" panose="020B0604020202020204" pitchFamily="34" charset="0"/>
              </a:rPr>
              <a:t>in den abendländischen </a:t>
            </a:r>
            <a:r>
              <a:rPr lang="de-CH" sz="2400" dirty="0" smtClean="0">
                <a:latin typeface="Arial" panose="020B0604020202020204" pitchFamily="34" charset="0"/>
                <a:cs typeface="Arial" panose="020B0604020202020204" pitchFamily="34" charset="0"/>
              </a:rPr>
              <a:t>Gesellschaften das </a:t>
            </a:r>
            <a:r>
              <a:rPr lang="de-CH" sz="2400" dirty="0">
                <a:latin typeface="Arial" panose="020B0604020202020204" pitchFamily="34" charset="0"/>
                <a:cs typeface="Arial" panose="020B0604020202020204" pitchFamily="34" charset="0"/>
              </a:rPr>
              <a:t>Primat der Zweigeschlechtlichkeit </a:t>
            </a:r>
            <a:r>
              <a:rPr lang="de-CH" sz="2400" dirty="0" smtClean="0">
                <a:latin typeface="Arial" panose="020B0604020202020204" pitchFamily="34" charset="0"/>
                <a:cs typeface="Arial" panose="020B0604020202020204" pitchFamily="34" charset="0"/>
              </a:rPr>
              <a:t>so verbreitet? </a:t>
            </a:r>
          </a:p>
          <a:p>
            <a:pPr marL="0" indent="0">
              <a:buNone/>
            </a:pPr>
            <a:r>
              <a:rPr lang="de-CH" sz="2400" dirty="0" smtClean="0">
                <a:latin typeface="Arial" panose="020B0604020202020204" pitchFamily="34" charset="0"/>
                <a:cs typeface="Arial" panose="020B0604020202020204" pitchFamily="34" charset="0"/>
              </a:rPr>
              <a:t>Die </a:t>
            </a:r>
            <a:r>
              <a:rPr lang="de-CH" sz="2400" dirty="0">
                <a:latin typeface="Arial" panose="020B0604020202020204" pitchFamily="34" charset="0"/>
                <a:cs typeface="Arial" panose="020B0604020202020204" pitchFamily="34" charset="0"/>
              </a:rPr>
              <a:t>Problematik der Zweigeschlechtlichkeit </a:t>
            </a:r>
            <a:r>
              <a:rPr lang="de-CH" sz="2400" dirty="0" smtClean="0">
                <a:latin typeface="Arial" panose="020B0604020202020204" pitchFamily="34" charset="0"/>
                <a:cs typeface="Arial" panose="020B0604020202020204" pitchFamily="34" charset="0"/>
              </a:rPr>
              <a:t>zeigen auch </a:t>
            </a:r>
            <a:r>
              <a:rPr lang="de-CH" sz="2400" dirty="0">
                <a:latin typeface="Arial" panose="020B0604020202020204" pitchFamily="34" charset="0"/>
                <a:cs typeface="Arial" panose="020B0604020202020204" pitchFamily="34" charset="0"/>
              </a:rPr>
              <a:t>die Debatten um </a:t>
            </a:r>
            <a:r>
              <a:rPr lang="de-CH" sz="2400" dirty="0" err="1" smtClean="0">
                <a:latin typeface="Arial" panose="020B0604020202020204" pitchFamily="34" charset="0"/>
                <a:cs typeface="Arial" panose="020B0604020202020204" pitchFamily="34" charset="0"/>
              </a:rPr>
              <a:t>intersex</a:t>
            </a:r>
            <a:r>
              <a:rPr lang="de-CH" sz="2400" dirty="0">
                <a:latin typeface="Arial" panose="020B0604020202020204" pitchFamily="34" charset="0"/>
                <a:cs typeface="Arial" panose="020B0604020202020204" pitchFamily="34" charset="0"/>
              </a:rPr>
              <a:t> &amp;</a:t>
            </a:r>
            <a:r>
              <a:rPr lang="de-CH" sz="2400" dirty="0" smtClean="0">
                <a:latin typeface="Arial" panose="020B0604020202020204" pitchFamily="34" charset="0"/>
                <a:cs typeface="Arial" panose="020B0604020202020204" pitchFamily="34" charset="0"/>
              </a:rPr>
              <a:t> </a:t>
            </a:r>
            <a:r>
              <a:rPr lang="de-CH" sz="2400" dirty="0" err="1" smtClean="0">
                <a:latin typeface="Arial" panose="020B0604020202020204" pitchFamily="34" charset="0"/>
                <a:cs typeface="Arial" panose="020B0604020202020204" pitchFamily="34" charset="0"/>
              </a:rPr>
              <a:t>trans</a:t>
            </a:r>
            <a:r>
              <a:rPr lang="de-CH" sz="2400" dirty="0" smtClean="0">
                <a:latin typeface="Arial" panose="020B0604020202020204" pitchFamily="34" charset="0"/>
                <a:cs typeface="Arial" panose="020B0604020202020204" pitchFamily="34" charset="0"/>
              </a:rPr>
              <a:t> </a:t>
            </a:r>
            <a:r>
              <a:rPr lang="de-CH" sz="2400" dirty="0" err="1" smtClean="0">
                <a:latin typeface="Arial" panose="020B0604020202020204" pitchFamily="34" charset="0"/>
                <a:cs typeface="Arial" panose="020B0604020202020204" pitchFamily="34" charset="0"/>
              </a:rPr>
              <a:t>Athlet_innen</a:t>
            </a:r>
            <a:r>
              <a:rPr lang="de-CH" sz="2400" dirty="0" smtClean="0">
                <a:latin typeface="Arial" panose="020B0604020202020204" pitchFamily="34" charset="0"/>
                <a:cs typeface="Arial" panose="020B0604020202020204" pitchFamily="34" charset="0"/>
              </a:rPr>
              <a:t> im Sport.</a:t>
            </a:r>
            <a:endParaRPr lang="de-CH" sz="24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260648"/>
            <a:ext cx="1622453" cy="1268045"/>
          </a:xfrm>
          <a:prstGeom prst="rect">
            <a:avLst/>
          </a:prstGeom>
        </p:spPr>
      </p:pic>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mb\Desktop\Bildschirmfoto 2017-01-29 um 16.35.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586" y="1"/>
            <a:ext cx="3595148" cy="206084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3418168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792088"/>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700" b="1" dirty="0" smtClean="0">
                <a:latin typeface="Arial"/>
                <a:cs typeface="Arial"/>
              </a:rPr>
              <a:t>Einwand 2: Intersex (Intergeschlechtlich)</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251520" y="1268760"/>
            <a:ext cx="8784976" cy="5184576"/>
          </a:xfrm>
        </p:spPr>
        <p:txBody>
          <a:bodyPr>
            <a:normAutofit fontScale="25000" lnSpcReduction="20000"/>
          </a:bodyPr>
          <a:lstStyle/>
          <a:p>
            <a:pPr marL="0" lvl="0" indent="0" defTabSz="457200">
              <a:buNone/>
            </a:pPr>
            <a:endParaRPr lang="de-CH" sz="800" dirty="0" smtClean="0">
              <a:solidFill>
                <a:srgbClr val="000000"/>
              </a:solidFill>
              <a:latin typeface="Arial"/>
              <a:cs typeface="Arial"/>
            </a:endParaRPr>
          </a:p>
          <a:p>
            <a:pPr>
              <a:lnSpc>
                <a:spcPct val="110000"/>
              </a:lnSpc>
              <a:buFont typeface="Arial"/>
              <a:buChar char="•"/>
            </a:pPr>
            <a:r>
              <a:rPr lang="de-DE" sz="9600" dirty="0" smtClean="0">
                <a:latin typeface="Arial"/>
                <a:cs typeface="Arial"/>
              </a:rPr>
              <a:t>Sammelbegriff für Menschen mit unter-                           schiedlichen angeborenen Variationen der        Geschlechtsmerkmale.</a:t>
            </a:r>
            <a:endParaRPr lang="de-DE" sz="9600" dirty="0">
              <a:latin typeface="Arial"/>
              <a:cs typeface="Arial"/>
            </a:endParaRPr>
          </a:p>
          <a:p>
            <a:pPr>
              <a:lnSpc>
                <a:spcPct val="110000"/>
              </a:lnSpc>
              <a:buFont typeface="Arial"/>
              <a:buChar char="•"/>
            </a:pPr>
            <a:r>
              <a:rPr lang="de-DE" sz="9600" dirty="0" err="1" smtClean="0">
                <a:latin typeface="Arial"/>
                <a:cs typeface="Arial"/>
              </a:rPr>
              <a:t>Inter</a:t>
            </a:r>
            <a:r>
              <a:rPr lang="de-DE" sz="9600" dirty="0" smtClean="0">
                <a:latin typeface="Arial"/>
                <a:cs typeface="Arial"/>
              </a:rPr>
              <a:t> Menschen haben Geschlechtsmerkmale</a:t>
            </a:r>
            <a:r>
              <a:rPr lang="de-DE" sz="9600" dirty="0">
                <a:latin typeface="Arial"/>
                <a:cs typeface="Arial"/>
              </a:rPr>
              <a:t>, die </a:t>
            </a:r>
            <a:r>
              <a:rPr lang="de-DE" sz="9600" dirty="0" smtClean="0">
                <a:latin typeface="Arial"/>
                <a:cs typeface="Arial"/>
              </a:rPr>
              <a:t>nicht in die typische Definition </a:t>
            </a:r>
            <a:r>
              <a:rPr lang="de-DE" sz="9600" dirty="0">
                <a:latin typeface="Arial"/>
                <a:cs typeface="Arial"/>
              </a:rPr>
              <a:t>von </a:t>
            </a:r>
            <a:r>
              <a:rPr lang="de-DE" sz="9600" dirty="0" smtClean="0">
                <a:latin typeface="Arial"/>
                <a:cs typeface="Arial"/>
              </a:rPr>
              <a:t>weiblich oder männlich passen.</a:t>
            </a:r>
            <a:endParaRPr lang="de-DE" sz="9600" dirty="0">
              <a:latin typeface="Arial"/>
              <a:cs typeface="Arial"/>
            </a:endParaRPr>
          </a:p>
          <a:p>
            <a:pPr>
              <a:lnSpc>
                <a:spcPct val="110000"/>
              </a:lnSpc>
              <a:buFont typeface="Arial"/>
              <a:buChar char="•"/>
            </a:pPr>
            <a:r>
              <a:rPr lang="de-DE" sz="9600" dirty="0" smtClean="0">
                <a:latin typeface="Arial"/>
                <a:cs typeface="Arial"/>
              </a:rPr>
              <a:t>Dies kann sich bei Chromosomen, Hormonen, inneren/</a:t>
            </a:r>
            <a:r>
              <a:rPr lang="de-DE" sz="9600" dirty="0" err="1" smtClean="0">
                <a:latin typeface="Arial"/>
                <a:cs typeface="Arial"/>
              </a:rPr>
              <a:t>äusseren</a:t>
            </a:r>
            <a:r>
              <a:rPr lang="de-DE" sz="9600" dirty="0" smtClean="0">
                <a:latin typeface="Arial"/>
                <a:cs typeface="Arial"/>
              </a:rPr>
              <a:t> Geschlechtsorganen sowie sekundären Geschlechtsmerkmalen bemerkbar machen. </a:t>
            </a:r>
          </a:p>
          <a:p>
            <a:pPr>
              <a:lnSpc>
                <a:spcPct val="110000"/>
              </a:lnSpc>
              <a:buFont typeface="Arial"/>
              <a:buChar char="•"/>
            </a:pPr>
            <a:r>
              <a:rPr lang="de-DE" sz="9600" dirty="0" smtClean="0">
                <a:latin typeface="Arial"/>
                <a:cs typeface="Arial"/>
              </a:rPr>
              <a:t>Bei manchen wird eine solche Variation bei Geburt oder in der Kindheit bemerkt, bei anderen erst in der Pubertät, später oder gar nie.</a:t>
            </a:r>
          </a:p>
          <a:p>
            <a:pPr>
              <a:lnSpc>
                <a:spcPct val="110000"/>
              </a:lnSpc>
              <a:buFont typeface="Arial"/>
              <a:buChar char="•"/>
            </a:pPr>
            <a:r>
              <a:rPr lang="de-DE" sz="9600" dirty="0" smtClean="0">
                <a:latin typeface="Arial"/>
                <a:cs typeface="Arial"/>
              </a:rPr>
              <a:t>Im medizinischen Kontext ist </a:t>
            </a:r>
            <a:r>
              <a:rPr lang="de-DE" sz="9600" dirty="0" err="1" smtClean="0">
                <a:latin typeface="Arial"/>
                <a:cs typeface="Arial"/>
              </a:rPr>
              <a:t>pathologisierend</a:t>
            </a:r>
            <a:r>
              <a:rPr lang="de-DE" sz="9600" dirty="0" smtClean="0">
                <a:latin typeface="Arial"/>
                <a:cs typeface="Arial"/>
              </a:rPr>
              <a:t> oft von "</a:t>
            </a:r>
            <a:r>
              <a:rPr lang="de-DE" sz="9600" dirty="0" err="1" smtClean="0">
                <a:latin typeface="Arial"/>
                <a:cs typeface="Arial"/>
              </a:rPr>
              <a:t>disorders</a:t>
            </a:r>
            <a:r>
              <a:rPr lang="de-DE" sz="9600" dirty="0" smtClean="0">
                <a:latin typeface="Arial"/>
                <a:cs typeface="Arial"/>
              </a:rPr>
              <a:t> </a:t>
            </a:r>
            <a:r>
              <a:rPr lang="de-DE" sz="9600" dirty="0" err="1" smtClean="0">
                <a:latin typeface="Arial"/>
                <a:cs typeface="Arial"/>
              </a:rPr>
              <a:t>of</a:t>
            </a:r>
            <a:r>
              <a:rPr lang="de-DE" sz="9600" dirty="0" smtClean="0">
                <a:latin typeface="Arial"/>
                <a:cs typeface="Arial"/>
              </a:rPr>
              <a:t> </a:t>
            </a:r>
            <a:r>
              <a:rPr lang="de-DE" sz="9600" dirty="0" err="1" smtClean="0">
                <a:latin typeface="Arial"/>
                <a:cs typeface="Arial"/>
              </a:rPr>
              <a:t>sex</a:t>
            </a:r>
            <a:r>
              <a:rPr lang="de-DE" sz="9600" dirty="0" smtClean="0">
                <a:latin typeface="Arial"/>
                <a:cs typeface="Arial"/>
              </a:rPr>
              <a:t> </a:t>
            </a:r>
            <a:r>
              <a:rPr lang="de-DE" sz="9600" dirty="0" err="1" smtClean="0">
                <a:latin typeface="Arial"/>
                <a:cs typeface="Arial"/>
              </a:rPr>
              <a:t>development</a:t>
            </a:r>
            <a:r>
              <a:rPr lang="de-DE" sz="9600" dirty="0" smtClean="0">
                <a:latin typeface="Arial"/>
                <a:cs typeface="Arial"/>
              </a:rPr>
              <a:t>" (DSD) die Rede. </a:t>
            </a:r>
          </a:p>
          <a:p>
            <a:pPr marL="0" indent="0">
              <a:lnSpc>
                <a:spcPct val="110000"/>
              </a:lnSpc>
              <a:buNone/>
            </a:pPr>
            <a:r>
              <a:rPr lang="de-DE" sz="9600" dirty="0">
                <a:latin typeface="Arial"/>
                <a:cs typeface="Arial"/>
              </a:rPr>
              <a:t>	</a:t>
            </a:r>
            <a:r>
              <a:rPr lang="de-DE" sz="9600" dirty="0" smtClean="0">
                <a:latin typeface="Arial"/>
                <a:cs typeface="Arial"/>
              </a:rPr>
              <a:t>						(</a:t>
            </a:r>
            <a:r>
              <a:rPr lang="de-DE" sz="9600" dirty="0" err="1" smtClean="0">
                <a:latin typeface="Arial"/>
                <a:cs typeface="Arial"/>
              </a:rPr>
              <a:t>oii</a:t>
            </a:r>
            <a:r>
              <a:rPr lang="de-DE" sz="9600" dirty="0" smtClean="0">
                <a:latin typeface="Arial"/>
                <a:cs typeface="Arial"/>
              </a:rPr>
              <a:t> </a:t>
            </a:r>
            <a:r>
              <a:rPr lang="de-DE" sz="9600" dirty="0" err="1" smtClean="0">
                <a:latin typeface="Arial"/>
                <a:cs typeface="Arial"/>
              </a:rPr>
              <a:t>germany</a:t>
            </a:r>
            <a:r>
              <a:rPr lang="de-DE" sz="9600" dirty="0" smtClean="0">
                <a:latin typeface="Arial"/>
                <a:cs typeface="Arial"/>
              </a:rPr>
              <a:t>)</a:t>
            </a:r>
            <a:endParaRPr lang="de-CH" sz="9600" dirty="0">
              <a:latin typeface="Arial"/>
              <a:cs typeface="Arial"/>
            </a:endParaRPr>
          </a:p>
        </p:txBody>
      </p:sp>
      <p:sp>
        <p:nvSpPr>
          <p:cNvPr id="7" name="Textfeld 6"/>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a:latin typeface="Arial" pitchFamily="34" charset="0"/>
                <a:cs typeface="Arial" pitchFamily="34" charset="0"/>
              </a:rPr>
              <a:t>Baeriswyl</a:t>
            </a:r>
            <a:r>
              <a:rPr lang="de-CH" sz="1100" dirty="0">
                <a:latin typeface="Arial" pitchFamily="34" charset="0"/>
                <a:cs typeface="Arial" pitchFamily="34" charset="0"/>
              </a:rPr>
              <a:t>, </a:t>
            </a:r>
            <a:r>
              <a:rPr lang="de-CH" sz="1100" dirty="0" err="1">
                <a:latin typeface="Arial" pitchFamily="34" charset="0"/>
                <a:cs typeface="Arial" pitchFamily="34" charset="0"/>
              </a:rPr>
              <a:t>dr.</a:t>
            </a:r>
            <a:r>
              <a:rPr lang="de-CH" sz="1100" dirty="0">
                <a:latin typeface="Arial" pitchFamily="34" charset="0"/>
                <a:cs typeface="Arial" pitchFamily="34" charset="0"/>
              </a:rPr>
              <a:t> phil., Glatttalstr. 104 o, 8052 Zürich, </a:t>
            </a:r>
            <a:r>
              <a:rPr lang="de-CH" sz="1100" dirty="0" err="1">
                <a:latin typeface="Arial" pitchFamily="34" charset="0"/>
                <a:cs typeface="Arial" pitchFamily="34" charset="0"/>
              </a:rPr>
              <a:t>myshelle.baeriswyl@gmx.ch</a:t>
            </a:r>
            <a:endParaRPr lang="de-CH" sz="1100" dirty="0">
              <a:latin typeface="Arial" pitchFamily="34" charset="0"/>
              <a:cs typeface="Arial" pitchFamily="34" charset="0"/>
            </a:endParaRPr>
          </a:p>
        </p:txBody>
      </p:sp>
      <p:pic>
        <p:nvPicPr>
          <p:cNvPr id="4" name="Bild 3" descr="IMG_747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8660" y="2"/>
            <a:ext cx="2495341" cy="2420886"/>
          </a:xfrm>
          <a:prstGeom prst="rect">
            <a:avLst/>
          </a:prstGeom>
        </p:spPr>
      </p:pic>
    </p:spTree>
    <p:extLst>
      <p:ext uri="{BB962C8B-B14F-4D97-AF65-F5344CB8AC3E}">
        <p14:creationId xmlns:p14="http://schemas.microsoft.com/office/powerpoint/2010/main" val="2210380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229600" cy="1012974"/>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800" b="1" dirty="0">
                <a:latin typeface="Arial" pitchFamily="34" charset="0"/>
                <a:cs typeface="Arial" pitchFamily="34" charset="0"/>
              </a:rPr>
              <a:t>Geschlechtliche Vielfalt </a:t>
            </a:r>
            <a:r>
              <a:rPr lang="de-CH" sz="2800" b="1" dirty="0" smtClean="0">
                <a:latin typeface="Arial" pitchFamily="34" charset="0"/>
                <a:cs typeface="Arial" pitchFamily="34" charset="0"/>
              </a:rPr>
              <a:t>1: </a:t>
            </a:r>
            <a:br>
              <a:rPr lang="de-CH" sz="2800" b="1" dirty="0" smtClean="0">
                <a:latin typeface="Arial" pitchFamily="34" charset="0"/>
                <a:cs typeface="Arial" pitchFamily="34" charset="0"/>
              </a:rPr>
            </a:br>
            <a:r>
              <a:rPr lang="de-CH" sz="2800" b="1" dirty="0" smtClean="0">
                <a:latin typeface="Arial" pitchFamily="34" charset="0"/>
                <a:cs typeface="Arial" pitchFamily="34" charset="0"/>
              </a:rPr>
              <a:t>Embryonale </a:t>
            </a:r>
            <a:r>
              <a:rPr lang="de-CH" sz="2700" b="1" dirty="0" smtClean="0">
                <a:latin typeface="Arial" pitchFamily="34" charset="0"/>
                <a:cs typeface="Arial" pitchFamily="34" charset="0"/>
              </a:rPr>
              <a:t>Geschlechtsentwicklung</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251520" y="1556792"/>
            <a:ext cx="8892480" cy="4896544"/>
          </a:xfrm>
        </p:spPr>
        <p:txBody>
          <a:bodyPr>
            <a:noAutofit/>
          </a:bodyPr>
          <a:lstStyle/>
          <a:p>
            <a:pPr>
              <a:buFont typeface="Arial"/>
              <a:buChar char="•"/>
            </a:pPr>
            <a:r>
              <a:rPr lang="de-CH" sz="2400" dirty="0" smtClean="0">
                <a:latin typeface="Arial" panose="020B0604020202020204" pitchFamily="34" charset="0"/>
                <a:cs typeface="Arial" panose="020B0604020202020204" pitchFamily="34" charset="0"/>
              </a:rPr>
              <a:t>Die Geschlechter entwickeln sich aus einer 		          gemeinsamen ungeschlechtlichen Urform</a:t>
            </a:r>
          </a:p>
          <a:p>
            <a:pPr>
              <a:buFont typeface="Arial"/>
              <a:buChar char="•"/>
            </a:pPr>
            <a:r>
              <a:rPr lang="de-CH" sz="2400" b="1" dirty="0" smtClean="0">
                <a:latin typeface="Arial" panose="020B0604020202020204" pitchFamily="34" charset="0"/>
                <a:cs typeface="Arial" panose="020B0604020202020204" pitchFamily="34" charset="0"/>
              </a:rPr>
              <a:t>Indifferentes Stadium</a:t>
            </a:r>
            <a:r>
              <a:rPr lang="de-CH" sz="2400" dirty="0" smtClean="0">
                <a:latin typeface="Arial" panose="020B0604020202020204" pitchFamily="34" charset="0"/>
                <a:cs typeface="Arial" panose="020B0604020202020204" pitchFamily="34" charset="0"/>
              </a:rPr>
              <a:t>: bis zur 6. Schwangerschaftswoche entwickeln sich die Keimdrüsen gleich. </a:t>
            </a:r>
          </a:p>
          <a:p>
            <a:pPr>
              <a:buFont typeface="Arial"/>
              <a:buChar char="•"/>
            </a:pPr>
            <a:r>
              <a:rPr lang="de-CH" sz="2400" b="1" dirty="0" smtClean="0">
                <a:latin typeface="Arial" panose="020B0604020202020204" pitchFamily="34" charset="0"/>
                <a:cs typeface="Arial" panose="020B0604020202020204" pitchFamily="34" charset="0"/>
              </a:rPr>
              <a:t>Differenziertes Stadium</a:t>
            </a:r>
            <a:r>
              <a:rPr lang="de-CH" sz="2400" dirty="0" smtClean="0">
                <a:latin typeface="Arial" panose="020B0604020202020204" pitchFamily="34" charset="0"/>
                <a:cs typeface="Arial" panose="020B0604020202020204" pitchFamily="34" charset="0"/>
              </a:rPr>
              <a:t>: ab der 7./8. Woche beginnt eine geschlechtsspezifische Entwicklung</a:t>
            </a:r>
            <a:endParaRPr lang="de-CH" sz="2400" dirty="0">
              <a:latin typeface="Arial" panose="020B0604020202020204" pitchFamily="34" charset="0"/>
              <a:cs typeface="Arial" panose="020B0604020202020204" pitchFamily="34" charset="0"/>
            </a:endParaRPr>
          </a:p>
          <a:p>
            <a:pPr>
              <a:buFont typeface="Arial"/>
              <a:buChar char="•"/>
            </a:pPr>
            <a:r>
              <a:rPr lang="de-CH" sz="2400" dirty="0" smtClean="0">
                <a:latin typeface="Arial" panose="020B0604020202020204" pitchFamily="34" charset="0"/>
                <a:cs typeface="Arial" panose="020B0604020202020204" pitchFamily="34" charset="0"/>
              </a:rPr>
              <a:t>Während </a:t>
            </a:r>
            <a:r>
              <a:rPr lang="de-CH" sz="2400" dirty="0">
                <a:latin typeface="Arial" panose="020B0604020202020204" pitchFamily="34" charset="0"/>
                <a:cs typeface="Arial" panose="020B0604020202020204" pitchFamily="34" charset="0"/>
              </a:rPr>
              <a:t>allen Entwicklungsphasen </a:t>
            </a:r>
            <a:r>
              <a:rPr lang="de-CH" sz="2400" dirty="0" smtClean="0">
                <a:latin typeface="Arial" panose="020B0604020202020204" pitchFamily="34" charset="0"/>
                <a:cs typeface="Arial" panose="020B0604020202020204" pitchFamily="34" charset="0"/>
              </a:rPr>
              <a:t>treten </a:t>
            </a:r>
            <a:r>
              <a:rPr lang="de-CH" sz="2400" b="1" dirty="0" smtClean="0">
                <a:latin typeface="Arial" panose="020B0604020202020204" pitchFamily="34" charset="0"/>
                <a:cs typeface="Arial" panose="020B0604020202020204" pitchFamily="34" charset="0"/>
              </a:rPr>
              <a:t>Variationen </a:t>
            </a:r>
            <a:r>
              <a:rPr lang="de-CH" sz="2400" dirty="0">
                <a:latin typeface="Arial" panose="020B0604020202020204" pitchFamily="34" charset="0"/>
                <a:cs typeface="Arial" panose="020B0604020202020204" pitchFamily="34" charset="0"/>
              </a:rPr>
              <a:t>auf. </a:t>
            </a:r>
          </a:p>
          <a:p>
            <a:pPr>
              <a:lnSpc>
                <a:spcPct val="120000"/>
              </a:lnSpc>
              <a:buFont typeface="Arial"/>
              <a:buChar char="•"/>
            </a:pPr>
            <a:r>
              <a:rPr lang="de-CH" sz="2400" dirty="0" smtClean="0">
                <a:latin typeface="Arial" panose="020B0604020202020204" pitchFamily="34" charset="0"/>
                <a:cs typeface="Arial" panose="020B0604020202020204" pitchFamily="34" charset="0"/>
              </a:rPr>
              <a:t>Fortschritte in der </a:t>
            </a:r>
            <a:r>
              <a:rPr lang="de-CH" sz="2400" dirty="0" err="1" smtClean="0">
                <a:latin typeface="Arial" panose="020B0604020202020204" pitchFamily="34" charset="0"/>
                <a:cs typeface="Arial" panose="020B0604020202020204" pitchFamily="34" charset="0"/>
              </a:rPr>
              <a:t>medizin</a:t>
            </a:r>
            <a:r>
              <a:rPr lang="de-CH" sz="2400" dirty="0" smtClean="0">
                <a:latin typeface="Arial" panose="020B0604020202020204" pitchFamily="34" charset="0"/>
                <a:cs typeface="Arial" panose="020B0604020202020204" pitchFamily="34" charset="0"/>
              </a:rPr>
              <a:t>. Diagnostik: immer </a:t>
            </a:r>
            <a:r>
              <a:rPr lang="de-CH" sz="2400" dirty="0">
                <a:latin typeface="Arial" panose="020B0604020202020204" pitchFamily="34" charset="0"/>
                <a:cs typeface="Arial" panose="020B0604020202020204" pitchFamily="34" charset="0"/>
              </a:rPr>
              <a:t>mehr </a:t>
            </a:r>
            <a:r>
              <a:rPr lang="de-CH" sz="2400" dirty="0" err="1" smtClean="0">
                <a:latin typeface="Arial" panose="020B0604020202020204" pitchFamily="34" charset="0"/>
                <a:cs typeface="Arial" panose="020B0604020202020204" pitchFamily="34" charset="0"/>
              </a:rPr>
              <a:t>Men-schen</a:t>
            </a:r>
            <a:r>
              <a:rPr lang="de-CH" sz="2400" dirty="0" smtClean="0">
                <a:latin typeface="Arial" panose="020B0604020202020204" pitchFamily="34" charset="0"/>
                <a:cs typeface="Arial" panose="020B0604020202020204" pitchFamily="34" charset="0"/>
              </a:rPr>
              <a:t> erweisen sich als </a:t>
            </a:r>
            <a:r>
              <a:rPr lang="de-CH" sz="2400" b="1" dirty="0">
                <a:latin typeface="Arial" panose="020B0604020202020204" pitchFamily="34" charset="0"/>
                <a:cs typeface="Arial" panose="020B0604020202020204" pitchFamily="34" charset="0"/>
              </a:rPr>
              <a:t>geschlechtlich nicht </a:t>
            </a:r>
            <a:r>
              <a:rPr lang="de-CH" sz="2400" b="1" dirty="0" smtClean="0">
                <a:latin typeface="Arial" panose="020B0604020202020204" pitchFamily="34" charset="0"/>
                <a:cs typeface="Arial" panose="020B0604020202020204" pitchFamily="34" charset="0"/>
              </a:rPr>
              <a:t>eindeutig</a:t>
            </a:r>
            <a:r>
              <a:rPr lang="de-CH" sz="2400" dirty="0" smtClean="0">
                <a:latin typeface="Arial" panose="020B0604020202020204" pitchFamily="34" charset="0"/>
                <a:cs typeface="Arial" panose="020B0604020202020204" pitchFamily="34" charset="0"/>
              </a:rPr>
              <a:t>.</a:t>
            </a:r>
          </a:p>
          <a:p>
            <a:pPr>
              <a:lnSpc>
                <a:spcPct val="120000"/>
              </a:lnSpc>
              <a:buFont typeface="Arial"/>
              <a:buChar char="•"/>
            </a:pPr>
            <a:r>
              <a:rPr lang="de-CH" sz="2400" dirty="0" smtClean="0">
                <a:latin typeface="Arial" panose="020B0604020202020204" pitchFamily="34" charset="0"/>
                <a:cs typeface="Arial" panose="020B0604020202020204" pitchFamily="34" charset="0"/>
              </a:rPr>
              <a:t>Geschlechtsentwicklung </a:t>
            </a:r>
            <a:r>
              <a:rPr lang="de-CH" sz="2400" dirty="0">
                <a:latin typeface="Arial" panose="020B0604020202020204" pitchFamily="34" charset="0"/>
                <a:cs typeface="Arial" panose="020B0604020202020204" pitchFamily="34" charset="0"/>
              </a:rPr>
              <a:t>ist ein </a:t>
            </a:r>
            <a:r>
              <a:rPr lang="de-CH" sz="2400" b="1" dirty="0">
                <a:latin typeface="Arial" panose="020B0604020202020204" pitchFamily="34" charset="0"/>
                <a:cs typeface="Arial" panose="020B0604020202020204" pitchFamily="34" charset="0"/>
              </a:rPr>
              <a:t>offener </a:t>
            </a:r>
            <a:r>
              <a:rPr lang="de-CH" sz="2400" b="1" dirty="0" smtClean="0">
                <a:latin typeface="Arial" panose="020B0604020202020204" pitchFamily="34" charset="0"/>
                <a:cs typeface="Arial" panose="020B0604020202020204" pitchFamily="34" charset="0"/>
              </a:rPr>
              <a:t>Entwicklungspro-</a:t>
            </a:r>
            <a:r>
              <a:rPr lang="de-CH" sz="2400" b="1" dirty="0" err="1" smtClean="0">
                <a:latin typeface="Arial" panose="020B0604020202020204" pitchFamily="34" charset="0"/>
                <a:cs typeface="Arial" panose="020B0604020202020204" pitchFamily="34" charset="0"/>
              </a:rPr>
              <a:t>zess</a:t>
            </a:r>
            <a:r>
              <a:rPr lang="de-CH" sz="2400" b="1" dirty="0" smtClean="0">
                <a:latin typeface="Arial" panose="020B0604020202020204" pitchFamily="34" charset="0"/>
                <a:cs typeface="Arial" panose="020B0604020202020204" pitchFamily="34" charset="0"/>
              </a:rPr>
              <a:t> </a:t>
            </a:r>
            <a:r>
              <a:rPr lang="de-CH" sz="2400" dirty="0">
                <a:latin typeface="Arial" panose="020B0604020202020204" pitchFamily="34" charset="0"/>
                <a:cs typeface="Arial" panose="020B0604020202020204" pitchFamily="34" charset="0"/>
              </a:rPr>
              <a:t>mit </a:t>
            </a:r>
            <a:r>
              <a:rPr lang="de-CH" sz="2400" dirty="0" smtClean="0">
                <a:latin typeface="Arial" panose="020B0604020202020204" pitchFamily="34" charset="0"/>
                <a:cs typeface="Arial" panose="020B0604020202020204" pitchFamily="34" charset="0"/>
              </a:rPr>
              <a:t>Reaktionen </a:t>
            </a:r>
            <a:r>
              <a:rPr lang="de-CH" sz="2400" dirty="0">
                <a:latin typeface="Arial" panose="020B0604020202020204" pitchFamily="34" charset="0"/>
                <a:cs typeface="Arial" panose="020B0604020202020204" pitchFamily="34" charset="0"/>
              </a:rPr>
              <a:t>auf </a:t>
            </a:r>
            <a:r>
              <a:rPr lang="de-CH" sz="2400" dirty="0" smtClean="0">
                <a:latin typeface="Arial" panose="020B0604020202020204" pitchFamily="34" charset="0"/>
                <a:cs typeface="Arial" panose="020B0604020202020204" pitchFamily="34" charset="0"/>
              </a:rPr>
              <a:t>Umgebungseinflüsse (Voss, 2010)</a:t>
            </a:r>
            <a:endParaRPr lang="de-CH" sz="24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5713" y="260648"/>
            <a:ext cx="1622453" cy="1268045"/>
          </a:xfrm>
          <a:prstGeom prst="rect">
            <a:avLst/>
          </a:prstGeom>
        </p:spPr>
      </p:pic>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C:\Users\mb\Desktop\41da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9525"/>
            <a:ext cx="2555775" cy="236534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172117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8435280" cy="1012974"/>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800" b="1" dirty="0" smtClean="0">
                <a:latin typeface="Arial" pitchFamily="34" charset="0"/>
                <a:cs typeface="Arial" pitchFamily="34" charset="0"/>
              </a:rPr>
              <a:t>Geschlechtliche Vielfalt 2: </a:t>
            </a:r>
            <a:r>
              <a:rPr lang="de-CH" sz="2700" b="1" dirty="0" smtClean="0">
                <a:latin typeface="Arial" pitchFamily="34" charset="0"/>
                <a:cs typeface="Arial" pitchFamily="34" charset="0"/>
              </a:rPr>
              <a:t>Acht Ebenen von Geschlecht</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467544" y="1268760"/>
            <a:ext cx="8470966" cy="4998949"/>
          </a:xfrm>
        </p:spPr>
        <p:txBody>
          <a:bodyPr>
            <a:normAutofit/>
          </a:bodyPr>
          <a:lstStyle/>
          <a:p>
            <a:pPr marL="0" indent="0" defTabSz="457200">
              <a:buNone/>
            </a:pPr>
            <a:endParaRPr lang="de-DE" sz="1800" dirty="0">
              <a:latin typeface="Arial"/>
              <a:cs typeface="Arial"/>
            </a:endParaRPr>
          </a:p>
          <a:p>
            <a:pPr lvl="0" defTabSz="457200">
              <a:buFont typeface="Arial"/>
              <a:buChar char="•"/>
            </a:pPr>
            <a:r>
              <a:rPr lang="de-DE" sz="2400" b="1" dirty="0">
                <a:latin typeface="Arial"/>
                <a:cs typeface="Arial"/>
              </a:rPr>
              <a:t>genetisch/</a:t>
            </a:r>
            <a:r>
              <a:rPr lang="de-DE" sz="2400" b="1" dirty="0" err="1">
                <a:latin typeface="Arial"/>
                <a:cs typeface="Arial"/>
              </a:rPr>
              <a:t>chromosomal</a:t>
            </a:r>
            <a:r>
              <a:rPr lang="de-DE" sz="2400" dirty="0">
                <a:latin typeface="Arial"/>
                <a:cs typeface="Arial"/>
              </a:rPr>
              <a:t>: XX, XY, XXY....</a:t>
            </a:r>
          </a:p>
          <a:p>
            <a:pPr lvl="0" defTabSz="457200">
              <a:buFont typeface="Arial"/>
              <a:buChar char="•"/>
            </a:pPr>
            <a:r>
              <a:rPr lang="de-DE" sz="2400" b="1" dirty="0" err="1">
                <a:latin typeface="Arial"/>
                <a:cs typeface="Arial"/>
              </a:rPr>
              <a:t>gonadal</a:t>
            </a:r>
            <a:r>
              <a:rPr lang="de-DE" sz="2400" dirty="0">
                <a:latin typeface="Arial"/>
                <a:cs typeface="Arial"/>
              </a:rPr>
              <a:t>: H</a:t>
            </a:r>
            <a:r>
              <a:rPr lang="de-DE" sz="2400" dirty="0" smtClean="0">
                <a:latin typeface="Arial"/>
                <a:cs typeface="Arial"/>
              </a:rPr>
              <a:t>oden</a:t>
            </a:r>
            <a:r>
              <a:rPr lang="de-DE" sz="2400" dirty="0">
                <a:latin typeface="Arial"/>
                <a:cs typeface="Arial"/>
              </a:rPr>
              <a:t>, E</a:t>
            </a:r>
            <a:r>
              <a:rPr lang="de-DE" sz="2400" dirty="0" smtClean="0">
                <a:latin typeface="Arial"/>
                <a:cs typeface="Arial"/>
              </a:rPr>
              <a:t>ierstöcke</a:t>
            </a:r>
            <a:r>
              <a:rPr lang="de-DE" sz="2400" dirty="0">
                <a:latin typeface="Arial"/>
                <a:cs typeface="Arial"/>
              </a:rPr>
              <a:t>...</a:t>
            </a:r>
          </a:p>
          <a:p>
            <a:pPr lvl="0" defTabSz="457200">
              <a:buFont typeface="Arial"/>
              <a:buChar char="•"/>
            </a:pPr>
            <a:r>
              <a:rPr lang="de-DE" sz="2400" b="1" dirty="0">
                <a:latin typeface="Arial"/>
                <a:cs typeface="Arial"/>
              </a:rPr>
              <a:t>hormonell</a:t>
            </a:r>
            <a:r>
              <a:rPr lang="de-DE" sz="2400" dirty="0">
                <a:latin typeface="Arial"/>
                <a:cs typeface="Arial"/>
              </a:rPr>
              <a:t>: Ö</a:t>
            </a:r>
            <a:r>
              <a:rPr lang="de-DE" sz="2400" dirty="0" smtClean="0">
                <a:latin typeface="Arial"/>
                <a:cs typeface="Arial"/>
              </a:rPr>
              <a:t>strogen</a:t>
            </a:r>
            <a:r>
              <a:rPr lang="de-DE" sz="2400" dirty="0">
                <a:latin typeface="Arial"/>
                <a:cs typeface="Arial"/>
              </a:rPr>
              <a:t>, T</a:t>
            </a:r>
            <a:r>
              <a:rPr lang="de-DE" sz="2400" dirty="0" smtClean="0">
                <a:latin typeface="Arial"/>
                <a:cs typeface="Arial"/>
              </a:rPr>
              <a:t>estosteron</a:t>
            </a:r>
            <a:r>
              <a:rPr lang="de-DE" sz="2400" dirty="0">
                <a:latin typeface="Arial"/>
                <a:cs typeface="Arial"/>
              </a:rPr>
              <a:t>, P</a:t>
            </a:r>
            <a:r>
              <a:rPr lang="de-DE" sz="2400" dirty="0" smtClean="0">
                <a:latin typeface="Arial"/>
                <a:cs typeface="Arial"/>
              </a:rPr>
              <a:t>rogesteron</a:t>
            </a:r>
            <a:r>
              <a:rPr lang="de-DE" sz="2400" dirty="0">
                <a:latin typeface="Arial"/>
                <a:cs typeface="Arial"/>
              </a:rPr>
              <a:t>...</a:t>
            </a:r>
          </a:p>
          <a:p>
            <a:pPr lvl="0" defTabSz="457200">
              <a:buFont typeface="Arial"/>
              <a:buChar char="•"/>
            </a:pPr>
            <a:r>
              <a:rPr lang="de-DE" sz="2400" b="1" dirty="0" err="1">
                <a:latin typeface="Arial"/>
                <a:cs typeface="Arial"/>
              </a:rPr>
              <a:t>gonaductal</a:t>
            </a:r>
            <a:r>
              <a:rPr lang="de-DE" sz="2400" dirty="0">
                <a:latin typeface="Arial"/>
                <a:cs typeface="Arial"/>
              </a:rPr>
              <a:t>: D</a:t>
            </a:r>
            <a:r>
              <a:rPr lang="de-DE" sz="2400" dirty="0" smtClean="0">
                <a:latin typeface="Arial"/>
                <a:cs typeface="Arial"/>
              </a:rPr>
              <a:t>ifferenzierung </a:t>
            </a:r>
            <a:r>
              <a:rPr lang="de-DE" sz="2400" dirty="0">
                <a:latin typeface="Arial"/>
                <a:cs typeface="Arial"/>
              </a:rPr>
              <a:t>innerer G</a:t>
            </a:r>
            <a:r>
              <a:rPr lang="de-DE" sz="2400" dirty="0" smtClean="0">
                <a:latin typeface="Arial"/>
                <a:cs typeface="Arial"/>
              </a:rPr>
              <a:t>eschlechtsorgane (</a:t>
            </a:r>
            <a:r>
              <a:rPr lang="de-DE" sz="2400" dirty="0">
                <a:latin typeface="Arial"/>
                <a:cs typeface="Arial"/>
              </a:rPr>
              <a:t>V</a:t>
            </a:r>
            <a:r>
              <a:rPr lang="de-DE" sz="2400" dirty="0" smtClean="0">
                <a:latin typeface="Arial"/>
                <a:cs typeface="Arial"/>
              </a:rPr>
              <a:t>agina</a:t>
            </a:r>
            <a:r>
              <a:rPr lang="de-DE" sz="2400" dirty="0">
                <a:latin typeface="Arial"/>
                <a:cs typeface="Arial"/>
              </a:rPr>
              <a:t>, P</a:t>
            </a:r>
            <a:r>
              <a:rPr lang="de-DE" sz="2400" dirty="0" smtClean="0">
                <a:latin typeface="Arial"/>
                <a:cs typeface="Arial"/>
              </a:rPr>
              <a:t>rostata</a:t>
            </a:r>
            <a:r>
              <a:rPr lang="de-DE" sz="2400" dirty="0">
                <a:latin typeface="Arial"/>
                <a:cs typeface="Arial"/>
              </a:rPr>
              <a:t>...)</a:t>
            </a:r>
          </a:p>
          <a:p>
            <a:pPr lvl="0" defTabSz="457200">
              <a:buFont typeface="Arial"/>
              <a:buChar char="•"/>
            </a:pPr>
            <a:r>
              <a:rPr lang="de-DE" sz="2400" b="1" dirty="0">
                <a:latin typeface="Arial"/>
                <a:cs typeface="Arial"/>
              </a:rPr>
              <a:t>genital</a:t>
            </a:r>
            <a:r>
              <a:rPr lang="de-DE" sz="2400" dirty="0">
                <a:latin typeface="Arial"/>
                <a:cs typeface="Arial"/>
              </a:rPr>
              <a:t>: unterschiedliche </a:t>
            </a:r>
            <a:r>
              <a:rPr lang="de-DE" sz="2400" dirty="0" err="1" smtClean="0">
                <a:latin typeface="Arial"/>
                <a:cs typeface="Arial"/>
              </a:rPr>
              <a:t>äussere</a:t>
            </a:r>
            <a:r>
              <a:rPr lang="de-DE" sz="2400" dirty="0" smtClean="0">
                <a:latin typeface="Arial"/>
                <a:cs typeface="Arial"/>
              </a:rPr>
              <a:t> genitale </a:t>
            </a:r>
            <a:r>
              <a:rPr lang="de-DE" sz="2400" dirty="0">
                <a:latin typeface="Arial"/>
                <a:cs typeface="Arial"/>
              </a:rPr>
              <a:t>A</a:t>
            </a:r>
            <a:r>
              <a:rPr lang="de-DE" sz="2400" dirty="0" smtClean="0">
                <a:latin typeface="Arial"/>
                <a:cs typeface="Arial"/>
              </a:rPr>
              <a:t>usstattung</a:t>
            </a:r>
            <a:endParaRPr lang="de-DE" sz="2400" dirty="0">
              <a:latin typeface="Arial"/>
              <a:cs typeface="Arial"/>
            </a:endParaRPr>
          </a:p>
          <a:p>
            <a:pPr lvl="0" defTabSz="457200">
              <a:buFont typeface="Arial"/>
              <a:buChar char="•"/>
            </a:pPr>
            <a:r>
              <a:rPr lang="de-DE" sz="2400" b="1" dirty="0" smtClean="0">
                <a:latin typeface="Arial"/>
                <a:cs typeface="Arial"/>
              </a:rPr>
              <a:t>psychisch</a:t>
            </a:r>
            <a:r>
              <a:rPr lang="de-DE" sz="2400" dirty="0">
                <a:latin typeface="Arial"/>
                <a:cs typeface="Arial"/>
              </a:rPr>
              <a:t>: </a:t>
            </a:r>
            <a:r>
              <a:rPr lang="de-DE" sz="2400" dirty="0" smtClean="0">
                <a:latin typeface="Arial"/>
                <a:cs typeface="Arial"/>
              </a:rPr>
              <a:t>„Hirngeschlecht“/</a:t>
            </a:r>
            <a:r>
              <a:rPr lang="de-DE" sz="2400" dirty="0">
                <a:latin typeface="Arial"/>
                <a:cs typeface="Arial"/>
              </a:rPr>
              <a:t>G</a:t>
            </a:r>
            <a:r>
              <a:rPr lang="de-DE" sz="2400" dirty="0" smtClean="0">
                <a:latin typeface="Arial"/>
                <a:cs typeface="Arial"/>
              </a:rPr>
              <a:t>eschlechtsidentität</a:t>
            </a:r>
            <a:endParaRPr lang="de-DE" sz="2400" dirty="0">
              <a:latin typeface="Arial"/>
              <a:cs typeface="Arial"/>
            </a:endParaRPr>
          </a:p>
          <a:p>
            <a:pPr lvl="0" defTabSz="457200">
              <a:buFont typeface="Arial"/>
              <a:buChar char="•"/>
            </a:pPr>
            <a:r>
              <a:rPr lang="de-DE" sz="2400" b="1" dirty="0">
                <a:latin typeface="Arial"/>
                <a:cs typeface="Arial"/>
              </a:rPr>
              <a:t>sozial</a:t>
            </a:r>
            <a:r>
              <a:rPr lang="de-DE" sz="2400" dirty="0">
                <a:latin typeface="Arial"/>
                <a:cs typeface="Arial"/>
              </a:rPr>
              <a:t>: </a:t>
            </a:r>
            <a:r>
              <a:rPr lang="de-DE" sz="2400" dirty="0" smtClean="0">
                <a:latin typeface="Arial"/>
                <a:cs typeface="Arial"/>
              </a:rPr>
              <a:t>Rollen</a:t>
            </a:r>
            <a:r>
              <a:rPr lang="de-DE" sz="2400" dirty="0">
                <a:latin typeface="Arial"/>
                <a:cs typeface="Arial"/>
              </a:rPr>
              <a:t>, </a:t>
            </a:r>
            <a:r>
              <a:rPr lang="de-DE" sz="2400" dirty="0" smtClean="0">
                <a:latin typeface="Arial"/>
                <a:cs typeface="Arial"/>
              </a:rPr>
              <a:t>Verhalten</a:t>
            </a:r>
            <a:r>
              <a:rPr lang="de-DE" sz="2400" dirty="0">
                <a:latin typeface="Arial"/>
                <a:cs typeface="Arial"/>
              </a:rPr>
              <a:t>, </a:t>
            </a:r>
            <a:r>
              <a:rPr lang="de-DE" sz="2400" dirty="0" smtClean="0">
                <a:latin typeface="Arial"/>
                <a:cs typeface="Arial"/>
              </a:rPr>
              <a:t>Rechte</a:t>
            </a:r>
            <a:r>
              <a:rPr lang="de-DE" sz="2400" dirty="0">
                <a:latin typeface="Arial"/>
                <a:cs typeface="Arial"/>
              </a:rPr>
              <a:t>...</a:t>
            </a:r>
          </a:p>
          <a:p>
            <a:pPr lvl="0" defTabSz="457200">
              <a:buFont typeface="Arial"/>
              <a:buChar char="•"/>
            </a:pPr>
            <a:r>
              <a:rPr lang="de-DE" sz="2400" b="1" dirty="0">
                <a:latin typeface="Arial"/>
                <a:cs typeface="Arial"/>
              </a:rPr>
              <a:t>kulturell</a:t>
            </a:r>
            <a:r>
              <a:rPr lang="de-DE" sz="2400" dirty="0">
                <a:latin typeface="Arial"/>
                <a:cs typeface="Arial"/>
              </a:rPr>
              <a:t>: Z</a:t>
            </a:r>
            <a:r>
              <a:rPr lang="de-DE" sz="2400" dirty="0" smtClean="0">
                <a:latin typeface="Arial"/>
                <a:cs typeface="Arial"/>
              </a:rPr>
              <a:t>weigeschlechtlichkeit</a:t>
            </a:r>
            <a:r>
              <a:rPr lang="de-DE" sz="2400" dirty="0">
                <a:latin typeface="Arial"/>
                <a:cs typeface="Arial"/>
              </a:rPr>
              <a:t>, 3. </a:t>
            </a:r>
            <a:r>
              <a:rPr lang="de-DE" sz="2400" dirty="0" smtClean="0">
                <a:latin typeface="Arial"/>
                <a:cs typeface="Arial"/>
              </a:rPr>
              <a:t>Geschlecht, Mehr-geschlechtlichkeit</a:t>
            </a:r>
            <a:r>
              <a:rPr lang="de-DE" sz="2400" dirty="0">
                <a:latin typeface="Arial"/>
                <a:cs typeface="Arial"/>
              </a:rPr>
              <a:t>..</a:t>
            </a:r>
            <a:r>
              <a:rPr lang="de-DE" sz="2400" dirty="0" smtClean="0">
                <a:latin typeface="Arial"/>
                <a:cs typeface="Arial"/>
              </a:rPr>
              <a:t>.</a:t>
            </a:r>
            <a:endParaRPr lang="de-DE" sz="2400" dirty="0">
              <a:latin typeface="Arial"/>
              <a:cs typeface="Arial"/>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2595625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endParaRPr lang="de-CH" dirty="0"/>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mb\Desktop\Genderbread-Per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60432" cy="54781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feld 8"/>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
        <p:nvSpPr>
          <p:cNvPr id="10" name="Titel 1"/>
          <p:cNvSpPr>
            <a:spLocks noGrp="1"/>
          </p:cNvSpPr>
          <p:nvPr>
            <p:ph type="title"/>
          </p:nvPr>
        </p:nvSpPr>
        <p:spPr>
          <a:xfrm>
            <a:off x="467544" y="25768"/>
            <a:ext cx="8229600" cy="1143000"/>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800" b="1" dirty="0" smtClean="0">
                <a:latin typeface="Arial" pitchFamily="34" charset="0"/>
                <a:cs typeface="Arial" pitchFamily="34" charset="0"/>
              </a:rPr>
              <a:t>Geschlechtliche Vielfalt 3: </a:t>
            </a:r>
            <a:r>
              <a:rPr lang="de-CH" sz="2800" b="1" dirty="0" err="1" smtClean="0">
                <a:latin typeface="Arial" pitchFamily="34" charset="0"/>
                <a:cs typeface="Arial" pitchFamily="34" charset="0"/>
              </a:rPr>
              <a:t>Genderbread</a:t>
            </a:r>
            <a:r>
              <a:rPr lang="de-CH" sz="2800" b="1" dirty="0" smtClean="0">
                <a:latin typeface="Arial" pitchFamily="34" charset="0"/>
                <a:cs typeface="Arial" pitchFamily="34" charset="0"/>
              </a:rPr>
              <a:t> Person</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Tree>
    <p:extLst>
      <p:ext uri="{BB962C8B-B14F-4D97-AF65-F5344CB8AC3E}">
        <p14:creationId xmlns:p14="http://schemas.microsoft.com/office/powerpoint/2010/main" val="3990911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556792"/>
            <a:ext cx="8748972" cy="792088"/>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700" b="1" dirty="0" smtClean="0">
                <a:solidFill>
                  <a:prstClr val="black"/>
                </a:solidFill>
                <a:latin typeface="Arial"/>
                <a:cs typeface="Arial"/>
              </a:rPr>
              <a:t>„</a:t>
            </a:r>
            <a:r>
              <a:rPr lang="de-CH" sz="2700" b="1" dirty="0">
                <a:solidFill>
                  <a:prstClr val="black"/>
                </a:solidFill>
                <a:latin typeface="Arial"/>
                <a:cs typeface="Arial"/>
              </a:rPr>
              <a:t>Nature </a:t>
            </a:r>
            <a:r>
              <a:rPr lang="de-CH" sz="2700" b="1" dirty="0" err="1">
                <a:solidFill>
                  <a:prstClr val="black"/>
                </a:solidFill>
                <a:latin typeface="Arial"/>
                <a:cs typeface="Arial"/>
              </a:rPr>
              <a:t>loves</a:t>
            </a:r>
            <a:r>
              <a:rPr lang="de-CH" sz="2700" b="1" dirty="0">
                <a:solidFill>
                  <a:prstClr val="black"/>
                </a:solidFill>
                <a:latin typeface="Arial"/>
                <a:cs typeface="Arial"/>
              </a:rPr>
              <a:t> </a:t>
            </a:r>
            <a:r>
              <a:rPr lang="de-CH" sz="2700" b="1" dirty="0" err="1">
                <a:solidFill>
                  <a:prstClr val="black"/>
                </a:solidFill>
                <a:latin typeface="Arial"/>
                <a:cs typeface="Arial"/>
              </a:rPr>
              <a:t>diversity</a:t>
            </a:r>
            <a:r>
              <a:rPr lang="de-CH" sz="2700" b="1" dirty="0">
                <a:solidFill>
                  <a:prstClr val="black"/>
                </a:solidFill>
                <a:latin typeface="Arial"/>
                <a:cs typeface="Arial"/>
              </a:rPr>
              <a:t>, </a:t>
            </a:r>
            <a:r>
              <a:rPr lang="de-CH" sz="2700" b="1" dirty="0" err="1" smtClean="0">
                <a:solidFill>
                  <a:prstClr val="black"/>
                </a:solidFill>
                <a:latin typeface="Arial"/>
                <a:cs typeface="Arial"/>
              </a:rPr>
              <a:t>society</a:t>
            </a:r>
            <a:r>
              <a:rPr lang="de-CH" sz="2700" b="1" dirty="0" smtClean="0">
                <a:solidFill>
                  <a:prstClr val="black"/>
                </a:solidFill>
                <a:latin typeface="Arial"/>
                <a:cs typeface="Arial"/>
              </a:rPr>
              <a:t> </a:t>
            </a:r>
            <a:r>
              <a:rPr lang="de-CH" sz="2700" b="1" dirty="0" err="1">
                <a:solidFill>
                  <a:prstClr val="black"/>
                </a:solidFill>
                <a:latin typeface="Arial"/>
                <a:cs typeface="Arial"/>
              </a:rPr>
              <a:t>hates</a:t>
            </a:r>
            <a:r>
              <a:rPr lang="de-CH" sz="2700" b="1" dirty="0">
                <a:solidFill>
                  <a:prstClr val="black"/>
                </a:solidFill>
                <a:latin typeface="Arial"/>
                <a:cs typeface="Arial"/>
              </a:rPr>
              <a:t> </a:t>
            </a:r>
            <a:r>
              <a:rPr lang="de-CH" sz="2700" b="1" dirty="0" err="1">
                <a:solidFill>
                  <a:prstClr val="black"/>
                </a:solidFill>
                <a:latin typeface="Arial"/>
                <a:cs typeface="Arial"/>
              </a:rPr>
              <a:t>it</a:t>
            </a:r>
            <a:r>
              <a:rPr lang="de-CH" sz="2700" b="1" dirty="0">
                <a:solidFill>
                  <a:prstClr val="black"/>
                </a:solidFill>
                <a:latin typeface="Arial"/>
                <a:cs typeface="Arial"/>
              </a:rPr>
              <a:t>“ (</a:t>
            </a:r>
            <a:r>
              <a:rPr lang="de-CH" sz="2700" b="1" dirty="0" smtClean="0">
                <a:solidFill>
                  <a:prstClr val="black"/>
                </a:solidFill>
                <a:latin typeface="Arial"/>
                <a:cs typeface="Arial"/>
              </a:rPr>
              <a:t>Milton </a:t>
            </a:r>
            <a:r>
              <a:rPr lang="de-CH" sz="2700" b="1" dirty="0">
                <a:solidFill>
                  <a:prstClr val="black"/>
                </a:solidFill>
                <a:latin typeface="Arial"/>
                <a:cs typeface="Arial"/>
              </a:rPr>
              <a:t>Diamond)</a:t>
            </a:r>
            <a:r>
              <a:rPr lang="de-DE" dirty="0">
                <a:solidFill>
                  <a:prstClr val="black"/>
                </a:solidFill>
              </a:rPr>
              <a:t/>
            </a:r>
            <a:br>
              <a:rPr lang="de-DE" dirty="0">
                <a:solidFill>
                  <a:prstClr val="black"/>
                </a:solidFill>
              </a:rPr>
            </a:b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467544" y="2420888"/>
            <a:ext cx="8496944" cy="3744416"/>
          </a:xfrm>
        </p:spPr>
        <p:txBody>
          <a:bodyPr>
            <a:normAutofit fontScale="40000" lnSpcReduction="20000"/>
          </a:bodyPr>
          <a:lstStyle/>
          <a:p>
            <a:pPr marL="0" indent="0" defTabSz="457200">
              <a:lnSpc>
                <a:spcPct val="120000"/>
              </a:lnSpc>
              <a:buNone/>
            </a:pPr>
            <a:r>
              <a:rPr lang="de-CH" sz="5100" dirty="0" smtClean="0">
                <a:latin typeface="Arial"/>
                <a:cs typeface="Arial"/>
              </a:rPr>
              <a:t>„Keine </a:t>
            </a:r>
            <a:r>
              <a:rPr lang="de-CH" sz="5100" dirty="0">
                <a:latin typeface="Arial"/>
                <a:cs typeface="Arial"/>
              </a:rPr>
              <a:t>zwei Menschen haben den gleichen Fingerabdruck. Nicht einmal eineiige Zwillinge. </a:t>
            </a:r>
            <a:r>
              <a:rPr lang="de-CH" sz="5100" dirty="0" smtClean="0">
                <a:latin typeface="Arial"/>
                <a:cs typeface="Arial"/>
              </a:rPr>
              <a:t>Aber </a:t>
            </a:r>
            <a:r>
              <a:rPr lang="de-CH" sz="5100" dirty="0">
                <a:latin typeface="Arial"/>
                <a:cs typeface="Arial"/>
              </a:rPr>
              <a:t>bei der Geschlechtsentwicklung, einem unendlich komplexeren Prozess mit viel mehr Variationen, pressen wir diese Vielfalt in zwei Boxen: weiblich oder männlich. Aber</a:t>
            </a:r>
            <a:r>
              <a:rPr lang="de-CH" sz="5100" b="1" dirty="0">
                <a:latin typeface="Arial"/>
                <a:cs typeface="Arial"/>
              </a:rPr>
              <a:t> jeder Mensch hat seinen eigenen Genderprint</a:t>
            </a:r>
            <a:r>
              <a:rPr lang="de-CH" sz="5100" dirty="0">
                <a:latin typeface="Arial"/>
                <a:cs typeface="Arial"/>
              </a:rPr>
              <a:t>." </a:t>
            </a:r>
            <a:r>
              <a:rPr lang="de-CH" sz="5100" dirty="0" smtClean="0">
                <a:latin typeface="Arial"/>
                <a:cs typeface="Arial"/>
              </a:rPr>
              <a:t>(</a:t>
            </a:r>
            <a:r>
              <a:rPr lang="de-CH" sz="5100" dirty="0" err="1" smtClean="0">
                <a:solidFill>
                  <a:srgbClr val="000000"/>
                </a:solidFill>
                <a:latin typeface="Arial"/>
                <a:cs typeface="Arial"/>
              </a:rPr>
              <a:t>Herring</a:t>
            </a:r>
            <a:r>
              <a:rPr lang="de-CH" sz="5100" dirty="0">
                <a:solidFill>
                  <a:srgbClr val="000000"/>
                </a:solidFill>
                <a:latin typeface="Arial"/>
                <a:cs typeface="Arial"/>
              </a:rPr>
              <a:t>, </a:t>
            </a:r>
            <a:r>
              <a:rPr lang="de-CH" sz="5100" dirty="0" smtClean="0">
                <a:solidFill>
                  <a:srgbClr val="000000"/>
                </a:solidFill>
                <a:latin typeface="Arial"/>
                <a:cs typeface="Arial"/>
              </a:rPr>
              <a:t>2014) </a:t>
            </a:r>
          </a:p>
          <a:p>
            <a:pPr marL="0" indent="0" defTabSz="457200">
              <a:lnSpc>
                <a:spcPct val="120000"/>
              </a:lnSpc>
              <a:buNone/>
            </a:pPr>
            <a:endParaRPr lang="de-CH" sz="5100" dirty="0">
              <a:latin typeface="Arial"/>
              <a:cs typeface="Arial"/>
            </a:endParaRPr>
          </a:p>
          <a:p>
            <a:pPr marL="0" indent="0">
              <a:lnSpc>
                <a:spcPct val="120000"/>
              </a:lnSpc>
              <a:buNone/>
            </a:pPr>
            <a:r>
              <a:rPr lang="en-US" sz="5100" dirty="0">
                <a:latin typeface="Arial" panose="020B0604020202020204" pitchFamily="34" charset="0"/>
                <a:cs typeface="Arial" panose="020B0604020202020204" pitchFamily="34" charset="0"/>
              </a:rPr>
              <a:t>"I am still testing the waters between silence and shouting, </a:t>
            </a:r>
            <a:r>
              <a:rPr lang="en-US" sz="5100" dirty="0" smtClean="0">
                <a:latin typeface="Arial" panose="020B0604020202020204" pitchFamily="34" charset="0"/>
                <a:cs typeface="Arial" panose="020B0604020202020204" pitchFamily="34" charset="0"/>
              </a:rPr>
              <a:t>still </a:t>
            </a:r>
            <a:r>
              <a:rPr lang="en-US" sz="5100" dirty="0">
                <a:latin typeface="Arial" panose="020B0604020202020204" pitchFamily="34" charset="0"/>
                <a:cs typeface="Arial" panose="020B0604020202020204" pitchFamily="34" charset="0"/>
              </a:rPr>
              <a:t>working out the intricacies of feminism and masculinity. S</a:t>
            </a:r>
            <a:r>
              <a:rPr lang="en-US" sz="5100" dirty="0" smtClean="0">
                <a:latin typeface="Arial" panose="020B0604020202020204" pitchFamily="34" charset="0"/>
                <a:cs typeface="Arial" panose="020B0604020202020204" pitchFamily="34" charset="0"/>
              </a:rPr>
              <a:t>till </a:t>
            </a:r>
            <a:r>
              <a:rPr lang="en-US" sz="5100" dirty="0">
                <a:latin typeface="Arial" panose="020B0604020202020204" pitchFamily="34" charset="0"/>
                <a:cs typeface="Arial" panose="020B0604020202020204" pitchFamily="34" charset="0"/>
              </a:rPr>
              <a:t>trying to find myself. I once read, scribbled on a bathroom wall, </a:t>
            </a:r>
            <a:r>
              <a:rPr lang="en-US" sz="5100" b="1" dirty="0">
                <a:latin typeface="Arial" panose="020B0604020202020204" pitchFamily="34" charset="0"/>
                <a:cs typeface="Arial" panose="020B0604020202020204" pitchFamily="34" charset="0"/>
              </a:rPr>
              <a:t>‘gender is a universe and we are all stars.' </a:t>
            </a:r>
            <a:r>
              <a:rPr lang="en-US" sz="5100" dirty="0">
                <a:latin typeface="Arial" panose="020B0604020202020204" pitchFamily="34" charset="0"/>
                <a:cs typeface="Arial" panose="020B0604020202020204" pitchFamily="34" charset="0"/>
              </a:rPr>
              <a:t>I am still trying to pinpoint my constellation</a:t>
            </a:r>
            <a:r>
              <a:rPr lang="en-US" sz="5100" dirty="0" smtClean="0">
                <a:latin typeface="Arial" panose="020B0604020202020204" pitchFamily="34" charset="0"/>
                <a:cs typeface="Arial" panose="020B0604020202020204" pitchFamily="34" charset="0"/>
              </a:rPr>
              <a:t>.” Mateo</a:t>
            </a:r>
            <a:r>
              <a:rPr lang="en-US" sz="5100" dirty="0">
                <a:latin typeface="Arial" panose="020B0604020202020204" pitchFamily="34" charset="0"/>
                <a:cs typeface="Arial" panose="020B0604020202020204" pitchFamily="34" charset="0"/>
              </a:rPr>
              <a:t>, 22, in: Marcus, J. </a:t>
            </a:r>
            <a:r>
              <a:rPr lang="en-US" sz="5100" dirty="0" smtClean="0">
                <a:latin typeface="Arial" panose="020B0604020202020204" pitchFamily="34" charset="0"/>
                <a:cs typeface="Arial" panose="020B0604020202020204" pitchFamily="34" charset="0"/>
              </a:rPr>
              <a:t>(2012</a:t>
            </a:r>
            <a:r>
              <a:rPr lang="en-US" sz="5100" dirty="0">
                <a:latin typeface="Arial" panose="020B0604020202020204" pitchFamily="34" charset="0"/>
                <a:cs typeface="Arial" panose="020B0604020202020204" pitchFamily="34" charset="0"/>
              </a:rPr>
              <a:t>). </a:t>
            </a:r>
            <a:endParaRPr lang="de-CH" sz="5100" dirty="0">
              <a:latin typeface="Arial"/>
              <a:cs typeface="Arial"/>
            </a:endParaRPr>
          </a:p>
          <a:p>
            <a:pPr marL="0" indent="0" defTabSz="457200">
              <a:buNone/>
            </a:pPr>
            <a:endParaRPr lang="de-CH" sz="1800" dirty="0" smtClean="0">
              <a:solidFill>
                <a:srgbClr val="000000"/>
              </a:solidFill>
              <a:latin typeface="Arial" panose="020B0604020202020204" pitchFamily="34" charset="0"/>
              <a:cs typeface="Arial" panose="020B0604020202020204"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mb\Desktop\vielf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9"/>
            <a:ext cx="9143999" cy="154939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44849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32656"/>
            <a:ext cx="8229600" cy="1012974"/>
          </a:xfrm>
        </p:spPr>
        <p:txBody>
          <a:bodyPr>
            <a:normAutofit fontScale="90000"/>
          </a:bodyPr>
          <a:lstStyle/>
          <a:p>
            <a:pPr algn="l"/>
            <a:r>
              <a:rPr lang="de-CH" sz="2800" dirty="0" smtClean="0">
                <a:latin typeface="Arial" pitchFamily="34" charset="0"/>
                <a:cs typeface="Arial" pitchFamily="34" charset="0"/>
              </a:rPr>
              <a:t/>
            </a:r>
            <a:br>
              <a:rPr lang="de-CH" sz="2800" dirty="0" smtClean="0">
                <a:latin typeface="Arial" pitchFamily="34" charset="0"/>
                <a:cs typeface="Arial" pitchFamily="34" charset="0"/>
              </a:rPr>
            </a:br>
            <a:r>
              <a:rPr lang="de-CH" sz="2700" b="1" dirty="0" smtClean="0">
                <a:latin typeface="Arial" pitchFamily="34" charset="0"/>
                <a:cs typeface="Arial" pitchFamily="34" charset="0"/>
              </a:rPr>
              <a:t>Soziogenese des Transsexualismus 1</a:t>
            </a:r>
            <a:r>
              <a:rPr lang="de-CH" sz="2800" dirty="0">
                <a:latin typeface="Arial" pitchFamily="34" charset="0"/>
                <a:cs typeface="Arial" pitchFamily="34" charset="0"/>
              </a:rPr>
              <a:t/>
            </a:r>
            <a:br>
              <a:rPr lang="de-CH" sz="2800" dirty="0">
                <a:latin typeface="Arial" pitchFamily="34" charset="0"/>
                <a:cs typeface="Arial" pitchFamily="34" charset="0"/>
              </a:rPr>
            </a:br>
            <a:r>
              <a:rPr lang="de-CH" sz="2800" dirty="0" smtClean="0">
                <a:latin typeface="Arial" pitchFamily="34" charset="0"/>
                <a:cs typeface="Arial" pitchFamily="34" charset="0"/>
              </a:rPr>
              <a:t/>
            </a:r>
            <a:br>
              <a:rPr lang="de-CH" sz="2800" dirty="0" smtClean="0">
                <a:latin typeface="Arial" pitchFamily="34" charset="0"/>
                <a:cs typeface="Arial" pitchFamily="34" charset="0"/>
              </a:rPr>
            </a:br>
            <a:endParaRPr lang="de-CH" sz="1200" dirty="0">
              <a:latin typeface="Arial" pitchFamily="34" charset="0"/>
              <a:cs typeface="Arial" pitchFamily="34" charset="0"/>
            </a:endParaRPr>
          </a:p>
        </p:txBody>
      </p:sp>
      <p:sp>
        <p:nvSpPr>
          <p:cNvPr id="3" name="Inhaltsplatzhalter 2"/>
          <p:cNvSpPr>
            <a:spLocks noGrp="1"/>
          </p:cNvSpPr>
          <p:nvPr>
            <p:ph idx="1"/>
          </p:nvPr>
        </p:nvSpPr>
        <p:spPr>
          <a:xfrm>
            <a:off x="323528" y="1268760"/>
            <a:ext cx="8712968" cy="4968552"/>
          </a:xfrm>
        </p:spPr>
        <p:txBody>
          <a:bodyPr>
            <a:normAutofit/>
          </a:bodyPr>
          <a:lstStyle/>
          <a:p>
            <a:pPr marL="0" indent="0">
              <a:buNone/>
            </a:pPr>
            <a:r>
              <a:rPr lang="de-CH" sz="2400" dirty="0" smtClean="0">
                <a:latin typeface="Arial"/>
                <a:cs typeface="Arial"/>
              </a:rPr>
              <a:t>Geschlechtervarianz gab es zu allen Zeiten in allen Kulturen (wie Homosexualität), nicht aber „Transsexualismus“.</a:t>
            </a:r>
          </a:p>
          <a:p>
            <a:pPr marL="0" indent="0">
              <a:lnSpc>
                <a:spcPct val="50000"/>
              </a:lnSpc>
              <a:buNone/>
            </a:pPr>
            <a:endParaRPr lang="de-CH" sz="2400" dirty="0" smtClean="0">
              <a:latin typeface="Arial"/>
              <a:cs typeface="Arial"/>
            </a:endParaRPr>
          </a:p>
          <a:p>
            <a:pPr marL="0" indent="0">
              <a:buNone/>
            </a:pPr>
            <a:r>
              <a:rPr lang="de-CH" sz="2400" dirty="0" smtClean="0">
                <a:latin typeface="Arial"/>
                <a:cs typeface="Arial"/>
              </a:rPr>
              <a:t>Als Begriff ist TS eine </a:t>
            </a:r>
            <a:r>
              <a:rPr lang="de-CH" sz="2400" dirty="0">
                <a:latin typeface="Arial"/>
                <a:cs typeface="Arial"/>
              </a:rPr>
              <a:t>Erfindung des 20. </a:t>
            </a:r>
            <a:r>
              <a:rPr lang="de-CH" sz="2400" dirty="0" smtClean="0">
                <a:latin typeface="Arial"/>
                <a:cs typeface="Arial"/>
              </a:rPr>
              <a:t>Jhd. und geht auf den deutschen Arzt </a:t>
            </a:r>
            <a:r>
              <a:rPr lang="de-CH" sz="2400" dirty="0">
                <a:latin typeface="Arial"/>
                <a:cs typeface="Arial"/>
              </a:rPr>
              <a:t>&amp;</a:t>
            </a:r>
            <a:r>
              <a:rPr lang="de-CH" sz="2400" dirty="0" smtClean="0">
                <a:latin typeface="Arial"/>
                <a:cs typeface="Arial"/>
              </a:rPr>
              <a:t> Sexualforscher Magnus Hirschfeld zurück.</a:t>
            </a:r>
          </a:p>
          <a:p>
            <a:pPr marL="0" indent="0">
              <a:lnSpc>
                <a:spcPct val="50000"/>
              </a:lnSpc>
              <a:buNone/>
            </a:pPr>
            <a:endParaRPr lang="de-CH" sz="2400" dirty="0" smtClean="0">
              <a:latin typeface="Arial"/>
              <a:cs typeface="Arial"/>
            </a:endParaRPr>
          </a:p>
          <a:p>
            <a:pPr marL="0" indent="0">
              <a:buNone/>
            </a:pPr>
            <a:r>
              <a:rPr lang="de-CH" sz="2400" dirty="0" smtClean="0">
                <a:latin typeface="Arial"/>
                <a:cs typeface="Arial"/>
              </a:rPr>
              <a:t>Er prägte 1910 die Bezeichnung „Transvestiten“ für Menschen, sprich: Männer, die sich gelegentlich/regelmässig als Ange-hörige des anderen Geschlechts, sprich: Frauen, kleiden.</a:t>
            </a:r>
          </a:p>
          <a:p>
            <a:pPr marL="0" indent="0">
              <a:lnSpc>
                <a:spcPct val="50000"/>
              </a:lnSpc>
              <a:buNone/>
            </a:pPr>
            <a:endParaRPr lang="de-CH" sz="2400" dirty="0" smtClean="0">
              <a:latin typeface="Arial"/>
              <a:cs typeface="Arial"/>
            </a:endParaRPr>
          </a:p>
          <a:p>
            <a:pPr marL="0" indent="0">
              <a:buNone/>
            </a:pPr>
            <a:r>
              <a:rPr lang="de-CH" sz="2400" dirty="0" smtClean="0">
                <a:latin typeface="Arial"/>
                <a:cs typeface="Arial"/>
              </a:rPr>
              <a:t>Für Menschen, die seelisch dem einen, körperlich aber dem anderen Geschlecht zugehören, verwendete er 1923 den Begriff des „seelischen Transsexualismus“.</a:t>
            </a:r>
          </a:p>
          <a:p>
            <a:endParaRPr lang="de-CH" sz="1900" dirty="0" smtClean="0">
              <a:latin typeface="Arial"/>
              <a:cs typeface="Arial"/>
            </a:endParaRPr>
          </a:p>
          <a:p>
            <a:endParaRPr lang="de-CH" sz="2000" dirty="0" smtClean="0">
              <a:latin typeface="Arial"/>
              <a:cs typeface="Arial"/>
            </a:endParaRPr>
          </a:p>
          <a:p>
            <a:endParaRPr lang="de-CH" sz="2000" dirty="0" smtClean="0">
              <a:latin typeface="Arial"/>
              <a:cs typeface="Arial"/>
            </a:endParaRPr>
          </a:p>
          <a:p>
            <a:pPr marL="0" indent="0">
              <a:buNone/>
            </a:pPr>
            <a:endParaRPr lang="de-DE" sz="2400" dirty="0">
              <a:latin typeface="Arial"/>
              <a:cs typeface="Arial"/>
            </a:endParaRPr>
          </a:p>
          <a:p>
            <a:pPr marL="0" indent="0">
              <a:buNone/>
            </a:pPr>
            <a:endParaRPr lang="de-CH" sz="2400" dirty="0">
              <a:latin typeface="Arial" panose="020B0604020202020204" pitchFamily="34" charset="0"/>
              <a:cs typeface="Arial" panose="020B0604020202020204" pitchFamily="34" charset="0"/>
            </a:endParaRPr>
          </a:p>
        </p:txBody>
      </p:sp>
      <p:cxnSp>
        <p:nvCxnSpPr>
          <p:cNvPr id="6" name="Gerade Verbindung 5"/>
          <p:cNvCxnSpPr/>
          <p:nvPr/>
        </p:nvCxnSpPr>
        <p:spPr>
          <a:xfrm>
            <a:off x="467544" y="63093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899592" y="6411724"/>
            <a:ext cx="7632848" cy="261610"/>
          </a:xfrm>
          <a:prstGeom prst="rect">
            <a:avLst/>
          </a:prstGeom>
          <a:noFill/>
        </p:spPr>
        <p:txBody>
          <a:bodyPr wrap="square" rtlCol="0">
            <a:spAutoFit/>
          </a:bodyPr>
          <a:lstStyle/>
          <a:p>
            <a:pPr algn="ctr"/>
            <a:r>
              <a:rPr lang="de-CH" sz="1100" dirty="0" smtClean="0">
                <a:latin typeface="Arial" pitchFamily="34" charset="0"/>
                <a:cs typeface="Arial" pitchFamily="34" charset="0"/>
              </a:rPr>
              <a:t>Myshelle </a:t>
            </a:r>
            <a:r>
              <a:rPr lang="de-CH" sz="1100" dirty="0" err="1" smtClean="0">
                <a:latin typeface="Arial" pitchFamily="34" charset="0"/>
                <a:cs typeface="Arial" pitchFamily="34" charset="0"/>
              </a:rPr>
              <a:t>Baeriswyl</a:t>
            </a:r>
            <a:r>
              <a:rPr lang="de-CH" sz="1100" dirty="0" smtClean="0">
                <a:latin typeface="Arial" pitchFamily="34" charset="0"/>
                <a:cs typeface="Arial" pitchFamily="34" charset="0"/>
              </a:rPr>
              <a:t>, </a:t>
            </a:r>
            <a:r>
              <a:rPr lang="de-CH" sz="1100" dirty="0" err="1" smtClean="0">
                <a:latin typeface="Arial" pitchFamily="34" charset="0"/>
                <a:cs typeface="Arial" pitchFamily="34" charset="0"/>
              </a:rPr>
              <a:t>dr.</a:t>
            </a:r>
            <a:r>
              <a:rPr lang="de-CH" sz="1100" dirty="0" smtClean="0">
                <a:latin typeface="Arial" pitchFamily="34" charset="0"/>
                <a:cs typeface="Arial" pitchFamily="34" charset="0"/>
              </a:rPr>
              <a:t> phil., Glatttalstr. 104 o, 8052 Zürich, </a:t>
            </a:r>
            <a:r>
              <a:rPr lang="de-CH" sz="1100" dirty="0" err="1" smtClean="0">
                <a:latin typeface="Arial" pitchFamily="34" charset="0"/>
                <a:cs typeface="Arial" pitchFamily="34" charset="0"/>
              </a:rPr>
              <a:t>myshelle.baeriswyl@gmx.ch</a:t>
            </a:r>
            <a:endParaRPr lang="de-CH" sz="1100" dirty="0" smtClean="0">
              <a:latin typeface="Arial" pitchFamily="34" charset="0"/>
              <a:cs typeface="Arial" pitchFamily="34" charset="0"/>
            </a:endParaRPr>
          </a:p>
        </p:txBody>
      </p:sp>
    </p:spTree>
    <p:extLst>
      <p:ext uri="{BB962C8B-B14F-4D97-AF65-F5344CB8AC3E}">
        <p14:creationId xmlns:p14="http://schemas.microsoft.com/office/powerpoint/2010/main" val="4014710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11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1966</Words>
  <Application>Microsoft Office PowerPoint</Application>
  <PresentationFormat>Bildschirmpräsentation (4:3)</PresentationFormat>
  <Paragraphs>192</Paragraphs>
  <Slides>22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Arial</vt:lpstr>
      <vt:lpstr>Calibri</vt:lpstr>
      <vt:lpstr>Wingdings</vt:lpstr>
      <vt:lpstr>Larissa</vt:lpstr>
      <vt:lpstr>Geschlechtliche Vielfalt Von der Psychiatrisierung zur Selbstbestimmung </vt:lpstr>
      <vt:lpstr> Das Zweigeschlechterdispositiv </vt:lpstr>
      <vt:lpstr> Einwand 1: Zweigeschlechtlichkeit  als kulturelles Konstrukt (Independent Lens, 2015) </vt:lpstr>
      <vt:lpstr> Einwand 2: Intersex (Intergeschlechtlich)  </vt:lpstr>
      <vt:lpstr> Geschlechtliche Vielfalt 1:  Embryonale Geschlechtsentwicklung  </vt:lpstr>
      <vt:lpstr> Geschlechtliche Vielfalt 2: Acht Ebenen von Geschlecht  </vt:lpstr>
      <vt:lpstr> Geschlechtliche Vielfalt 3: Genderbread Person  </vt:lpstr>
      <vt:lpstr>  „Nature loves diversity, society hates it“ (Milton Diamond)   </vt:lpstr>
      <vt:lpstr> Soziogenese des Transsexualismus 1  </vt:lpstr>
      <vt:lpstr> Soziogenese des Transsexualismus 2  </vt:lpstr>
      <vt:lpstr> Harry Benjamin Skala 1966 (TransX)  </vt:lpstr>
      <vt:lpstr> Soziogenese des Transsexualismus 3  </vt:lpstr>
      <vt:lpstr> Soziogenese des Transsexualismus 4  </vt:lpstr>
      <vt:lpstr> Die historisch variable Ordnung von Krankheiten   </vt:lpstr>
      <vt:lpstr> Behandlungsleitlinien 1: Standards of care  </vt:lpstr>
      <vt:lpstr> Behandlungsleitlinien 2 </vt:lpstr>
      <vt:lpstr> Rechtliche Situation in der Schweiz </vt:lpstr>
      <vt:lpstr>Fazit: Trans &amp; Biopolitik  </vt:lpstr>
      <vt:lpstr> Paradigmenwechsel: Geschlechtliche Selbstbestimmung 1 </vt:lpstr>
      <vt:lpstr> Paradigmenwechsel:  Geschlechtliche Selbstbestimmung 2  </vt:lpstr>
      <vt:lpstr>6. Die universitären Ausbildungen von Psycholog_innen und Mediziner_innen, die Curricula der psychotherapeuti-schen Schulen sowie alle in der Gesundheitsversorgung von trans Menschen involvierten Fachpersonen müssen um geschlechtliche Vielfalt erweitert werden.  7. Grundlagenwissen zu Varianten in der Geschlechts-entwicklung, zu Genderbinarität und -varianz, zur Vielfalt   an sexuellen Orientierungen und Geschlechtsidentitäten,   zu Klassifikationssystemen und der gesellschaftlichen     Produktion von sexuellen Minderheiten müssen vermittelt  werden. (Appenroth &amp; Castro Varela, 2019)</vt:lpstr>
      <vt:lpstr>Besten Dank für Ihre Aufmerksamkeit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Stellenschrift Arial</dc:title>
  <dc:creator>Myshelle Baeriswyl</dc:creator>
  <cp:lastModifiedBy>Zahm Simone - Klinik Sonnenhof</cp:lastModifiedBy>
  <cp:revision>616</cp:revision>
  <cp:lastPrinted>2019-09-06T17:26:07Z</cp:lastPrinted>
  <dcterms:created xsi:type="dcterms:W3CDTF">2013-05-29T08:43:23Z</dcterms:created>
  <dcterms:modified xsi:type="dcterms:W3CDTF">2019-11-04T08:07:11Z</dcterms:modified>
</cp:coreProperties>
</file>